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01" r:id="rId1"/>
  </p:sldMasterIdLst>
  <p:notesMasterIdLst>
    <p:notesMasterId r:id="rId41"/>
  </p:notesMasterIdLst>
  <p:handoutMasterIdLst>
    <p:handoutMasterId r:id="rId42"/>
  </p:handoutMasterIdLst>
  <p:sldIdLst>
    <p:sldId id="256" r:id="rId2"/>
    <p:sldId id="257" r:id="rId3"/>
    <p:sldId id="268" r:id="rId4"/>
    <p:sldId id="291" r:id="rId5"/>
    <p:sldId id="262" r:id="rId6"/>
    <p:sldId id="294" r:id="rId7"/>
    <p:sldId id="317" r:id="rId8"/>
    <p:sldId id="295" r:id="rId9"/>
    <p:sldId id="316" r:id="rId10"/>
    <p:sldId id="283" r:id="rId11"/>
    <p:sldId id="264" r:id="rId12"/>
    <p:sldId id="265" r:id="rId13"/>
    <p:sldId id="266" r:id="rId14"/>
    <p:sldId id="290" r:id="rId15"/>
    <p:sldId id="267" r:id="rId16"/>
    <p:sldId id="296" r:id="rId17"/>
    <p:sldId id="285" r:id="rId18"/>
    <p:sldId id="306" r:id="rId19"/>
    <p:sldId id="292" r:id="rId20"/>
    <p:sldId id="286" r:id="rId21"/>
    <p:sldId id="297" r:id="rId22"/>
    <p:sldId id="276" r:id="rId23"/>
    <p:sldId id="269" r:id="rId24"/>
    <p:sldId id="309" r:id="rId25"/>
    <p:sldId id="310" r:id="rId26"/>
    <p:sldId id="307" r:id="rId27"/>
    <p:sldId id="312" r:id="rId28"/>
    <p:sldId id="315" r:id="rId29"/>
    <p:sldId id="313" r:id="rId30"/>
    <p:sldId id="308" r:id="rId31"/>
    <p:sldId id="301" r:id="rId32"/>
    <p:sldId id="304" r:id="rId33"/>
    <p:sldId id="318" r:id="rId34"/>
    <p:sldId id="320" r:id="rId35"/>
    <p:sldId id="273" r:id="rId36"/>
    <p:sldId id="288" r:id="rId37"/>
    <p:sldId id="279" r:id="rId38"/>
    <p:sldId id="300" r:id="rId39"/>
    <p:sldId id="319"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FB9"/>
    <a:srgbClr val="E62010"/>
    <a:srgbClr val="70AE46"/>
    <a:srgbClr val="5B9BD6"/>
    <a:srgbClr val="6CAB4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7"/>
    <p:restoredTop sz="74317"/>
  </p:normalViewPr>
  <p:slideViewPr>
    <p:cSldViewPr snapToGrid="0" snapToObjects="1">
      <p:cViewPr>
        <p:scale>
          <a:sx n="125" d="100"/>
          <a:sy n="125" d="100"/>
        </p:scale>
        <p:origin x="2080" y="240"/>
      </p:cViewPr>
      <p:guideLst/>
    </p:cSldViewPr>
  </p:slideViewPr>
  <p:notesTextViewPr>
    <p:cViewPr>
      <p:scale>
        <a:sx n="170" d="100"/>
        <a:sy n="17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BF3846-A807-7247-B380-159E1B9F9E04}" type="datetime1">
              <a:rPr kumimoji="1" lang="ja-JP" altLang="en-US" smtClean="0"/>
              <a:t>2016/12/13</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3891D-2C00-2B41-AB66-C0358BFC4EC2}" type="slidenum">
              <a:rPr kumimoji="1" lang="ja-JP" altLang="en-US" smtClean="0"/>
              <a:t>‹#›</a:t>
            </a:fld>
            <a:endParaRPr kumimoji="1" lang="ja-JP" altLang="en-US"/>
          </a:p>
        </p:txBody>
      </p:sp>
    </p:spTree>
    <p:extLst>
      <p:ext uri="{BB962C8B-B14F-4D97-AF65-F5344CB8AC3E}">
        <p14:creationId xmlns:p14="http://schemas.microsoft.com/office/powerpoint/2010/main" val="156837530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CAC0A-DCD7-E34A-9B93-B558A1F3BD18}" type="datetime1">
              <a:rPr kumimoji="1" lang="ja-JP" altLang="en-US" smtClean="0"/>
              <a:t>2016/12/13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49821-7D2F-6A42-BAE2-23A1DE6B8E7F}" type="slidenum">
              <a:rPr kumimoji="1" lang="ja-JP" altLang="en-US" smtClean="0"/>
              <a:t>‹#›</a:t>
            </a:fld>
            <a:endParaRPr kumimoji="1" lang="ja-JP" altLang="en-US"/>
          </a:p>
        </p:txBody>
      </p:sp>
    </p:spTree>
    <p:extLst>
      <p:ext uri="{BB962C8B-B14F-4D97-AF65-F5344CB8AC3E}">
        <p14:creationId xmlns:p14="http://schemas.microsoft.com/office/powerpoint/2010/main" val="144377618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咀嚼したときにどのような波形がでるのか．</a:t>
            </a:r>
            <a:endParaRPr kumimoji="1" lang="en-US" altLang="ja-JP" dirty="0" smtClean="0"/>
          </a:p>
          <a:p>
            <a:r>
              <a:rPr kumimoji="1" lang="ja-JP" altLang="en-US" dirty="0" smtClean="0"/>
              <a:t>どのへんで咀嚼した時に波形が出るのか．</a:t>
            </a:r>
            <a:endParaRPr kumimoji="1" lang="en-US" altLang="ja-JP" dirty="0" smtClean="0"/>
          </a:p>
          <a:p>
            <a:r>
              <a:rPr kumimoji="1" lang="ja-JP" altLang="en-US" dirty="0" smtClean="0"/>
              <a:t>なんか「つけてないじゃないか！」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0</a:t>
            </a:fld>
            <a:endParaRPr kumimoji="1" lang="ja-JP" altLang="en-US"/>
          </a:p>
        </p:txBody>
      </p:sp>
      <p:sp>
        <p:nvSpPr>
          <p:cNvPr id="7" name="日付プレースホルダー 6"/>
          <p:cNvSpPr>
            <a:spLocks noGrp="1"/>
          </p:cNvSpPr>
          <p:nvPr>
            <p:ph type="dt" idx="11"/>
          </p:nvPr>
        </p:nvSpPr>
        <p:spPr/>
        <p:txBody>
          <a:bodyPr/>
          <a:lstStyle/>
          <a:p>
            <a:fld id="{74DEECEB-DCAD-E548-AD7F-70AD90C4B461}"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12856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日々使用するイヤホンと同じ形状であることによって，違和感なく使用することが出来ます．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9</a:t>
            </a:fld>
            <a:endParaRPr kumimoji="1" lang="ja-JP" altLang="en-US"/>
          </a:p>
        </p:txBody>
      </p:sp>
      <p:sp>
        <p:nvSpPr>
          <p:cNvPr id="7" name="日付プレースホルダー 6"/>
          <p:cNvSpPr>
            <a:spLocks noGrp="1"/>
          </p:cNvSpPr>
          <p:nvPr>
            <p:ph type="dt" idx="11"/>
          </p:nvPr>
        </p:nvSpPr>
        <p:spPr/>
        <p:txBody>
          <a:bodyPr/>
          <a:lstStyle/>
          <a:p>
            <a:fld id="{0EDB24FC-A58F-ED48-BD9D-B0BFCD7665C7}"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63844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kumimoji="1" lang="en-US" altLang="ja-JP" dirty="0" err="1" smtClean="0"/>
              <a:t>MimiSense</a:t>
            </a:r>
            <a:r>
              <a:rPr kumimoji="1" lang="ja-JP" altLang="en-US" dirty="0" smtClean="0"/>
              <a:t>の原理は顎を動かすことにより外耳道ないの体積が変化することに着目しています．</a:t>
            </a:r>
            <a:endParaRPr kumimoji="1" lang="en-US" altLang="ja-JP" dirty="0" smtClean="0"/>
          </a:p>
          <a:p>
            <a:pPr marL="0" marR="0" indent="0" algn="l" defTabSz="584200" rtl="0" fontAlgn="auto" latinLnBrk="0" hangingPunct="0">
              <a:lnSpc>
                <a:spcPct val="100000"/>
              </a:lnSpc>
              <a:spcBef>
                <a:spcPts val="0"/>
              </a:spcBef>
              <a:spcAft>
                <a:spcPts val="0"/>
              </a:spcAft>
              <a:buClrTx/>
              <a:buSzTx/>
              <a:buFontTx/>
              <a:buNone/>
              <a:tabLst/>
            </a:pPr>
            <a:r>
              <a:rPr kumimoji="1" lang="ja-JP" altLang="en-US" sz="1200" b="0" i="0" u="none" strike="noStrike" cap="none" spc="0" normalizeH="0" baseline="0" dirty="0" smtClean="0">
                <a:ln>
                  <a:noFill/>
                </a:ln>
                <a:solidFill>
                  <a:schemeClr val="bg2"/>
                </a:solidFill>
                <a:effectLst/>
                <a:uFillTx/>
                <a:sym typeface="Avenir Next"/>
              </a:rPr>
              <a:t>図</a:t>
            </a:r>
            <a:r>
              <a:rPr kumimoji="1" lang="en-US" altLang="ja-JP" sz="1200" b="0" i="0" u="none" strike="noStrike" cap="none" spc="0" normalizeH="0" baseline="0" dirty="0" smtClean="0">
                <a:ln>
                  <a:noFill/>
                </a:ln>
                <a:solidFill>
                  <a:schemeClr val="bg2"/>
                </a:solidFill>
                <a:effectLst/>
                <a:uFillTx/>
                <a:sym typeface="Avenir Next"/>
              </a:rPr>
              <a:t>a</a:t>
            </a:r>
            <a:r>
              <a:rPr kumimoji="1" lang="ja-JP" altLang="en-US" sz="1200" b="0" i="0" u="none" strike="noStrike" cap="none" spc="0" normalizeH="0" baseline="0" dirty="0" smtClean="0">
                <a:ln>
                  <a:noFill/>
                </a:ln>
                <a:solidFill>
                  <a:schemeClr val="bg2"/>
                </a:solidFill>
                <a:effectLst/>
                <a:uFillTx/>
                <a:sym typeface="Avenir Next"/>
              </a:rPr>
              <a:t>の閉口時の時，下顎頭が外耳道の近くにあることに対して，図</a:t>
            </a:r>
            <a:r>
              <a:rPr kumimoji="1" lang="en-US" altLang="ja-JP" sz="1200" b="0" i="0" u="none" strike="noStrike" cap="none" spc="0" normalizeH="0" baseline="0" dirty="0" smtClean="0">
                <a:ln>
                  <a:noFill/>
                </a:ln>
                <a:solidFill>
                  <a:schemeClr val="bg2"/>
                </a:solidFill>
                <a:effectLst/>
                <a:uFillTx/>
                <a:sym typeface="Avenir Next"/>
              </a:rPr>
              <a:t>b</a:t>
            </a:r>
            <a:r>
              <a:rPr kumimoji="1" lang="ja-JP" altLang="en-US" sz="1200" b="0" i="0" u="none" strike="noStrike" cap="none" spc="0" normalizeH="0" baseline="0" dirty="0" smtClean="0">
                <a:ln>
                  <a:noFill/>
                </a:ln>
                <a:solidFill>
                  <a:schemeClr val="bg2"/>
                </a:solidFill>
                <a:effectLst/>
                <a:uFillTx/>
                <a:sym typeface="Avenir Next"/>
              </a:rPr>
              <a:t>の開口時には下顎等の位地が変化します</a:t>
            </a:r>
            <a:endParaRPr kumimoji="0" lang="ja-JP" altLang="en-US" sz="1200" b="0" i="0" u="none" strike="noStrike" cap="none" spc="0" normalizeH="0" baseline="0" dirty="0">
              <a:ln>
                <a:noFill/>
              </a:ln>
              <a:solidFill>
                <a:schemeClr val="bg2"/>
              </a:solidFill>
              <a:effectLst/>
              <a:uFillTx/>
              <a:sym typeface="Avenir Next"/>
            </a:endParaRPr>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10</a:t>
            </a:fld>
            <a:endParaRPr kumimoji="1" lang="ja-JP" altLang="en-US"/>
          </a:p>
        </p:txBody>
      </p:sp>
      <p:sp>
        <p:nvSpPr>
          <p:cNvPr id="7" name="日付プレースホルダー 6"/>
          <p:cNvSpPr>
            <a:spLocks noGrp="1"/>
          </p:cNvSpPr>
          <p:nvPr>
            <p:ph type="dt" idx="11"/>
          </p:nvPr>
        </p:nvSpPr>
        <p:spPr/>
        <p:txBody>
          <a:bodyPr/>
          <a:lstStyle/>
          <a:p>
            <a:fld id="{7DAA9462-0E19-D843-B275-18ADB933B0CD}"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46038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例として口を開ける時のセンサ値の変化の概形を示します．</a:t>
            </a:r>
            <a:endParaRPr kumimoji="1" lang="en-US" altLang="ja-JP" dirty="0" smtClean="0"/>
          </a:p>
          <a:p>
            <a:r>
              <a:rPr kumimoji="1" lang="ja-JP" altLang="en-US" dirty="0" smtClean="0"/>
              <a:t>センサ値は口を開けた時に上昇しその後段々と下がってゆき，元の気圧に戻ります．</a:t>
            </a:r>
            <a:endParaRPr kumimoji="1" lang="en-US" altLang="ja-JP" dirty="0" smtClean="0"/>
          </a:p>
          <a:p>
            <a:r>
              <a:rPr kumimoji="1" lang="ja-JP" altLang="en-US" dirty="0" smtClean="0"/>
              <a:t>この時口は開けたままです</a:t>
            </a:r>
            <a:endParaRPr kumimoji="1" lang="en-US" altLang="ja-JP" dirty="0" smtClean="0"/>
          </a:p>
          <a:p>
            <a:r>
              <a:rPr kumimoji="1" lang="ja-JP" altLang="en-US" dirty="0" smtClean="0"/>
              <a:t>また，口を開ける大きさによって波形の最大値が変化するため</a:t>
            </a:r>
            <a:endParaRPr kumimoji="1" lang="en-US" altLang="ja-JP" dirty="0" smtClean="0"/>
          </a:p>
          <a:p>
            <a:r>
              <a:rPr kumimoji="1" lang="ja-JP" altLang="en-US" dirty="0" smtClean="0"/>
              <a:t>どのぐらいの大きさで口を開けたかも判別することができます．</a:t>
            </a:r>
            <a:endParaRPr kumimoji="1" lang="en-US" altLang="ja-JP" dirty="0" smtClean="0"/>
          </a:p>
          <a:p>
            <a:r>
              <a:rPr kumimoji="1" lang="ja-JP" altLang="en-US" dirty="0" smtClean="0"/>
              <a:t>凸型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11</a:t>
            </a:fld>
            <a:endParaRPr kumimoji="1" lang="ja-JP" altLang="en-US"/>
          </a:p>
        </p:txBody>
      </p:sp>
      <p:sp>
        <p:nvSpPr>
          <p:cNvPr id="7" name="日付プレースホルダー 6"/>
          <p:cNvSpPr>
            <a:spLocks noGrp="1"/>
          </p:cNvSpPr>
          <p:nvPr>
            <p:ph type="dt" idx="11"/>
          </p:nvPr>
        </p:nvSpPr>
        <p:spPr/>
        <p:txBody>
          <a:bodyPr/>
          <a:lstStyle/>
          <a:p>
            <a:fld id="{BEB40211-ED7E-C542-A089-232FDCDD5E4C}"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75273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13</a:t>
            </a:fld>
            <a:endParaRPr kumimoji="1" lang="ja-JP" altLang="en-US"/>
          </a:p>
        </p:txBody>
      </p:sp>
      <p:sp>
        <p:nvSpPr>
          <p:cNvPr id="7" name="日付プレースホルダー 6"/>
          <p:cNvSpPr>
            <a:spLocks noGrp="1"/>
          </p:cNvSpPr>
          <p:nvPr>
            <p:ph type="dt" idx="11"/>
          </p:nvPr>
        </p:nvSpPr>
        <p:spPr/>
        <p:txBody>
          <a:bodyPr/>
          <a:lstStyle/>
          <a:p>
            <a:fld id="{4C651E41-08CC-B74E-9711-D1B598B0C11B}"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92107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a:t>
            </a:r>
            <a:r>
              <a:rPr kumimoji="1" lang="ja-JP" altLang="en-US" dirty="0" smtClean="0"/>
              <a:t>フレーム　＝　</a:t>
            </a:r>
            <a:r>
              <a:rPr kumimoji="1" lang="en-US" altLang="ja-JP" dirty="0" smtClean="0"/>
              <a:t>16Hz</a:t>
            </a:r>
            <a:r>
              <a:rPr kumimoji="1" lang="ja-JP" altLang="en-US" dirty="0" smtClean="0"/>
              <a:t>とかで記載</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14</a:t>
            </a:fld>
            <a:endParaRPr kumimoji="1" lang="ja-JP" altLang="en-US"/>
          </a:p>
        </p:txBody>
      </p:sp>
      <p:sp>
        <p:nvSpPr>
          <p:cNvPr id="5" name="日付プレースホルダー 4"/>
          <p:cNvSpPr>
            <a:spLocks noGrp="1"/>
          </p:cNvSpPr>
          <p:nvPr>
            <p:ph type="dt" idx="11"/>
          </p:nvPr>
        </p:nvSpPr>
        <p:spPr/>
        <p:txBody>
          <a:bodyPr/>
          <a:lstStyle/>
          <a:p>
            <a:fld id="{4C3925A8-6F93-CE48-B624-D16E9D854F8E}"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82956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FFTis</a:t>
            </a:r>
            <a:r>
              <a:rPr kumimoji="1" lang="ja-JP" altLang="en-US" dirty="0" smtClean="0"/>
              <a:t>手法名</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15</a:t>
            </a:fld>
            <a:endParaRPr kumimoji="1" lang="ja-JP" altLang="en-US"/>
          </a:p>
        </p:txBody>
      </p:sp>
      <p:sp>
        <p:nvSpPr>
          <p:cNvPr id="7" name="日付プレースホルダー 6"/>
          <p:cNvSpPr>
            <a:spLocks noGrp="1"/>
          </p:cNvSpPr>
          <p:nvPr>
            <p:ph type="dt" idx="11"/>
          </p:nvPr>
        </p:nvSpPr>
        <p:spPr/>
        <p:txBody>
          <a:bodyPr/>
          <a:lstStyle/>
          <a:p>
            <a:fld id="{FC235DE0-AFC3-134C-B94A-3DD6156BE050}"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16765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環境条件がどうなっているかを細かく書いた方がよい</a:t>
            </a:r>
            <a:endParaRPr kumimoji="1" lang="en-US" altLang="ja-JP" dirty="0" smtClean="0"/>
          </a:p>
          <a:p>
            <a:r>
              <a:rPr kumimoji="1" lang="en-US" altLang="ja-JP" dirty="0" smtClean="0"/>
              <a:t>7</a:t>
            </a:r>
            <a:r>
              <a:rPr kumimoji="1" lang="ja-JP" altLang="en-US" dirty="0" smtClean="0"/>
              <a:t>つは絵で説明する感じで</a:t>
            </a:r>
            <a:endParaRPr kumimoji="1" lang="en-US" altLang="ja-JP" dirty="0" smtClean="0"/>
          </a:p>
          <a:p>
            <a:r>
              <a:rPr kumimoji="1" lang="ja-JP" altLang="en-US" dirty="0" smtClean="0"/>
              <a:t>認識する下顎運動を行ってもらった的な文章がある方がよい</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16</a:t>
            </a:fld>
            <a:endParaRPr kumimoji="1" lang="ja-JP" altLang="en-US"/>
          </a:p>
        </p:txBody>
      </p:sp>
      <p:sp>
        <p:nvSpPr>
          <p:cNvPr id="7" name="日付プレースホルダー 6"/>
          <p:cNvSpPr>
            <a:spLocks noGrp="1"/>
          </p:cNvSpPr>
          <p:nvPr>
            <p:ph type="dt" idx="11"/>
          </p:nvPr>
        </p:nvSpPr>
        <p:spPr/>
        <p:txBody>
          <a:bodyPr/>
          <a:lstStyle/>
          <a:p>
            <a:fld id="{301F1707-2AC5-4C42-8492-20E4891306D5}"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95452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17</a:t>
            </a:fld>
            <a:endParaRPr kumimoji="1" lang="ja-JP" altLang="en-US"/>
          </a:p>
        </p:txBody>
      </p:sp>
      <p:sp>
        <p:nvSpPr>
          <p:cNvPr id="5" name="日付プレースホルダー 4"/>
          <p:cNvSpPr>
            <a:spLocks noGrp="1"/>
          </p:cNvSpPr>
          <p:nvPr>
            <p:ph type="dt" idx="11"/>
          </p:nvPr>
        </p:nvSpPr>
        <p:spPr/>
        <p:txBody>
          <a:bodyPr/>
          <a:lstStyle/>
          <a:p>
            <a:fld id="{D025B222-77ED-0D44-A499-F3C11C9F9FAC}"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82764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音量は電子情報技術産業協会が定める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18</a:t>
            </a:fld>
            <a:endParaRPr kumimoji="1" lang="ja-JP" altLang="en-US"/>
          </a:p>
        </p:txBody>
      </p:sp>
      <p:sp>
        <p:nvSpPr>
          <p:cNvPr id="7" name="日付プレースホルダー 6"/>
          <p:cNvSpPr>
            <a:spLocks noGrp="1"/>
          </p:cNvSpPr>
          <p:nvPr>
            <p:ph type="dt" idx="11"/>
          </p:nvPr>
        </p:nvSpPr>
        <p:spPr/>
        <p:txBody>
          <a:bodyPr/>
          <a:lstStyle/>
          <a:p>
            <a:fld id="{180F16C7-8200-D84C-BBE2-97C5CED210DE}"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80105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19</a:t>
            </a:fld>
            <a:endParaRPr kumimoji="1" lang="ja-JP" altLang="en-US"/>
          </a:p>
        </p:txBody>
      </p:sp>
      <p:sp>
        <p:nvSpPr>
          <p:cNvPr id="7" name="日付プレースホルダー 6"/>
          <p:cNvSpPr>
            <a:spLocks noGrp="1"/>
          </p:cNvSpPr>
          <p:nvPr>
            <p:ph type="dt" idx="11"/>
          </p:nvPr>
        </p:nvSpPr>
        <p:spPr/>
        <p:txBody>
          <a:bodyPr/>
          <a:lstStyle/>
          <a:p>
            <a:fld id="{B77F156B-4ABB-CC46-84CF-EB6809C385CE}"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91120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a:p>
            <a:r>
              <a:rPr kumimoji="1" lang="ja-JP" altLang="en-US" dirty="0" smtClean="0"/>
              <a:t>例として左の図のようにタッチセンサやタッチパネルを用いた入力や，右の図のようなキーボード・マウスを用いた入力があります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a:t>
            </a:fld>
            <a:endParaRPr kumimoji="1" lang="ja-JP" altLang="en-US"/>
          </a:p>
        </p:txBody>
      </p:sp>
      <p:sp>
        <p:nvSpPr>
          <p:cNvPr id="7" name="日付プレースホルダー 6"/>
          <p:cNvSpPr>
            <a:spLocks noGrp="1"/>
          </p:cNvSpPr>
          <p:nvPr>
            <p:ph type="dt" idx="11"/>
          </p:nvPr>
        </p:nvSpPr>
        <p:spPr/>
        <p:txBody>
          <a:bodyPr/>
          <a:lstStyle/>
          <a:p>
            <a:fld id="{046C37E4-22A2-6F46-8146-B4EF0F87BDD5}"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72567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どんな機能を割り当ててるか出す．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21</a:t>
            </a:fld>
            <a:endParaRPr kumimoji="1" lang="ja-JP" altLang="en-US"/>
          </a:p>
        </p:txBody>
      </p:sp>
      <p:sp>
        <p:nvSpPr>
          <p:cNvPr id="7" name="日付プレースホルダー 6"/>
          <p:cNvSpPr>
            <a:spLocks noGrp="1"/>
          </p:cNvSpPr>
          <p:nvPr>
            <p:ph type="dt" idx="11"/>
          </p:nvPr>
        </p:nvSpPr>
        <p:spPr/>
        <p:txBody>
          <a:bodyPr/>
          <a:lstStyle/>
          <a:p>
            <a:fld id="{D3645C6E-D4B0-9945-90B9-38EF2DAD1C45}"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71236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足や姿勢を用いたハンズフリー入力がある・・・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22</a:t>
            </a:fld>
            <a:endParaRPr kumimoji="1" lang="ja-JP" altLang="en-US"/>
          </a:p>
        </p:txBody>
      </p:sp>
      <p:sp>
        <p:nvSpPr>
          <p:cNvPr id="7" name="日付プレースホルダー 6"/>
          <p:cNvSpPr>
            <a:spLocks noGrp="1"/>
          </p:cNvSpPr>
          <p:nvPr>
            <p:ph type="dt" idx="11"/>
          </p:nvPr>
        </p:nvSpPr>
        <p:spPr/>
        <p:txBody>
          <a:bodyPr/>
          <a:lstStyle/>
          <a:p>
            <a:fld id="{6A89A25E-49CC-974B-81A3-EC3154BCE17F}"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250264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足や姿勢を用いたハンズフリー入力がある・・・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23</a:t>
            </a:fld>
            <a:endParaRPr kumimoji="1" lang="ja-JP" altLang="en-US"/>
          </a:p>
        </p:txBody>
      </p:sp>
      <p:sp>
        <p:nvSpPr>
          <p:cNvPr id="5" name="日付プレースホルダー 4"/>
          <p:cNvSpPr>
            <a:spLocks noGrp="1"/>
          </p:cNvSpPr>
          <p:nvPr>
            <p:ph type="dt" idx="11"/>
          </p:nvPr>
        </p:nvSpPr>
        <p:spPr/>
        <p:txBody>
          <a:bodyPr/>
          <a:lstStyle/>
          <a:p>
            <a:fld id="{B83DF25E-99B8-C143-849C-181CA1E284F2}"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7612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24</a:t>
            </a:fld>
            <a:endParaRPr kumimoji="1" lang="ja-JP" altLang="en-US"/>
          </a:p>
        </p:txBody>
      </p:sp>
      <p:sp>
        <p:nvSpPr>
          <p:cNvPr id="5" name="日付プレースホルダー 4"/>
          <p:cNvSpPr>
            <a:spLocks noGrp="1"/>
          </p:cNvSpPr>
          <p:nvPr>
            <p:ph type="dt" idx="11"/>
          </p:nvPr>
        </p:nvSpPr>
        <p:spPr/>
        <p:txBody>
          <a:bodyPr/>
          <a:lstStyle/>
          <a:p>
            <a:fld id="{FEA3623C-EC77-AE42-BFB1-A0E6BC891D7A}"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876970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25</a:t>
            </a:fld>
            <a:endParaRPr kumimoji="1" lang="ja-JP" altLang="en-US"/>
          </a:p>
        </p:txBody>
      </p:sp>
      <p:sp>
        <p:nvSpPr>
          <p:cNvPr id="5" name="日付プレースホルダー 4"/>
          <p:cNvSpPr>
            <a:spLocks noGrp="1"/>
          </p:cNvSpPr>
          <p:nvPr>
            <p:ph type="dt" idx="11"/>
          </p:nvPr>
        </p:nvSpPr>
        <p:spPr/>
        <p:txBody>
          <a:bodyPr/>
          <a:lstStyle/>
          <a:p>
            <a:fld id="{4039B6D1-BA0E-8F44-BD93-DC83A84B255C}"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30881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26</a:t>
            </a:fld>
            <a:endParaRPr kumimoji="1" lang="ja-JP" altLang="en-US"/>
          </a:p>
        </p:txBody>
      </p:sp>
      <p:sp>
        <p:nvSpPr>
          <p:cNvPr id="5" name="日付プレースホルダー 4"/>
          <p:cNvSpPr>
            <a:spLocks noGrp="1"/>
          </p:cNvSpPr>
          <p:nvPr>
            <p:ph type="dt" idx="11"/>
          </p:nvPr>
        </p:nvSpPr>
        <p:spPr/>
        <p:txBody>
          <a:bodyPr/>
          <a:lstStyle/>
          <a:p>
            <a:fld id="{8F44E9AD-AC14-A049-91C0-2690E259DC9E}"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84398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27</a:t>
            </a:fld>
            <a:endParaRPr kumimoji="1" lang="ja-JP" altLang="en-US"/>
          </a:p>
        </p:txBody>
      </p:sp>
      <p:sp>
        <p:nvSpPr>
          <p:cNvPr id="5" name="日付プレースホルダー 4"/>
          <p:cNvSpPr>
            <a:spLocks noGrp="1"/>
          </p:cNvSpPr>
          <p:nvPr>
            <p:ph type="dt" idx="11"/>
          </p:nvPr>
        </p:nvSpPr>
        <p:spPr/>
        <p:txBody>
          <a:bodyPr/>
          <a:lstStyle/>
          <a:p>
            <a:fld id="{7969AB95-146F-8F47-BFBD-B7C1F032E421}"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2023398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30</a:t>
            </a:fld>
            <a:endParaRPr kumimoji="1" lang="ja-JP" altLang="en-US"/>
          </a:p>
        </p:txBody>
      </p:sp>
      <p:sp>
        <p:nvSpPr>
          <p:cNvPr id="7" name="日付プレースホルダー 6"/>
          <p:cNvSpPr>
            <a:spLocks noGrp="1"/>
          </p:cNvSpPr>
          <p:nvPr>
            <p:ph type="dt" idx="11"/>
          </p:nvPr>
        </p:nvSpPr>
        <p:spPr/>
        <p:txBody>
          <a:bodyPr/>
          <a:lstStyle/>
          <a:p>
            <a:fld id="{596C0126-B73B-6948-B030-BF1A98914712}"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682430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関連研究と絡めたものなので要検討．</a:t>
            </a:r>
            <a:endParaRPr kumimoji="1" lang="en-US" altLang="ja-JP" dirty="0" smtClean="0"/>
          </a:p>
          <a:p>
            <a:r>
              <a:rPr kumimoji="1" lang="ja-JP" altLang="en-US" dirty="0" smtClean="0"/>
              <a:t>だれにとっての利点かずれている．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31</a:t>
            </a:fld>
            <a:endParaRPr kumimoji="1" lang="ja-JP" altLang="en-US"/>
          </a:p>
        </p:txBody>
      </p:sp>
      <p:sp>
        <p:nvSpPr>
          <p:cNvPr id="5" name="日付プレースホルダー 4"/>
          <p:cNvSpPr>
            <a:spLocks noGrp="1"/>
          </p:cNvSpPr>
          <p:nvPr>
            <p:ph type="dt" idx="11"/>
          </p:nvPr>
        </p:nvSpPr>
        <p:spPr/>
        <p:txBody>
          <a:bodyPr/>
          <a:lstStyle/>
          <a:p>
            <a:fld id="{5127ED63-DE90-954C-AF25-84541A9D80DD}"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036675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32</a:t>
            </a:fld>
            <a:endParaRPr kumimoji="1" lang="ja-JP" altLang="en-US"/>
          </a:p>
        </p:txBody>
      </p:sp>
      <p:sp>
        <p:nvSpPr>
          <p:cNvPr id="5" name="日付プレースホルダー 4"/>
          <p:cNvSpPr>
            <a:spLocks noGrp="1"/>
          </p:cNvSpPr>
          <p:nvPr>
            <p:ph type="dt" idx="11"/>
          </p:nvPr>
        </p:nvSpPr>
        <p:spPr/>
        <p:txBody>
          <a:bodyPr/>
          <a:lstStyle/>
          <a:p>
            <a:fld id="{5127ED63-DE90-954C-AF25-84541A9D80DD}"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26655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a:t>
            </a:fld>
            <a:endParaRPr kumimoji="1" lang="ja-JP" altLang="en-US"/>
          </a:p>
        </p:txBody>
      </p:sp>
      <p:sp>
        <p:nvSpPr>
          <p:cNvPr id="7" name="日付プレースホルダー 6"/>
          <p:cNvSpPr>
            <a:spLocks noGrp="1"/>
          </p:cNvSpPr>
          <p:nvPr>
            <p:ph type="dt" idx="11"/>
          </p:nvPr>
        </p:nvSpPr>
        <p:spPr/>
        <p:txBody>
          <a:bodyPr/>
          <a:lstStyle/>
          <a:p>
            <a:fld id="{1A617C0F-2846-2748-BE5D-3EB5E349ACB2}"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795052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6</a:t>
            </a:r>
            <a:r>
              <a:rPr kumimoji="1" lang="ja-JP" altLang="en-US" dirty="0" smtClean="0"/>
              <a:t>人で実験した際のデータ</a:t>
            </a:r>
            <a:endParaRPr kumimoji="1" lang="en-US" altLang="ja-JP" dirty="0" smtClean="0"/>
          </a:p>
          <a:p>
            <a:r>
              <a:rPr kumimoji="1" lang="ja-JP" altLang="en-US" dirty="0" smtClean="0"/>
              <a:t>最高認識率が</a:t>
            </a:r>
            <a:r>
              <a:rPr kumimoji="1" lang="en-US" altLang="ja-JP" dirty="0" smtClean="0"/>
              <a:t>P0</a:t>
            </a:r>
            <a:r>
              <a:rPr kumimoji="1" lang="ja-JP" altLang="en-US" dirty="0" smtClean="0"/>
              <a:t>の</a:t>
            </a:r>
            <a:r>
              <a:rPr kumimoji="1" lang="en-US" altLang="ja-JP" dirty="0" smtClean="0"/>
              <a:t>97.6%</a:t>
            </a:r>
          </a:p>
          <a:p>
            <a:r>
              <a:rPr kumimoji="1" lang="ja-JP" altLang="en-US" dirty="0" smtClean="0"/>
              <a:t>最低認識率が</a:t>
            </a:r>
            <a:r>
              <a:rPr kumimoji="1" lang="en-US" altLang="ja-JP" dirty="0" smtClean="0"/>
              <a:t>P2</a:t>
            </a:r>
            <a:r>
              <a:rPr kumimoji="1" lang="ja-JP" altLang="en-US" dirty="0" smtClean="0"/>
              <a:t>の</a:t>
            </a:r>
            <a:r>
              <a:rPr kumimoji="1" lang="en-US" altLang="ja-JP" dirty="0" smtClean="0"/>
              <a:t>84.5%</a:t>
            </a:r>
          </a:p>
          <a:p>
            <a:r>
              <a:rPr kumimoji="1" lang="ja-JP" altLang="en-US" dirty="0" smtClean="0"/>
              <a:t>平均認識率が</a:t>
            </a:r>
            <a:r>
              <a:rPr kumimoji="1" lang="en-US" altLang="ja-JP" dirty="0" smtClean="0"/>
              <a:t>90.1%</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33</a:t>
            </a:fld>
            <a:endParaRPr kumimoji="1" lang="ja-JP" altLang="en-US"/>
          </a:p>
        </p:txBody>
      </p:sp>
      <p:sp>
        <p:nvSpPr>
          <p:cNvPr id="5" name="日付プレースホルダー 4"/>
          <p:cNvSpPr>
            <a:spLocks noGrp="1"/>
          </p:cNvSpPr>
          <p:nvPr>
            <p:ph type="dt" idx="11"/>
          </p:nvPr>
        </p:nvSpPr>
        <p:spPr/>
        <p:txBody>
          <a:bodyPr/>
          <a:lstStyle/>
          <a:p>
            <a:fld id="{5127ED63-DE90-954C-AF25-84541A9D80DD}" type="datetime1">
              <a:rPr kumimoji="1" lang="ja-JP" altLang="en-US" smtClean="0"/>
              <a:t>2016/12/14</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661593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食べるジェスチャは固いものややわらかいものによって食べている際の顎の動きが違うと考えられるので何を食べているかを人強いできるのではないかと考えています．</a:t>
            </a:r>
            <a:endParaRPr kumimoji="1" lang="en-US" altLang="ja-JP" dirty="0" smtClean="0"/>
          </a:p>
          <a:p>
            <a:r>
              <a:rPr kumimoji="1" lang="ja-JP" altLang="en-US" dirty="0" smtClean="0"/>
              <a:t>また，顎の動きは母音ごとに違うので母音認識が可能だと考えられます．とりあえず母音の形を学習させてみたところ「あ，い，う」の判別に関しては行えそうでした．学習内容や学習量をあげれば母音認識も可能だと考えます．母音認識を利用して短いフレーズの認識，例えば</a:t>
            </a:r>
            <a:r>
              <a:rPr kumimoji="1" lang="en-US" altLang="ja-JP" dirty="0" smtClean="0"/>
              <a:t>water</a:t>
            </a:r>
            <a:r>
              <a:rPr kumimoji="1" lang="ja-JP" altLang="en-US" dirty="0" smtClean="0"/>
              <a:t>などが可能であればコマンドとして使用出来ると考えます．また，黙声認識も同時に可能だと考えます．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34</a:t>
            </a:fld>
            <a:endParaRPr kumimoji="1" lang="ja-JP" altLang="en-US"/>
          </a:p>
        </p:txBody>
      </p:sp>
      <p:sp>
        <p:nvSpPr>
          <p:cNvPr id="7" name="日付プレースホルダー 6"/>
          <p:cNvSpPr>
            <a:spLocks noGrp="1"/>
          </p:cNvSpPr>
          <p:nvPr>
            <p:ph type="dt" idx="11"/>
          </p:nvPr>
        </p:nvSpPr>
        <p:spPr/>
        <p:txBody>
          <a:bodyPr/>
          <a:lstStyle/>
          <a:p>
            <a:fld id="{6E16E339-6502-8946-A62F-142763DC72DA}"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675710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顎関連のジェスチャ認識システムですがここに示すような動作の認識も可能です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36</a:t>
            </a:fld>
            <a:endParaRPr kumimoji="1" lang="ja-JP" altLang="en-US"/>
          </a:p>
        </p:txBody>
      </p:sp>
      <p:sp>
        <p:nvSpPr>
          <p:cNvPr id="7" name="日付プレースホルダー 6"/>
          <p:cNvSpPr>
            <a:spLocks noGrp="1"/>
          </p:cNvSpPr>
          <p:nvPr>
            <p:ph type="dt" idx="11"/>
          </p:nvPr>
        </p:nvSpPr>
        <p:spPr/>
        <p:txBody>
          <a:bodyPr/>
          <a:lstStyle/>
          <a:p>
            <a:fld id="{FA13D5D2-9245-B64E-8B92-F20C77379D8A}"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770846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en-US" altLang="ja-JP" dirty="0" smtClean="0"/>
              <a:t>FFT</a:t>
            </a:r>
            <a:r>
              <a:rPr kumimoji="1" lang="ja-JP" altLang="en-US" dirty="0" smtClean="0"/>
              <a:t>→同様の波が連続して発生することを想定</a:t>
            </a:r>
            <a:endParaRPr kumimoji="1" lang="en-US" altLang="ja-JP" dirty="0" smtClean="0"/>
          </a:p>
          <a:p>
            <a:r>
              <a:rPr kumimoji="1" lang="ja-JP" altLang="en-US" dirty="0" smtClean="0"/>
              <a:t>標準偏差→</a:t>
            </a:r>
            <a:endParaRPr kumimoji="1" lang="en-US" altLang="ja-JP" dirty="0" smtClean="0"/>
          </a:p>
          <a:p>
            <a:r>
              <a:rPr kumimoji="1" lang="en-US" altLang="ja-JP" dirty="0" smtClean="0"/>
              <a:t>x</a:t>
            </a:r>
            <a:r>
              <a:rPr kumimoji="1" lang="ja-JP" altLang="en-US" dirty="0" smtClean="0"/>
              <a:t>フレームと</a:t>
            </a:r>
            <a:r>
              <a:rPr kumimoji="1" lang="en-US" altLang="ja-JP" dirty="0" smtClean="0"/>
              <a:t>x</a:t>
            </a:r>
            <a:r>
              <a:rPr kumimoji="1" lang="ja-JP" altLang="en-US" dirty="0" smtClean="0"/>
              <a:t>フレームの差分値など→エレベーターなど急速に気圧が変化する状況において利用できるのではないかと考えた．</a:t>
            </a:r>
            <a:endParaRPr kumimoji="1" lang="en-US" altLang="ja-JP" dirty="0" smtClean="0"/>
          </a:p>
          <a:p>
            <a:endParaRPr kumimoji="1" lang="ja-JP" altLang="en-US" dirty="0"/>
          </a:p>
        </p:txBody>
      </p:sp>
      <p:sp>
        <p:nvSpPr>
          <p:cNvPr id="4" name="日付プレースホルダー 3"/>
          <p:cNvSpPr>
            <a:spLocks noGrp="1"/>
          </p:cNvSpPr>
          <p:nvPr>
            <p:ph type="dt" idx="10"/>
          </p:nvPr>
        </p:nvSpPr>
        <p:spPr/>
        <p:txBody>
          <a:bodyPr/>
          <a:lstStyle/>
          <a:p>
            <a:fld id="{785CAC0A-DCD7-E34A-9B93-B558A1F3BD18}" type="datetime1">
              <a:rPr kumimoji="1" lang="ja-JP" altLang="en-US" smtClean="0"/>
              <a:t>2016/12/14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37</a:t>
            </a:fld>
            <a:endParaRPr kumimoji="1" lang="ja-JP" altLang="en-US"/>
          </a:p>
        </p:txBody>
      </p:sp>
    </p:spTree>
    <p:extLst>
      <p:ext uri="{BB962C8B-B14F-4D97-AF65-F5344CB8AC3E}">
        <p14:creationId xmlns:p14="http://schemas.microsoft.com/office/powerpoint/2010/main" val="212368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アニメーションが次のスライドはないのにこのスライドだけある．</a:t>
            </a:r>
            <a:endParaRPr kumimoji="1" lang="en-US" altLang="ja-JP" dirty="0" smtClean="0"/>
          </a:p>
          <a:p>
            <a:r>
              <a:rPr kumimoji="1" lang="ja-JP" altLang="en-US" dirty="0" smtClean="0"/>
              <a:t>ハンズフリー操作手法の提案では？</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a:t>
            </a:fld>
            <a:endParaRPr kumimoji="1" lang="ja-JP" altLang="en-US"/>
          </a:p>
        </p:txBody>
      </p:sp>
      <p:sp>
        <p:nvSpPr>
          <p:cNvPr id="7" name="日付プレースホルダー 6"/>
          <p:cNvSpPr>
            <a:spLocks noGrp="1"/>
          </p:cNvSpPr>
          <p:nvPr>
            <p:ph type="dt" idx="11"/>
          </p:nvPr>
        </p:nvSpPr>
        <p:spPr/>
        <p:txBody>
          <a:bodyPr/>
          <a:lstStyle/>
          <a:p>
            <a:fld id="{00F98DBF-0B0B-6040-90A1-FFCD3B2E6D6C}"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495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4</a:t>
            </a:fld>
            <a:endParaRPr kumimoji="1" lang="ja-JP" altLang="en-US"/>
          </a:p>
        </p:txBody>
      </p:sp>
      <p:sp>
        <p:nvSpPr>
          <p:cNvPr id="7" name="日付プレースホルダー 6"/>
          <p:cNvSpPr>
            <a:spLocks noGrp="1"/>
          </p:cNvSpPr>
          <p:nvPr>
            <p:ph type="dt" idx="13"/>
          </p:nvPr>
        </p:nvSpPr>
        <p:spPr/>
        <p:txBody>
          <a:bodyPr/>
          <a:lstStyle/>
          <a:p>
            <a:fld id="{C99EAA74-AEEA-BE46-AE94-5E8F51737007}" type="datetime1">
              <a:rPr kumimoji="1" lang="ja-JP" altLang="en-US" smtClean="0"/>
              <a:t>2016/12/13</a:t>
            </a:fld>
            <a:endParaRPr kumimoji="1" lang="ja-JP" altLang="en-US"/>
          </a:p>
        </p:txBody>
      </p:sp>
      <p:sp>
        <p:nvSpPr>
          <p:cNvPr id="8" name="フッター プレースホルダー 7"/>
          <p:cNvSpPr>
            <a:spLocks noGrp="1"/>
          </p:cNvSpPr>
          <p:nvPr>
            <p:ph type="ftr" sz="quarter" idx="14"/>
          </p:nvPr>
        </p:nvSpPr>
        <p:spPr/>
        <p:txBody>
          <a:bodyPr/>
          <a:lstStyle/>
          <a:p>
            <a:endParaRPr kumimoji="1" lang="ja-JP" altLang="en-US"/>
          </a:p>
        </p:txBody>
      </p:sp>
    </p:spTree>
    <p:extLst>
      <p:ext uri="{BB962C8B-B14F-4D97-AF65-F5344CB8AC3E}">
        <p14:creationId xmlns:p14="http://schemas.microsoft.com/office/powerpoint/2010/main" val="166525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fld id="{785CAC0A-DCD7-E34A-9B93-B558A1F3BD18}" type="datetime1">
              <a:rPr kumimoji="1" lang="ja-JP" altLang="en-US" smtClean="0"/>
              <a:t>2016/12/13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5</a:t>
            </a:fld>
            <a:endParaRPr kumimoji="1" lang="ja-JP" altLang="en-US"/>
          </a:p>
        </p:txBody>
      </p:sp>
    </p:spTree>
    <p:extLst>
      <p:ext uri="{BB962C8B-B14F-4D97-AF65-F5344CB8AC3E}">
        <p14:creationId xmlns:p14="http://schemas.microsoft.com/office/powerpoint/2010/main" val="69102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6</a:t>
            </a:fld>
            <a:endParaRPr kumimoji="1" lang="ja-JP" altLang="en-US"/>
          </a:p>
        </p:txBody>
      </p:sp>
      <p:sp>
        <p:nvSpPr>
          <p:cNvPr id="7" name="日付プレースホルダー 6"/>
          <p:cNvSpPr>
            <a:spLocks noGrp="1"/>
          </p:cNvSpPr>
          <p:nvPr>
            <p:ph type="dt" idx="13"/>
          </p:nvPr>
        </p:nvSpPr>
        <p:spPr/>
        <p:txBody>
          <a:bodyPr/>
          <a:lstStyle/>
          <a:p>
            <a:fld id="{C99EAA74-AEEA-BE46-AE94-5E8F51737007}" type="datetime1">
              <a:rPr kumimoji="1" lang="ja-JP" altLang="en-US" smtClean="0"/>
              <a:t>2016/12/14</a:t>
            </a:fld>
            <a:endParaRPr kumimoji="1" lang="ja-JP" altLang="en-US"/>
          </a:p>
        </p:txBody>
      </p:sp>
      <p:sp>
        <p:nvSpPr>
          <p:cNvPr id="8" name="フッター プレースホルダー 7"/>
          <p:cNvSpPr>
            <a:spLocks noGrp="1"/>
          </p:cNvSpPr>
          <p:nvPr>
            <p:ph type="ftr" sz="quarter" idx="14"/>
          </p:nvPr>
        </p:nvSpPr>
        <p:spPr/>
        <p:txBody>
          <a:bodyPr/>
          <a:lstStyle/>
          <a:p>
            <a:endParaRPr kumimoji="1" lang="ja-JP" altLang="en-US"/>
          </a:p>
        </p:txBody>
      </p:sp>
    </p:spTree>
    <p:extLst>
      <p:ext uri="{BB962C8B-B14F-4D97-AF65-F5344CB8AC3E}">
        <p14:creationId xmlns:p14="http://schemas.microsoft.com/office/powerpoint/2010/main" val="145202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カナル型イヤホンの説明を入れる</a:t>
            </a:r>
            <a:endParaRPr kumimoji="1" lang="en-US" altLang="ja-JP" dirty="0" smtClean="0"/>
          </a:p>
          <a:p>
            <a:r>
              <a:rPr kumimoji="1" lang="ja-JP" altLang="en-US" dirty="0" smtClean="0"/>
              <a:t>シリコンやウレタンなどのイヤーピースと呼ばれる部分を外耳道に挿入するタイプ</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7</a:t>
            </a:fld>
            <a:endParaRPr kumimoji="1" lang="ja-JP" altLang="en-US"/>
          </a:p>
        </p:txBody>
      </p:sp>
      <p:sp>
        <p:nvSpPr>
          <p:cNvPr id="7" name="日付プレースホルダー 6"/>
          <p:cNvSpPr>
            <a:spLocks noGrp="1"/>
          </p:cNvSpPr>
          <p:nvPr>
            <p:ph type="dt" idx="11"/>
          </p:nvPr>
        </p:nvSpPr>
        <p:spPr/>
        <p:txBody>
          <a:bodyPr/>
          <a:lstStyle/>
          <a:p>
            <a:fld id="{B7166D1A-7F4A-7243-BBFC-37AC7D3390AE}" type="datetime1">
              <a:rPr kumimoji="1" lang="ja-JP" altLang="en-US" smtClean="0"/>
              <a:t>2016/12/13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238370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8</a:t>
            </a:fld>
            <a:endParaRPr kumimoji="1" lang="ja-JP" altLang="en-US"/>
          </a:p>
        </p:txBody>
      </p:sp>
      <p:sp>
        <p:nvSpPr>
          <p:cNvPr id="5" name="日付プレースホルダー 4"/>
          <p:cNvSpPr>
            <a:spLocks noGrp="1"/>
          </p:cNvSpPr>
          <p:nvPr>
            <p:ph type="dt" idx="11"/>
          </p:nvPr>
        </p:nvSpPr>
        <p:spPr/>
        <p:txBody>
          <a:bodyPr/>
          <a:lstStyle/>
          <a:p>
            <a:fld id="{AD335CD5-EC61-CD43-B4AD-A33640FEFE97}" type="datetime1">
              <a:rPr kumimoji="1" lang="ja-JP" altLang="en-US" smtClean="0"/>
              <a:t>2016/12/13</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47268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_Title ">
    <p:bg>
      <p:bgRef idx="1001">
        <a:schemeClr val="bg1"/>
      </p:bgRef>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464E6F"/>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6F"/>
                </a:solidFill>
              </a:defRPr>
            </a:lvl1pPr>
            <a:lvl2pPr marL="0" indent="120538">
              <a:spcBef>
                <a:spcPts val="0"/>
              </a:spcBef>
              <a:buSzTx/>
              <a:buNone/>
              <a:defRPr sz="1898">
                <a:solidFill>
                  <a:srgbClr val="464E6F"/>
                </a:solidFill>
              </a:defRPr>
            </a:lvl2pPr>
            <a:lvl3pPr marL="0" indent="241074">
              <a:spcBef>
                <a:spcPts val="0"/>
              </a:spcBef>
              <a:buSzTx/>
              <a:buNone/>
              <a:defRPr sz="1898">
                <a:solidFill>
                  <a:srgbClr val="464E6F"/>
                </a:solidFill>
              </a:defRPr>
            </a:lvl3pPr>
            <a:lvl4pPr marL="0" indent="361612">
              <a:spcBef>
                <a:spcPts val="0"/>
              </a:spcBef>
              <a:buSzTx/>
              <a:buNone/>
              <a:defRPr sz="1898">
                <a:solidFill>
                  <a:srgbClr val="464E6F"/>
                </a:solidFill>
              </a:defRPr>
            </a:lvl4pPr>
            <a:lvl5pPr marL="0" indent="482150">
              <a:spcBef>
                <a:spcPts val="0"/>
              </a:spcBef>
              <a:buSzTx/>
              <a:buNone/>
              <a:defRPr sz="1898">
                <a:solidFill>
                  <a:srgbClr val="464E6F"/>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lvl1pPr>
              <a:defRPr>
                <a:solidFill>
                  <a:schemeClr val="bg2">
                    <a:lumMod val="60000"/>
                    <a:lumOff val="40000"/>
                  </a:schemeClr>
                </a:solidFill>
              </a:defRPr>
            </a:lvl1p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35545716"/>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03_Title ">
    <p:bg>
      <p:bgPr>
        <a:solidFill>
          <a:srgbClr val="B967C7"/>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90122815"/>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03_Heading">
    <p:bg>
      <p:bgPr>
        <a:solidFill>
          <a:schemeClr val="accent6"/>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23066703"/>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03_Heading2">
    <p:bg>
      <p:bgPr>
        <a:solidFill>
          <a:schemeClr val="tx1"/>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accent6"/>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560211393"/>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03_Heading &amp; Body">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B967C7"/>
          </a:solidFill>
        </p:spPr>
        <p:txBody>
          <a:bodyPr/>
          <a:lstStyle>
            <a:lvl1pPr>
              <a:defRPr>
                <a:solidFill>
                  <a:srgbClr val="FFF5E3"/>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04573703"/>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03_Heading &amp; Body2">
    <p:bg>
      <p:bgPr>
        <a:solidFill>
          <a:srgbClr val="B967C7"/>
        </a:soli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150" name="Shape 150"/>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51" name="Shape 151"/>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33489208"/>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04_Title">
    <p:bg>
      <p:bgPr>
        <a:solidFill>
          <a:srgbClr val="02A8F3"/>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159" name="Shape 159"/>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60" name="Shape 16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25686319"/>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04_Heading">
    <p:bg>
      <p:bgPr>
        <a:solidFill>
          <a:schemeClr val="accent1"/>
        </a:solidFill>
        <a:effectLst/>
      </p:bgPr>
    </p:bg>
    <p:spTree>
      <p:nvGrpSpPr>
        <p:cNvPr id="1" name=""/>
        <p:cNvGrpSpPr/>
        <p:nvPr/>
      </p:nvGrpSpPr>
      <p:grpSpPr>
        <a:xfrm>
          <a:off x="0" y="0"/>
          <a:ext cx="0" cy="0"/>
          <a:chOff x="0" y="0"/>
          <a:chExt cx="0" cy="0"/>
        </a:xfrm>
      </p:grpSpPr>
      <p:sp>
        <p:nvSpPr>
          <p:cNvPr id="175" name="Shape 175"/>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smtClean="0"/>
              <a:t>マスター タイトルの書式設定</a:t>
            </a:r>
            <a:endParaRPr dirty="0"/>
          </a:p>
        </p:txBody>
      </p:sp>
      <p:sp>
        <p:nvSpPr>
          <p:cNvPr id="176" name="Shape 17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53842831"/>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04_Heading2">
    <p:bg>
      <p:bgPr>
        <a:solidFill>
          <a:srgbClr val="FFF5E3"/>
        </a:solidFill>
        <a:effectLst/>
      </p:bgPr>
    </p:bg>
    <p:spTree>
      <p:nvGrpSpPr>
        <p:cNvPr id="1" name=""/>
        <p:cNvGrpSpPr/>
        <p:nvPr/>
      </p:nvGrpSpPr>
      <p:grpSpPr>
        <a:xfrm>
          <a:off x="0" y="0"/>
          <a:ext cx="0" cy="0"/>
          <a:chOff x="0" y="0"/>
          <a:chExt cx="0" cy="0"/>
        </a:xfrm>
      </p:grpSpPr>
      <p:sp>
        <p:nvSpPr>
          <p:cNvPr id="175" name="Shape 175"/>
          <p:cNvSpPr>
            <a:spLocks noGrp="1"/>
          </p:cNvSpPr>
          <p:nvPr>
            <p:ph type="title"/>
          </p:nvPr>
        </p:nvSpPr>
        <p:spPr>
          <a:xfrm>
            <a:off x="892972" y="639379"/>
            <a:ext cx="7358063" cy="5579242"/>
          </a:xfrm>
          <a:prstGeom prst="rect">
            <a:avLst/>
          </a:prstGeom>
        </p:spPr>
        <p:txBody>
          <a:bodyPr/>
          <a:lstStyle>
            <a:lvl1pPr algn="ctr">
              <a:defRPr>
                <a:solidFill>
                  <a:srgbClr val="02A8F3"/>
                </a:solidFill>
              </a:defRPr>
            </a:lvl1pPr>
          </a:lstStyle>
          <a:p>
            <a:r>
              <a:rPr lang="ja-JP" altLang="en-US" smtClean="0"/>
              <a:t>マスター タイトルの書式設定</a:t>
            </a:r>
            <a:endParaRPr/>
          </a:p>
        </p:txBody>
      </p:sp>
      <p:sp>
        <p:nvSpPr>
          <p:cNvPr id="176" name="Shape 17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462638918"/>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04_Heading &amp; Body">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a:solidFill>
            <a:srgbClr val="02A8F3"/>
          </a:solidFill>
        </p:spPr>
        <p:txBody>
          <a:bodyPr/>
          <a:lstStyle>
            <a:lvl1pPr>
              <a:defRPr>
                <a:solidFill>
                  <a:srgbClr val="FFF5E3"/>
                </a:solidFill>
              </a:defRPr>
            </a:lvl1pPr>
          </a:lstStyle>
          <a:p>
            <a:r>
              <a:rPr lang="ja-JP" altLang="en-US" smtClean="0"/>
              <a:t>マスター タイトルの書式設定</a:t>
            </a:r>
            <a:endParaRPr dirty="0"/>
          </a:p>
        </p:txBody>
      </p:sp>
      <p:sp>
        <p:nvSpPr>
          <p:cNvPr id="184" name="Shape 184"/>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85" name="Shape 18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681492686"/>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04_Heading &amp; Body2">
    <p:bg>
      <p:bgPr>
        <a:solidFill>
          <a:schemeClr val="accent1"/>
        </a:solidFill>
        <a:effectLst/>
      </p:bgPr>
    </p:bg>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a:solidFill>
            <a:srgbClr val="02A8F3"/>
          </a:solidFill>
        </p:spPr>
        <p:txBody>
          <a:bodyPr/>
          <a:lstStyle>
            <a:lvl1pPr>
              <a:defRPr>
                <a:solidFill>
                  <a:srgbClr val="FFF5E3"/>
                </a:solidFill>
              </a:defRPr>
            </a:lvl1pPr>
          </a:lstStyle>
          <a:p>
            <a:r>
              <a:rPr lang="ja-JP" altLang="en-US" smtClean="0"/>
              <a:t>マスター タイトルの書式設定</a:t>
            </a:r>
            <a:endParaRPr dirty="0"/>
          </a:p>
        </p:txBody>
      </p:sp>
      <p:sp>
        <p:nvSpPr>
          <p:cNvPr id="184" name="Shape 184"/>
          <p:cNvSpPr>
            <a:spLocks noGrp="1"/>
          </p:cNvSpPr>
          <p:nvPr>
            <p:ph type="body" idx="1"/>
          </p:nvPr>
        </p:nvSpPr>
        <p:spPr>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85" name="Shape 18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110262729"/>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01_Heading">
    <p:bg>
      <p:bgRef idx="1001">
        <a:schemeClr val="bg2"/>
      </p:bgRef>
    </p:bg>
    <p:spTree>
      <p:nvGrpSpPr>
        <p:cNvPr id="1" name=""/>
        <p:cNvGrpSpPr/>
        <p:nvPr/>
      </p:nvGrpSpPr>
      <p:grpSpPr>
        <a:xfrm>
          <a:off x="0" y="0"/>
          <a:ext cx="0" cy="0"/>
          <a:chOff x="0" y="0"/>
          <a:chExt cx="0" cy="0"/>
        </a:xfrm>
      </p:grpSpPr>
      <p:sp>
        <p:nvSpPr>
          <p:cNvPr id="28" name="Shape 28"/>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dirty="0" smtClean="0"/>
              <a:t>マスター タイトルの書式設定</a:t>
            </a:r>
            <a:endParaRPr dirty="0"/>
          </a:p>
        </p:txBody>
      </p:sp>
      <p:sp>
        <p:nvSpPr>
          <p:cNvPr id="29" name="Shape 2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0448739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05_Title">
    <p:bg>
      <p:bgPr>
        <a:solidFill>
          <a:schemeClr val="accent3"/>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159" name="Shape 159"/>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60" name="Shape 16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493256098"/>
      </p:ext>
    </p:extLst>
  </p:cSld>
  <p:clrMapOvr>
    <a:masterClrMapping/>
  </p:clrMapOvr>
  <p:transition spd="med"/>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05_Heading">
    <p:bg>
      <p:bgPr>
        <a:solidFill>
          <a:srgbClr val="00BBD3"/>
        </a:solidFill>
        <a:effectLst/>
      </p:bgPr>
    </p:bg>
    <p:spTree>
      <p:nvGrpSpPr>
        <p:cNvPr id="1" name=""/>
        <p:cNvGrpSpPr/>
        <p:nvPr/>
      </p:nvGrpSpPr>
      <p:grpSpPr>
        <a:xfrm>
          <a:off x="0" y="0"/>
          <a:ext cx="0" cy="0"/>
          <a:chOff x="0" y="0"/>
          <a:chExt cx="0" cy="0"/>
        </a:xfrm>
      </p:grpSpPr>
      <p:sp>
        <p:nvSpPr>
          <p:cNvPr id="210" name="Shape 210"/>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11" name="Shape 211"/>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661340244"/>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05_Heading2">
    <p:bg>
      <p:bgPr>
        <a:solidFill>
          <a:srgbClr val="FFF5E3"/>
        </a:solid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892972" y="639379"/>
            <a:ext cx="7358063" cy="5579242"/>
          </a:xfrm>
          <a:prstGeom prst="rect">
            <a:avLst/>
          </a:prstGeom>
        </p:spPr>
        <p:txBody>
          <a:bodyPr/>
          <a:lstStyle>
            <a:lvl1pPr algn="ctr">
              <a:defRPr>
                <a:solidFill>
                  <a:srgbClr val="00BBD3"/>
                </a:solidFill>
              </a:defRPr>
            </a:lvl1pPr>
          </a:lstStyle>
          <a:p>
            <a:r>
              <a:rPr lang="ja-JP" altLang="en-US" smtClean="0"/>
              <a:t>マスター タイトルの書式設定</a:t>
            </a:r>
            <a:endParaRPr dirty="0"/>
          </a:p>
        </p:txBody>
      </p:sp>
      <p:sp>
        <p:nvSpPr>
          <p:cNvPr id="219" name="Shape 21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563102614"/>
      </p:ext>
    </p:extLst>
  </p:cSld>
  <p:clrMapOvr>
    <a:masterClrMapping/>
  </p:clrMapOvr>
  <p:transition spd="med"/>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05_Heading &amp; Body">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a:solidFill>
            <a:srgbClr val="00BBD3"/>
          </a:solidFill>
        </p:spPr>
        <p:txBody>
          <a:bodyPr/>
          <a:lstStyle>
            <a:lvl1pPr>
              <a:defRPr>
                <a:solidFill>
                  <a:srgbClr val="FFF5E3"/>
                </a:solidFill>
              </a:defRPr>
            </a:lvl1pPr>
          </a:lstStyle>
          <a:p>
            <a:r>
              <a:rPr lang="ja-JP" altLang="en-US" smtClean="0"/>
              <a:t>マスター タイトルの書式設定</a:t>
            </a:r>
            <a:endParaRPr dirty="0"/>
          </a:p>
        </p:txBody>
      </p:sp>
      <p:sp>
        <p:nvSpPr>
          <p:cNvPr id="227" name="Shape 22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228" name="Shape 22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5201169"/>
      </p:ext>
    </p:extLst>
  </p:cSld>
  <p:clrMapOvr>
    <a:masterClrMapping/>
  </p:clrMapOvr>
  <p:transition spd="med"/>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05_Heading &amp; Body2">
    <p:bg>
      <p:bgPr>
        <a:solidFill>
          <a:srgbClr val="00BBD3"/>
        </a:solidFill>
        <a:effectLst/>
      </p:bgPr>
    </p:bg>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236" name="Shape 236"/>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237" name="Shape 23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737005902"/>
      </p:ext>
    </p:extLst>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06_Title ">
    <p:bg>
      <p:bgPr>
        <a:solidFill>
          <a:schemeClr val="accent4"/>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2519018"/>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06_Heading">
    <p:bg>
      <p:bgPr>
        <a:solidFill>
          <a:srgbClr val="FF9000"/>
        </a:solidFill>
        <a:effectLst/>
      </p:bgPr>
    </p:bg>
    <p:spTree>
      <p:nvGrpSpPr>
        <p:cNvPr id="1" name=""/>
        <p:cNvGrpSpPr/>
        <p:nvPr/>
      </p:nvGrpSpPr>
      <p:grpSpPr>
        <a:xfrm>
          <a:off x="0" y="0"/>
          <a:ext cx="0" cy="0"/>
          <a:chOff x="0" y="0"/>
          <a:chExt cx="0" cy="0"/>
        </a:xfrm>
      </p:grpSpPr>
      <p:sp>
        <p:nvSpPr>
          <p:cNvPr id="253" name="Shape 253"/>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54" name="Shape 25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424212076"/>
      </p:ext>
    </p:extLst>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06_Heading2">
    <p:bg>
      <p:bgPr>
        <a:solidFill>
          <a:srgbClr val="FFF5E3"/>
        </a:solidFill>
        <a:effectLst/>
      </p:bgPr>
    </p:bg>
    <p:spTree>
      <p:nvGrpSpPr>
        <p:cNvPr id="1" name=""/>
        <p:cNvGrpSpPr/>
        <p:nvPr/>
      </p:nvGrpSpPr>
      <p:grpSpPr>
        <a:xfrm>
          <a:off x="0" y="0"/>
          <a:ext cx="0" cy="0"/>
          <a:chOff x="0" y="0"/>
          <a:chExt cx="0" cy="0"/>
        </a:xfrm>
      </p:grpSpPr>
      <p:sp>
        <p:nvSpPr>
          <p:cNvPr id="261" name="Shape 261"/>
          <p:cNvSpPr>
            <a:spLocks noGrp="1"/>
          </p:cNvSpPr>
          <p:nvPr>
            <p:ph type="title"/>
          </p:nvPr>
        </p:nvSpPr>
        <p:spPr>
          <a:xfrm>
            <a:off x="892972" y="639379"/>
            <a:ext cx="7358063" cy="5579242"/>
          </a:xfrm>
          <a:prstGeom prst="rect">
            <a:avLst/>
          </a:prstGeom>
        </p:spPr>
        <p:txBody>
          <a:bodyPr/>
          <a:lstStyle>
            <a:lvl1pPr algn="ctr">
              <a:defRPr>
                <a:solidFill>
                  <a:srgbClr val="FF9000"/>
                </a:solidFill>
              </a:defRPr>
            </a:lvl1pPr>
          </a:lstStyle>
          <a:p>
            <a:r>
              <a:rPr lang="ja-JP" altLang="en-US" smtClean="0"/>
              <a:t>マスター タイトルの書式設定</a:t>
            </a:r>
            <a:endParaRPr dirty="0"/>
          </a:p>
        </p:txBody>
      </p:sp>
      <p:sp>
        <p:nvSpPr>
          <p:cNvPr id="262" name="Shape 262"/>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6653292"/>
      </p:ext>
    </p:extLst>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06_Heading &amp; Body">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a:solidFill>
            <a:srgbClr val="FF9000"/>
          </a:solidFill>
        </p:spPr>
        <p:txBody>
          <a:bodyPr/>
          <a:lstStyle>
            <a:lvl1pPr>
              <a:defRPr>
                <a:solidFill>
                  <a:srgbClr val="FFF5E3"/>
                </a:solidFill>
              </a:defRPr>
            </a:lvl1pPr>
          </a:lstStyle>
          <a:p>
            <a:r>
              <a:rPr lang="ja-JP" altLang="en-US" smtClean="0"/>
              <a:t>マスター タイトルの書式設定</a:t>
            </a:r>
            <a:endParaRPr dirty="0"/>
          </a:p>
        </p:txBody>
      </p:sp>
      <p:sp>
        <p:nvSpPr>
          <p:cNvPr id="313" name="Shape 313"/>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14" name="Shape 31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387965978"/>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06_Heading &amp; Body2">
    <p:bg>
      <p:bgPr>
        <a:solidFill>
          <a:srgbClr val="FF9000"/>
        </a:solidFill>
        <a:effectLst/>
      </p:bgPr>
    </p:bg>
    <p:spTree>
      <p:nvGrpSpPr>
        <p:cNvPr id="1" name=""/>
        <p:cNvGrpSpPr/>
        <p:nvPr/>
      </p:nvGrpSpPr>
      <p:grpSpPr>
        <a:xfrm>
          <a:off x="0" y="0"/>
          <a:ext cx="0" cy="0"/>
          <a:chOff x="0" y="0"/>
          <a:chExt cx="0" cy="0"/>
        </a:xfrm>
      </p:grpSpPr>
      <p:sp>
        <p:nvSpPr>
          <p:cNvPr id="278" name="Shape 278"/>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dirty="0"/>
          </a:p>
        </p:txBody>
      </p:sp>
      <p:sp>
        <p:nvSpPr>
          <p:cNvPr id="279" name="Shape 279"/>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280" name="Shape 28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783839954"/>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01_Heading &amp; Body">
    <p:bg>
      <p:bgRef idx="1001">
        <a:schemeClr val="bg1"/>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6F"/>
          </a:solidFill>
        </p:spPr>
        <p:txBody>
          <a:bodyPr>
            <a:normAutofit/>
          </a:bodyPr>
          <a:lstStyle>
            <a:lvl1pPr>
              <a:defRPr sz="3600">
                <a:solidFill>
                  <a:schemeClr val="bg1"/>
                </a:solidFill>
              </a:defRPr>
            </a:lvl1pPr>
          </a:lstStyle>
          <a:p>
            <a:r>
              <a:rPr lang="ja-JP" altLang="en-US" dirty="0" smtClean="0"/>
              <a:t>マスター タイトルの書式設定</a:t>
            </a:r>
            <a:endParaRPr dirty="0"/>
          </a:p>
        </p:txBody>
      </p:sp>
      <p:sp>
        <p:nvSpPr>
          <p:cNvPr id="37" name="Shape 37"/>
          <p:cNvSpPr>
            <a:spLocks noGrp="1"/>
          </p:cNvSpPr>
          <p:nvPr>
            <p:ph type="body" idx="1"/>
          </p:nvPr>
        </p:nvSpPr>
        <p:spPr>
          <a:prstGeom prst="rect">
            <a:avLst/>
          </a:prstGeom>
        </p:spPr>
        <p:txBody>
          <a:bodyPr/>
          <a:lstStyle>
            <a:lvl1pPr marL="234378" indent="-234378">
              <a:buClr>
                <a:schemeClr val="bg2"/>
              </a:buClr>
              <a:buFont typeface="Wingdings" charset="2"/>
              <a:buChar char="n"/>
              <a:defRPr/>
            </a:lvl1pPr>
            <a:lvl2pPr marL="889000" indent="-444500">
              <a:buClr>
                <a:schemeClr val="bg2"/>
              </a:buClr>
              <a:buFont typeface="Wingdings" charset="2"/>
              <a:buChar char="p"/>
              <a:defRPr/>
            </a:lvl2pPr>
            <a:lvl4pPr marL="1778000" indent="-444500">
              <a:buFont typeface="Wingdings" charset="2"/>
              <a:buChar char="l"/>
              <a:defRPr/>
            </a:lvl4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5063147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07_Title">
    <p:bg>
      <p:bgPr>
        <a:solidFill>
          <a:srgbClr val="FF3F80"/>
        </a:solidFill>
        <a:effectLst/>
      </p:bgPr>
    </p:bg>
    <p:spTree>
      <p:nvGrpSpPr>
        <p:cNvPr id="1" name=""/>
        <p:cNvGrpSpPr/>
        <p:nvPr/>
      </p:nvGrpSpPr>
      <p:grpSpPr>
        <a:xfrm>
          <a:off x="0" y="0"/>
          <a:ext cx="0" cy="0"/>
          <a:chOff x="0" y="0"/>
          <a:chExt cx="0" cy="0"/>
        </a:xfrm>
      </p:grpSpPr>
      <p:sp>
        <p:nvSpPr>
          <p:cNvPr id="287" name="Shape 287"/>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288" name="Shape 288"/>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289" name="Shape 28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333416180"/>
      </p:ext>
    </p:extLst>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07_Heading">
    <p:bg>
      <p:bgPr>
        <a:solidFill>
          <a:srgbClr val="FF3F80"/>
        </a:solidFill>
        <a:effectLst/>
      </p:bgPr>
    </p:bg>
    <p:spTree>
      <p:nvGrpSpPr>
        <p:cNvPr id="1" name=""/>
        <p:cNvGrpSpPr/>
        <p:nvPr/>
      </p:nvGrpSpPr>
      <p:grpSpPr>
        <a:xfrm>
          <a:off x="0" y="0"/>
          <a:ext cx="0" cy="0"/>
          <a:chOff x="0" y="0"/>
          <a:chExt cx="0" cy="0"/>
        </a:xfrm>
      </p:grpSpPr>
      <p:sp>
        <p:nvSpPr>
          <p:cNvPr id="296" name="Shape 296"/>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97" name="Shape 29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3880815"/>
      </p:ext>
    </p:extLst>
  </p:cSld>
  <p:clrMapOvr>
    <a:masterClrMapping/>
  </p:clrMapOvr>
  <p:transition spd="med"/>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07_Heading2">
    <p:bg>
      <p:bgPr>
        <a:solidFill>
          <a:srgbClr val="FFF5E3"/>
        </a:solidFill>
        <a:effectLst/>
      </p:bgPr>
    </p:bg>
    <p:spTree>
      <p:nvGrpSpPr>
        <p:cNvPr id="1" name=""/>
        <p:cNvGrpSpPr/>
        <p:nvPr/>
      </p:nvGrpSpPr>
      <p:grpSpPr>
        <a:xfrm>
          <a:off x="0" y="0"/>
          <a:ext cx="0" cy="0"/>
          <a:chOff x="0" y="0"/>
          <a:chExt cx="0" cy="0"/>
        </a:xfrm>
      </p:grpSpPr>
      <p:sp>
        <p:nvSpPr>
          <p:cNvPr id="304" name="Shape 304"/>
          <p:cNvSpPr>
            <a:spLocks noGrp="1"/>
          </p:cNvSpPr>
          <p:nvPr>
            <p:ph type="title"/>
          </p:nvPr>
        </p:nvSpPr>
        <p:spPr>
          <a:xfrm>
            <a:off x="892972" y="639379"/>
            <a:ext cx="7358063" cy="5579242"/>
          </a:xfrm>
          <a:prstGeom prst="rect">
            <a:avLst/>
          </a:prstGeom>
        </p:spPr>
        <p:txBody>
          <a:bodyPr/>
          <a:lstStyle>
            <a:lvl1pPr algn="ctr">
              <a:defRPr>
                <a:solidFill>
                  <a:srgbClr val="FF3F80"/>
                </a:solidFill>
              </a:defRPr>
            </a:lvl1pPr>
          </a:lstStyle>
          <a:p>
            <a:r>
              <a:rPr lang="ja-JP" altLang="en-US" smtClean="0"/>
              <a:t>マスター タイトルの書式設定</a:t>
            </a:r>
            <a:endParaRPr dirty="0"/>
          </a:p>
        </p:txBody>
      </p:sp>
      <p:sp>
        <p:nvSpPr>
          <p:cNvPr id="305" name="Shape 30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129251562"/>
      </p:ext>
    </p:extLst>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07_Heading &amp; Body">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a:solidFill>
            <a:srgbClr val="FF3F80"/>
          </a:solidFill>
        </p:spPr>
        <p:txBody>
          <a:bodyPr/>
          <a:lstStyle>
            <a:lvl1pPr>
              <a:defRPr>
                <a:solidFill>
                  <a:srgbClr val="FFF5E3"/>
                </a:solidFill>
              </a:defRPr>
            </a:lvl1pPr>
          </a:lstStyle>
          <a:p>
            <a:r>
              <a:rPr lang="ja-JP" altLang="en-US" smtClean="0"/>
              <a:t>マスター タイトルの書式設定</a:t>
            </a:r>
            <a:endParaRPr dirty="0"/>
          </a:p>
        </p:txBody>
      </p:sp>
      <p:sp>
        <p:nvSpPr>
          <p:cNvPr id="313" name="Shape 313"/>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14" name="Shape 31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63508926"/>
      </p:ext>
    </p:extLst>
  </p:cSld>
  <p:clrMapOvr>
    <a:masterClrMapping/>
  </p:clrMapOvr>
  <p:transition spd="med"/>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07_Heading &amp; Body2">
    <p:bg>
      <p:bgPr>
        <a:solidFill>
          <a:srgbClr val="FF3F80"/>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322" name="Shape 322"/>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23" name="Shape 32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859424058"/>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08_Title">
    <p:bg>
      <p:bgPr>
        <a:solidFill>
          <a:srgbClr val="FF5151"/>
        </a:solidFill>
        <a:effectLst/>
      </p:bgPr>
    </p:bg>
    <p:spTree>
      <p:nvGrpSpPr>
        <p:cNvPr id="1" name=""/>
        <p:cNvGrpSpPr/>
        <p:nvPr/>
      </p:nvGrpSpPr>
      <p:grpSpPr>
        <a:xfrm>
          <a:off x="0" y="0"/>
          <a:ext cx="0" cy="0"/>
          <a:chOff x="0" y="0"/>
          <a:chExt cx="0" cy="0"/>
        </a:xfrm>
      </p:grpSpPr>
      <p:sp>
        <p:nvSpPr>
          <p:cNvPr id="330" name="Shape 330"/>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331" name="Shape 331"/>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32" name="Shape 332"/>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58111662"/>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08_Heading">
    <p:bg>
      <p:bgPr>
        <a:solidFill>
          <a:srgbClr val="FF5151"/>
        </a:solidFill>
        <a:effectLst/>
      </p:bgPr>
    </p:bg>
    <p:spTree>
      <p:nvGrpSpPr>
        <p:cNvPr id="1" name=""/>
        <p:cNvGrpSpPr/>
        <p:nvPr/>
      </p:nvGrpSpPr>
      <p:grpSpPr>
        <a:xfrm>
          <a:off x="0" y="0"/>
          <a:ext cx="0" cy="0"/>
          <a:chOff x="0" y="0"/>
          <a:chExt cx="0" cy="0"/>
        </a:xfrm>
      </p:grpSpPr>
      <p:sp>
        <p:nvSpPr>
          <p:cNvPr id="339" name="Shape 339"/>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340" name="Shape 34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8410473"/>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08_Heading2">
    <p:bg>
      <p:bgPr>
        <a:solidFill>
          <a:srgbClr val="FFF5E3"/>
        </a:solidFill>
        <a:effectLst/>
      </p:bgPr>
    </p:bg>
    <p:spTree>
      <p:nvGrpSpPr>
        <p:cNvPr id="1" name=""/>
        <p:cNvGrpSpPr/>
        <p:nvPr/>
      </p:nvGrpSpPr>
      <p:grpSpPr>
        <a:xfrm>
          <a:off x="0" y="0"/>
          <a:ext cx="0" cy="0"/>
          <a:chOff x="0" y="0"/>
          <a:chExt cx="0" cy="0"/>
        </a:xfrm>
      </p:grpSpPr>
      <p:sp>
        <p:nvSpPr>
          <p:cNvPr id="347" name="Shape 347"/>
          <p:cNvSpPr>
            <a:spLocks noGrp="1"/>
          </p:cNvSpPr>
          <p:nvPr>
            <p:ph type="title"/>
          </p:nvPr>
        </p:nvSpPr>
        <p:spPr>
          <a:xfrm>
            <a:off x="892972" y="639379"/>
            <a:ext cx="7358063" cy="5579242"/>
          </a:xfrm>
          <a:prstGeom prst="rect">
            <a:avLst/>
          </a:prstGeom>
        </p:spPr>
        <p:txBody>
          <a:bodyPr/>
          <a:lstStyle>
            <a:lvl1pPr algn="ctr">
              <a:defRPr>
                <a:solidFill>
                  <a:srgbClr val="FF5151"/>
                </a:solidFill>
              </a:defRPr>
            </a:lvl1pPr>
          </a:lstStyle>
          <a:p>
            <a:r>
              <a:rPr lang="ja-JP" altLang="en-US" smtClean="0"/>
              <a:t>マスター タイトルの書式設定</a:t>
            </a:r>
            <a:endParaRPr dirty="0"/>
          </a:p>
        </p:txBody>
      </p:sp>
      <p:sp>
        <p:nvSpPr>
          <p:cNvPr id="348" name="Shape 34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49802276"/>
      </p:ext>
    </p:extLst>
  </p:cSld>
  <p:clrMapOvr>
    <a:masterClrMapping/>
  </p:clrMapOvr>
  <p:transition spd="med"/>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08_Heading &amp; Body">
    <p:spTree>
      <p:nvGrpSpPr>
        <p:cNvPr id="1" name=""/>
        <p:cNvGrpSpPr/>
        <p:nvPr/>
      </p:nvGrpSpPr>
      <p:grpSpPr>
        <a:xfrm>
          <a:off x="0" y="0"/>
          <a:ext cx="0" cy="0"/>
          <a:chOff x="0" y="0"/>
          <a:chExt cx="0" cy="0"/>
        </a:xfrm>
      </p:grpSpPr>
      <p:sp>
        <p:nvSpPr>
          <p:cNvPr id="355" name="Shape 355"/>
          <p:cNvSpPr>
            <a:spLocks noGrp="1"/>
          </p:cNvSpPr>
          <p:nvPr>
            <p:ph type="title"/>
          </p:nvPr>
        </p:nvSpPr>
        <p:spPr>
          <a:prstGeom prst="rect">
            <a:avLst/>
          </a:prstGeom>
          <a:solidFill>
            <a:srgbClr val="FF5151"/>
          </a:solidFill>
        </p:spPr>
        <p:txBody>
          <a:bodyPr/>
          <a:lstStyle>
            <a:lvl1pPr>
              <a:defRPr>
                <a:solidFill>
                  <a:srgbClr val="FFF5E3"/>
                </a:solidFill>
              </a:defRPr>
            </a:lvl1pPr>
          </a:lstStyle>
          <a:p>
            <a:r>
              <a:rPr lang="ja-JP" altLang="en-US" smtClean="0"/>
              <a:t>マスター タイトルの書式設定</a:t>
            </a:r>
            <a:endParaRPr dirty="0"/>
          </a:p>
        </p:txBody>
      </p:sp>
      <p:sp>
        <p:nvSpPr>
          <p:cNvPr id="356" name="Shape 356"/>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57" name="Shape 35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80904581"/>
      </p:ext>
    </p:extLst>
  </p:cSld>
  <p:clrMapOvr>
    <a:masterClrMapping/>
  </p:clrMapOvr>
  <p:transition spd="med"/>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08_Heading &amp; Body2">
    <p:bg>
      <p:bgPr>
        <a:solidFill>
          <a:srgbClr val="FF5151"/>
        </a:solidFill>
        <a:effectLst/>
      </p:bgPr>
    </p:bg>
    <p:spTree>
      <p:nvGrpSpPr>
        <p:cNvPr id="1" name=""/>
        <p:cNvGrpSpPr/>
        <p:nvPr/>
      </p:nvGrpSpPr>
      <p:grpSpPr>
        <a:xfrm>
          <a:off x="0" y="0"/>
          <a:ext cx="0" cy="0"/>
          <a:chOff x="0" y="0"/>
          <a:chExt cx="0" cy="0"/>
        </a:xfrm>
      </p:grpSpPr>
      <p:sp>
        <p:nvSpPr>
          <p:cNvPr id="364" name="Shape 364"/>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365" name="Shape 365"/>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66" name="Shape 36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99122894"/>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2_Heading &amp; Body">
    <p:bg>
      <p:bgRef idx="1001">
        <a:schemeClr val="bg1"/>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chemeClr val="bg1"/>
          </a:solidFill>
        </p:spPr>
        <p:txBody>
          <a:bodyPr/>
          <a:lstStyle>
            <a:lvl1pPr>
              <a:defRPr>
                <a:solidFill>
                  <a:srgbClr val="464E6F"/>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352570656"/>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01_Heading &amp; Body2">
    <p:bg>
      <p:bgRef idx="1001">
        <a:schemeClr val="bg2"/>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6F"/>
          </a:solidFill>
        </p:spPr>
        <p:txBody>
          <a:bodyPr/>
          <a:lstStyle>
            <a:lvl1pPr>
              <a:defRPr>
                <a:solidFill>
                  <a:schemeClr val="bg1"/>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540611897"/>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02_Title">
    <p:bg>
      <p:bgPr>
        <a:solidFill>
          <a:srgbClr val="464E70"/>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dirty="0"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53821000"/>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02_Heading2">
    <p:bg>
      <p:bgPr>
        <a:solidFill>
          <a:schemeClr val="tx1"/>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bg2"/>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9861925"/>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02_Heading &amp; Body">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70"/>
          </a:solidFill>
        </p:spPr>
        <p:txBody>
          <a:bodyPr/>
          <a:lstStyle>
            <a:lvl1pPr>
              <a:defRPr>
                <a:solidFill>
                  <a:srgbClr val="FFF5E3"/>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22035923"/>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02_Heading &amp; Body2">
    <p:bg>
      <p:bgPr>
        <a:solidFill>
          <a:srgbClr val="464E70"/>
        </a:solid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55" name="Shape 55"/>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6" name="Shape 5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20647242"/>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E2"/>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0" y="1"/>
            <a:ext cx="9144000" cy="897469"/>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chor="ctr">
            <a:normAutofit/>
          </a:bodyPr>
          <a:lstStyle/>
          <a:p>
            <a:r>
              <a:rPr dirty="0"/>
              <a:t>Title Text</a:t>
            </a:r>
          </a:p>
        </p:txBody>
      </p:sp>
      <p:sp>
        <p:nvSpPr>
          <p:cNvPr id="3" name="Shape 3"/>
          <p:cNvSpPr>
            <a:spLocks noGrp="1"/>
          </p:cNvSpPr>
          <p:nvPr>
            <p:ph type="body" idx="1"/>
          </p:nvPr>
        </p:nvSpPr>
        <p:spPr>
          <a:xfrm>
            <a:off x="323530" y="1180674"/>
            <a:ext cx="8104616" cy="520065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2pPr marL="889000" indent="-444500"/>
            <a:lvl3pPr marL="1333500" indent="-444500"/>
            <a:lvl4pPr marL="1778000" indent="-444500"/>
            <a:lvl5pPr marL="2222500" indent="-444500"/>
          </a:lstStyle>
          <a:p>
            <a:r>
              <a:rPr dirty="0"/>
              <a:t>Body Level </a:t>
            </a:r>
            <a:r>
              <a:rPr dirty="0" smtClean="0"/>
              <a:t>One</a:t>
            </a:r>
            <a:endParaRPr lang="en-US" dirty="0" smtClean="0"/>
          </a:p>
          <a:p>
            <a:pPr lvl="1"/>
            <a:r>
              <a:rPr dirty="0" smtClean="0"/>
              <a:t>Body </a:t>
            </a:r>
            <a:r>
              <a:rPr dirty="0"/>
              <a:t>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8247528" y="6229784"/>
            <a:ext cx="874223" cy="427162"/>
          </a:xfrm>
          <a:prstGeom prst="rect">
            <a:avLst/>
          </a:prstGeom>
          <a:ln w="12700">
            <a:miter lim="400000"/>
          </a:ln>
        </p:spPr>
        <p:txBody>
          <a:bodyPr wrap="square" lIns="50797" tIns="50797" rIns="50797" bIns="50797">
            <a:spAutoFit/>
          </a:bodyPr>
          <a:lstStyle>
            <a:lvl1pPr algn="ctr">
              <a:defRPr sz="2109" b="1">
                <a:solidFill>
                  <a:schemeClr val="bg2">
                    <a:lumMod val="60000"/>
                    <a:lumOff val="40000"/>
                  </a:schemeClr>
                </a:solidFill>
                <a:latin typeface="+mj-ea"/>
                <a:ea typeface="+mj-ea"/>
                <a:cs typeface="ヒラギノ角ゴ ProN W3"/>
                <a:sym typeface="ヒラギノ角ゴ ProN W3"/>
              </a:defRPr>
            </a:lvl1pPr>
          </a:lstStyle>
          <a:p>
            <a:fld id="{279617C2-25BB-6F48-985E-44775B98358D}" type="slidenum">
              <a:rPr kumimoji="1" lang="ja-JP" altLang="en-US" smtClean="0"/>
              <a:t>‹#›</a:t>
            </a:fld>
            <a:endParaRPr kumimoji="1" lang="ja-JP" altLang="en-US"/>
          </a:p>
        </p:txBody>
      </p:sp>
      <p:sp>
        <p:nvSpPr>
          <p:cNvPr id="5" name="フッター プレースホルダー 4"/>
          <p:cNvSpPr>
            <a:spLocks noGrp="1"/>
          </p:cNvSpPr>
          <p:nvPr>
            <p:ph type="ftr" sz="quarter" idx="3"/>
          </p:nvPr>
        </p:nvSpPr>
        <p:spPr>
          <a:xfrm>
            <a:off x="3103714" y="6314951"/>
            <a:ext cx="2895452" cy="365001"/>
          </a:xfrm>
          <a:prstGeom prst="rect">
            <a:avLst/>
          </a:prstGeom>
        </p:spPr>
        <p:txBody>
          <a:bodyPr vert="horz" lIns="91435" tIns="45718" rIns="91435" bIns="45718" rtlCol="0" anchor="ctr"/>
          <a:lstStyle>
            <a:lvl1pPr algn="ctr">
              <a:defRPr sz="580">
                <a:solidFill>
                  <a:schemeClr val="bg2"/>
                </a:solidFill>
              </a:defRPr>
            </a:lvl1pPr>
          </a:lstStyle>
          <a:p>
            <a:endParaRPr lang="ja-JP" altLang="en-US" dirty="0"/>
          </a:p>
        </p:txBody>
      </p:sp>
      <p:sp>
        <p:nvSpPr>
          <p:cNvPr id="6" name="日付プレースホルダー 5"/>
          <p:cNvSpPr>
            <a:spLocks noGrp="1"/>
          </p:cNvSpPr>
          <p:nvPr>
            <p:ph type="dt" sz="half" idx="2"/>
          </p:nvPr>
        </p:nvSpPr>
        <p:spPr>
          <a:xfrm>
            <a:off x="457650" y="6356827"/>
            <a:ext cx="2133079" cy="365001"/>
          </a:xfrm>
          <a:prstGeom prst="rect">
            <a:avLst/>
          </a:prstGeom>
        </p:spPr>
        <p:txBody>
          <a:bodyPr vert="horz" lIns="91435" tIns="45718" rIns="91435" bIns="45718" rtlCol="0" anchor="ctr"/>
          <a:lstStyle>
            <a:lvl1pPr algn="l">
              <a:defRPr sz="580">
                <a:solidFill>
                  <a:schemeClr val="bg2"/>
                </a:solidFill>
              </a:defRPr>
            </a:lvl1pPr>
          </a:lstStyle>
          <a:p>
            <a:endParaRPr lang="ja-JP" altLang="en-US" dirty="0"/>
          </a:p>
        </p:txBody>
      </p:sp>
    </p:spTree>
    <p:extLst>
      <p:ext uri="{BB962C8B-B14F-4D97-AF65-F5344CB8AC3E}">
        <p14:creationId xmlns:p14="http://schemas.microsoft.com/office/powerpoint/2010/main" val="1611343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p:transition spd="med"/>
  <p:timing>
    <p:tnLst>
      <p:par>
        <p:cTn id="1" dur="indefinite" restart="never" nodeType="tmRoot"/>
      </p:par>
    </p:tnLst>
  </p:timing>
  <p:hf hdr="0" ftr="0" dt="0"/>
  <p:txStyles>
    <p:titleStyle>
      <a:lvl1pPr marL="189177" marR="0" indent="0" algn="l" defTabSz="308040" eaLnBrk="1" latinLnBrk="0" hangingPunct="1">
        <a:lnSpc>
          <a:spcPct val="80000"/>
        </a:lnSpc>
        <a:spcBef>
          <a:spcPts val="0"/>
        </a:spcBef>
        <a:spcAft>
          <a:spcPts val="0"/>
        </a:spcAft>
        <a:buClrTx/>
        <a:buSzTx/>
        <a:buFontTx/>
        <a:buNone/>
        <a:tabLst/>
        <a:defRPr kumimoji="1" sz="2321" b="1" i="0" u="none" strike="noStrike" cap="none" spc="0" baseline="0">
          <a:ln>
            <a:noFill/>
          </a:ln>
          <a:solidFill>
            <a:srgbClr val="33B490"/>
          </a:solidFill>
          <a:uFillTx/>
          <a:latin typeface="+mn-lt"/>
          <a:ea typeface="+mn-ea"/>
          <a:cs typeface="+mn-cs"/>
          <a:sym typeface="Avenir Next"/>
        </a:defRPr>
      </a:lvl1pPr>
      <a:lvl2pPr marL="0" marR="0" indent="120538"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2pPr>
      <a:lvl3pPr marL="0" marR="0" indent="241074"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3pPr>
      <a:lvl4pPr marL="0" marR="0" indent="361612"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4pPr>
      <a:lvl5pPr marL="0" marR="0" indent="482150"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5pPr>
      <a:lvl6pPr marL="0" marR="0" indent="602687"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6pPr>
      <a:lvl7pPr marL="0" marR="0" indent="723224"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7pPr>
      <a:lvl8pPr marL="0" marR="0" indent="843762"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8pPr>
      <a:lvl9pPr marL="0" marR="0" indent="964298"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9pPr>
    </p:titleStyle>
    <p:bodyStyle>
      <a:lvl1pPr marL="234378" marR="0" indent="-234378"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666750" marR="0" indent="-333375" algn="l" defTabSz="308040" rtl="0" eaLnBrk="1" latinLnBrk="0" hangingPunct="1">
        <a:lnSpc>
          <a:spcPct val="130000"/>
        </a:lnSpc>
        <a:spcBef>
          <a:spcPts val="0"/>
        </a:spcBef>
        <a:spcAft>
          <a:spcPts val="633"/>
        </a:spcAft>
        <a:buClrTx/>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000125" marR="0" indent="-333375"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333500" marR="0" indent="-333375" algn="l" defTabSz="308040" rtl="0" eaLnBrk="1" latinLnBrk="0" hangingPunct="1">
        <a:lnSpc>
          <a:spcPct val="130000"/>
        </a:lnSpc>
        <a:spcBef>
          <a:spcPts val="0"/>
        </a:spcBef>
        <a:spcAft>
          <a:spcPts val="633"/>
        </a:spcAft>
        <a:buClrTx/>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1666875" marR="0" indent="-333375"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p:bodyStyle>
    <p:otherStyle>
      <a:lvl1pPr marL="0" marR="0" indent="0"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1pPr>
      <a:lvl2pPr marL="0" marR="0" indent="120538"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2pPr>
      <a:lvl3pPr marL="0" marR="0" indent="241074"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3pPr>
      <a:lvl4pPr marL="0" marR="0" indent="361612"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4pPr>
      <a:lvl5pPr marL="0" marR="0" indent="482150"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5pPr>
      <a:lvl6pPr marL="0" marR="0" indent="602687"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6pPr>
      <a:lvl7pPr marL="0" marR="0" indent="723224"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7pPr>
      <a:lvl8pPr marL="0" marR="0" indent="843762"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8pPr>
      <a:lvl9pPr marL="0" marR="0" indent="964298"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6529" y="520346"/>
            <a:ext cx="7610948" cy="2797365"/>
          </a:xfrm>
        </p:spPr>
        <p:txBody>
          <a:bodyPr>
            <a:normAutofit fontScale="90000"/>
          </a:bodyPr>
          <a:lstStyle/>
          <a:p>
            <a:pPr>
              <a:lnSpc>
                <a:spcPct val="100000"/>
              </a:lnSpc>
            </a:pPr>
            <a:r>
              <a:rPr kumimoji="1" lang="en-US" altLang="ja-JP" sz="4800" dirty="0" smtClean="0"/>
              <a:t/>
            </a:r>
            <a:br>
              <a:rPr kumimoji="1" lang="en-US" altLang="ja-JP" sz="4800" dirty="0" smtClean="0"/>
            </a:br>
            <a:r>
              <a:rPr lang="en-US" altLang="ja-JP" sz="6000" dirty="0" err="1" smtClean="0"/>
              <a:t>MimiSense</a:t>
            </a:r>
            <a:r>
              <a:rPr lang="en-US" altLang="ja-JP" sz="6000" dirty="0" smtClean="0"/>
              <a:t>:</a:t>
            </a:r>
            <a:br>
              <a:rPr lang="en-US" altLang="ja-JP" sz="6000" dirty="0" smtClean="0"/>
            </a:br>
            <a:r>
              <a:rPr lang="ja-JP" altLang="en-US" sz="1100" dirty="0" smtClean="0"/>
              <a:t>　</a:t>
            </a:r>
            <a:r>
              <a:rPr lang="en-US" altLang="ja-JP" sz="5300" dirty="0" smtClean="0"/>
              <a:t/>
            </a:r>
            <a:br>
              <a:rPr lang="en-US" altLang="ja-JP" sz="5300" dirty="0" smtClean="0"/>
            </a:br>
            <a:r>
              <a:rPr lang="ja-JP" altLang="en-US" sz="4000" dirty="0" smtClean="0"/>
              <a:t>外耳道内の気圧変化を利用した</a:t>
            </a:r>
            <a:r>
              <a:rPr lang="en-US" altLang="ja-JP" sz="4000" dirty="0" smtClean="0"/>
              <a:t/>
            </a:r>
            <a:br>
              <a:rPr lang="en-US" altLang="ja-JP" sz="4000" dirty="0" smtClean="0"/>
            </a:br>
            <a:r>
              <a:rPr lang="ja-JP" altLang="en-US" sz="4000" dirty="0" smtClean="0"/>
              <a:t>下顎運動認識システム</a:t>
            </a:r>
            <a:endParaRPr kumimoji="1" lang="ja-JP" altLang="en-US" sz="4000" dirty="0"/>
          </a:p>
        </p:txBody>
      </p:sp>
      <p:sp>
        <p:nvSpPr>
          <p:cNvPr id="12" name="サブタイトル 2"/>
          <p:cNvSpPr>
            <a:spLocks noGrp="1"/>
          </p:cNvSpPr>
          <p:nvPr>
            <p:ph type="body" sz="quarter" idx="1"/>
          </p:nvPr>
        </p:nvSpPr>
        <p:spPr>
          <a:xfrm>
            <a:off x="1019414" y="4379671"/>
            <a:ext cx="7358063" cy="1848265"/>
          </a:xfrm>
        </p:spPr>
        <p:txBody>
          <a:bodyPr>
            <a:normAutofit/>
          </a:bodyPr>
          <a:lstStyle/>
          <a:p>
            <a:pPr>
              <a:lnSpc>
                <a:spcPct val="100000"/>
              </a:lnSpc>
            </a:pPr>
            <a:r>
              <a:rPr lang="ja-JP" altLang="en-US" sz="2400" b="1" dirty="0" smtClean="0"/>
              <a:t>筑波大学　</a:t>
            </a:r>
            <a:r>
              <a:rPr lang="en-US" altLang="ja-JP" sz="2400" b="1" dirty="0" smtClean="0"/>
              <a:t>IPLAB</a:t>
            </a:r>
          </a:p>
          <a:p>
            <a:pPr>
              <a:lnSpc>
                <a:spcPct val="100000"/>
              </a:lnSpc>
            </a:pPr>
            <a:r>
              <a:rPr lang="ja-JP" altLang="en-US" sz="2800" b="1" u="sng" dirty="0" smtClean="0"/>
              <a:t>安藤</a:t>
            </a:r>
            <a:r>
              <a:rPr lang="en-US" altLang="ja-JP" sz="2800" b="1" u="sng" dirty="0" smtClean="0"/>
              <a:t> </a:t>
            </a:r>
            <a:r>
              <a:rPr lang="ja-JP" altLang="en-US" sz="2800" b="1" u="sng" dirty="0" smtClean="0"/>
              <a:t>宗孝</a:t>
            </a:r>
            <a:r>
              <a:rPr lang="ja-JP" altLang="en-US" sz="2800" b="1" dirty="0" smtClean="0"/>
              <a:t>　久保</a:t>
            </a:r>
            <a:r>
              <a:rPr lang="en-US" altLang="ja-JP" sz="2800" b="1" dirty="0" smtClean="0"/>
              <a:t> </a:t>
            </a:r>
            <a:r>
              <a:rPr lang="ja-JP" altLang="en-US" sz="2800" b="1" dirty="0" smtClean="0"/>
              <a:t>勇貴</a:t>
            </a:r>
            <a:r>
              <a:rPr lang="ja-JP" altLang="en-US" sz="2800" b="1" dirty="0"/>
              <a:t>　</a:t>
            </a:r>
            <a:r>
              <a:rPr lang="ja-JP" altLang="en-US" sz="2800" b="1" dirty="0" smtClean="0"/>
              <a:t>志築</a:t>
            </a:r>
            <a:r>
              <a:rPr lang="en-US" altLang="ja-JP" sz="2800" b="1" dirty="0" smtClean="0"/>
              <a:t> </a:t>
            </a:r>
            <a:r>
              <a:rPr lang="ja-JP" altLang="en-US" sz="2800" b="1" dirty="0" smtClean="0"/>
              <a:t>文太郎　高橋</a:t>
            </a:r>
            <a:r>
              <a:rPr lang="en-US" altLang="ja-JP" sz="2800" b="1" dirty="0" smtClean="0"/>
              <a:t> </a:t>
            </a:r>
            <a:r>
              <a:rPr lang="ja-JP" altLang="en-US" sz="2800" b="1" dirty="0" smtClean="0"/>
              <a:t>伸　</a:t>
            </a:r>
            <a:endParaRPr lang="en-US" altLang="ja-JP" sz="2800" b="1" dirty="0" smtClean="0"/>
          </a:p>
        </p:txBody>
      </p:sp>
    </p:spTree>
    <p:extLst>
      <p:ext uri="{BB962C8B-B14F-4D97-AF65-F5344CB8AC3E}">
        <p14:creationId xmlns:p14="http://schemas.microsoft.com/office/powerpoint/2010/main" val="147789137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lang="ja-JP" altLang="en-US" dirty="0" smtClean="0"/>
              <a:t>：センサ装着方法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9</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867" y="1949524"/>
            <a:ext cx="3445015" cy="441298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0" y="3487474"/>
            <a:ext cx="1991753" cy="186631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722" y="1949524"/>
            <a:ext cx="3560225" cy="4908475"/>
          </a:xfrm>
          <a:prstGeom prst="rect">
            <a:avLst/>
          </a:prstGeom>
        </p:spPr>
      </p:pic>
      <p:cxnSp>
        <p:nvCxnSpPr>
          <p:cNvPr id="12" name="直線コネクタ 11"/>
          <p:cNvCxnSpPr/>
          <p:nvPr/>
        </p:nvCxnSpPr>
        <p:spPr>
          <a:xfrm flipH="1" flipV="1">
            <a:off x="6290934" y="4275739"/>
            <a:ext cx="397564" cy="1020416"/>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16" name="テキスト ボックス 15"/>
          <p:cNvSpPr txBox="1"/>
          <p:nvPr/>
        </p:nvSpPr>
        <p:spPr>
          <a:xfrm>
            <a:off x="6129566" y="5296155"/>
            <a:ext cx="117981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tx2">
                    <a:lumMod val="10000"/>
                  </a:schemeClr>
                </a:solidFill>
                <a:effectLst/>
                <a:uFillTx/>
                <a:latin typeface="+mn-lt"/>
                <a:ea typeface="+mn-ea"/>
                <a:cs typeface="+mn-cs"/>
                <a:sym typeface="Avenir Next"/>
              </a:rPr>
              <a:t>外耳道</a:t>
            </a:r>
            <a:endParaRPr kumimoji="0" lang="ja-JP" altLang="en-US" sz="2800" i="0" u="none" strike="noStrike" cap="none" spc="0" normalizeH="0" baseline="0" dirty="0">
              <a:ln>
                <a:noFill/>
              </a:ln>
              <a:solidFill>
                <a:schemeClr val="tx2">
                  <a:lumMod val="10000"/>
                </a:schemeClr>
              </a:solidFill>
              <a:effectLst/>
              <a:uFillTx/>
              <a:latin typeface="+mn-lt"/>
              <a:ea typeface="+mn-ea"/>
              <a:cs typeface="+mn-cs"/>
              <a:sym typeface="Avenir Next"/>
            </a:endParaRPr>
          </a:p>
        </p:txBody>
      </p:sp>
      <p:cxnSp>
        <p:nvCxnSpPr>
          <p:cNvPr id="17" name="直線コネクタ 16"/>
          <p:cNvCxnSpPr>
            <a:stCxn id="21" idx="2"/>
          </p:cNvCxnSpPr>
          <p:nvPr/>
        </p:nvCxnSpPr>
        <p:spPr>
          <a:xfrm flipH="1">
            <a:off x="6957391" y="3203302"/>
            <a:ext cx="689771" cy="877368"/>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21" name="テキスト ボックス 20"/>
          <p:cNvSpPr txBox="1"/>
          <p:nvPr/>
        </p:nvSpPr>
        <p:spPr>
          <a:xfrm>
            <a:off x="7236793" y="2669823"/>
            <a:ext cx="82073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tx2">
                    <a:lumMod val="10000"/>
                  </a:schemeClr>
                </a:solidFill>
                <a:sym typeface="Avenir Next"/>
              </a:rPr>
              <a:t>鼓膜</a:t>
            </a:r>
            <a:endParaRPr kumimoji="0" lang="ja-JP" altLang="en-US" sz="2800" i="0" u="none" strike="noStrike" cap="none" spc="0" normalizeH="0" baseline="0" dirty="0">
              <a:ln>
                <a:noFill/>
              </a:ln>
              <a:solidFill>
                <a:schemeClr val="tx2">
                  <a:lumMod val="10000"/>
                </a:schemeClr>
              </a:solidFill>
              <a:effectLst/>
              <a:uFillTx/>
              <a:sym typeface="Avenir Next"/>
            </a:endParaRPr>
          </a:p>
        </p:txBody>
      </p:sp>
      <p:sp>
        <p:nvSpPr>
          <p:cNvPr id="24" name="テキスト プレースホルダー 2"/>
          <p:cNvSpPr>
            <a:spLocks noGrp="1"/>
          </p:cNvSpPr>
          <p:nvPr>
            <p:ph type="body" idx="1"/>
          </p:nvPr>
        </p:nvSpPr>
        <p:spPr>
          <a:xfrm>
            <a:off x="329028" y="1161851"/>
            <a:ext cx="8104616" cy="5200654"/>
          </a:xfrm>
        </p:spPr>
        <p:txBody>
          <a:bodyPr>
            <a:normAutofit/>
          </a:bodyPr>
          <a:lstStyle/>
          <a:p>
            <a:pPr marL="0" lvl="0" indent="0" defTabSz="914400">
              <a:lnSpc>
                <a:spcPct val="100000"/>
              </a:lnSpc>
              <a:spcAft>
                <a:spcPts val="0"/>
              </a:spcAft>
              <a:buClrTx/>
              <a:buSzTx/>
              <a:buNone/>
              <a:defRPr/>
            </a:pPr>
            <a:r>
              <a:rPr lang="ja-JP" altLang="en-US" sz="2800" dirty="0" smtClean="0"/>
              <a:t>外耳道を密閉するよう</a:t>
            </a:r>
            <a:r>
              <a:rPr lang="ja-JP" altLang="en-US" sz="2800" dirty="0"/>
              <a:t>に両耳</a:t>
            </a:r>
            <a:r>
              <a:rPr lang="ja-JP" altLang="en-US" sz="2800" dirty="0" smtClean="0"/>
              <a:t>に</a:t>
            </a:r>
            <a:r>
              <a:rPr lang="en-US" altLang="ja-JP" sz="2800" dirty="0" smtClean="0"/>
              <a:t/>
            </a:r>
            <a:br>
              <a:rPr lang="en-US" altLang="ja-JP" sz="2800" dirty="0" smtClean="0"/>
            </a:br>
            <a:r>
              <a:rPr lang="ja-JP" altLang="en-US" sz="2800" dirty="0" smtClean="0"/>
              <a:t>イヤホン型気圧センサを装着する</a:t>
            </a:r>
            <a:endParaRPr kumimoji="1" lang="ja-JP" altLang="en-US" sz="2800" dirty="0"/>
          </a:p>
        </p:txBody>
      </p:sp>
      <p:sp>
        <p:nvSpPr>
          <p:cNvPr id="18" name="テキスト ボックス 17"/>
          <p:cNvSpPr txBox="1"/>
          <p:nvPr/>
        </p:nvSpPr>
        <p:spPr>
          <a:xfrm>
            <a:off x="5993309" y="5320854"/>
            <a:ext cx="1538883"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smtClean="0">
                <a:ln>
                  <a:noFill/>
                </a:ln>
                <a:solidFill>
                  <a:schemeClr val="tx2">
                    <a:lumMod val="10000"/>
                  </a:schemeClr>
                </a:solidFill>
                <a:effectLst/>
                <a:uFillTx/>
                <a:latin typeface="+mn-lt"/>
                <a:ea typeface="+mn-ea"/>
                <a:cs typeface="+mn-cs"/>
                <a:sym typeface="Avenir Next"/>
              </a:rPr>
              <a:t>測定空間</a:t>
            </a:r>
            <a:endParaRPr kumimoji="0" lang="ja-JP" altLang="en-US" sz="2800" i="0" u="none" strike="noStrike" cap="none" spc="0" normalizeH="0" baseline="0" dirty="0">
              <a:ln>
                <a:noFill/>
              </a:ln>
              <a:solidFill>
                <a:schemeClr val="tx2">
                  <a:lumMod val="10000"/>
                </a:schemeClr>
              </a:solidFill>
              <a:effectLst/>
              <a:uFillTx/>
              <a:latin typeface="+mn-lt"/>
              <a:ea typeface="+mn-ea"/>
              <a:cs typeface="+mn-cs"/>
              <a:sym typeface="Avenir Next"/>
            </a:endParaRPr>
          </a:p>
        </p:txBody>
      </p:sp>
      <p:grpSp>
        <p:nvGrpSpPr>
          <p:cNvPr id="5" name="図形グループ 4"/>
          <p:cNvGrpSpPr/>
          <p:nvPr/>
        </p:nvGrpSpPr>
        <p:grpSpPr>
          <a:xfrm>
            <a:off x="0" y="2029036"/>
            <a:ext cx="9121751" cy="4243255"/>
            <a:chOff x="5752079" y="1748471"/>
            <a:chExt cx="11664841" cy="4908475"/>
          </a:xfrm>
        </p:grpSpPr>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079" y="1748471"/>
              <a:ext cx="3560225" cy="4908475"/>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856695" y="1748471"/>
              <a:ext cx="3560225" cy="4908475"/>
            </a:xfrm>
            <a:prstGeom prst="rect">
              <a:avLst/>
            </a:prstGeom>
          </p:spPr>
        </p:pic>
        <p:sp>
          <p:nvSpPr>
            <p:cNvPr id="3" name="正方形/長方形 2"/>
            <p:cNvSpPr/>
            <p:nvPr/>
          </p:nvSpPr>
          <p:spPr>
            <a:xfrm>
              <a:off x="9312304" y="1748471"/>
              <a:ext cx="4544391" cy="4908475"/>
            </a:xfrm>
            <a:prstGeom prst="rect">
              <a:avLst/>
            </a:prstGeom>
            <a:solidFill>
              <a:schemeClr val="bg1"/>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grpSp>
    </p:spTree>
    <p:extLst>
      <p:ext uri="{BB962C8B-B14F-4D97-AF65-F5344CB8AC3E}">
        <p14:creationId xmlns:p14="http://schemas.microsoft.com/office/powerpoint/2010/main" val="11003735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44444E-6 L 0.3592 0.00463 " pathEditMode="relative" rAng="0" ptsTypes="AA">
                                      <p:cBhvr>
                                        <p:cTn id="6" dur="2000" fill="hold"/>
                                        <p:tgtEl>
                                          <p:spTgt spid="8"/>
                                        </p:tgtEl>
                                        <p:attrNameLst>
                                          <p:attrName>ppt_x</p:attrName>
                                          <p:attrName>ppt_y</p:attrName>
                                        </p:attrNameLst>
                                      </p:cBhvr>
                                      <p:rCtr x="17951" y="23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lang="ja-JP" altLang="en-US" dirty="0" smtClean="0"/>
              <a:t>：原理</a:t>
            </a:r>
            <a:endParaRPr kumimoji="1" lang="ja-JP" altLang="en-US" dirty="0"/>
          </a:p>
        </p:txBody>
      </p:sp>
      <p:sp>
        <p:nvSpPr>
          <p:cNvPr id="3" name="テキスト プレースホルダー 2"/>
          <p:cNvSpPr>
            <a:spLocks noGrp="1"/>
          </p:cNvSpPr>
          <p:nvPr>
            <p:ph type="body" idx="1"/>
          </p:nvPr>
        </p:nvSpPr>
        <p:spPr>
          <a:xfrm>
            <a:off x="580022" y="963300"/>
            <a:ext cx="8267939" cy="520065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800" smtClean="0">
                <a:solidFill>
                  <a:schemeClr val="bg2"/>
                </a:solidFill>
              </a:rPr>
              <a:t>下顎</a:t>
            </a:r>
            <a:r>
              <a:rPr lang="ja-JP" altLang="en-US" sz="2800" dirty="0" smtClean="0">
                <a:solidFill>
                  <a:schemeClr val="bg2"/>
                </a:solidFill>
              </a:rPr>
              <a:t>運動時の下顎頭の動きは外耳道を変形させる</a:t>
            </a:r>
            <a:r>
              <a:rPr lang="en-US" altLang="ja-JP" sz="1800" dirty="0" smtClean="0">
                <a:solidFill>
                  <a:schemeClr val="bg2"/>
                </a:solidFill>
              </a:rPr>
              <a:t>[1]</a:t>
            </a:r>
            <a:endParaRPr kumimoji="1" lang="ja-JP" altLang="en-US" sz="1800" dirty="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10</a:t>
            </a:fld>
            <a:endParaRPr kumimoji="1" lang="ja-JP" altLang="en-US"/>
          </a:p>
        </p:txBody>
      </p:sp>
      <p:sp>
        <p:nvSpPr>
          <p:cNvPr id="8" name="テキスト ボックス 7"/>
          <p:cNvSpPr txBox="1"/>
          <p:nvPr/>
        </p:nvSpPr>
        <p:spPr>
          <a:xfrm>
            <a:off x="296037" y="5318011"/>
            <a:ext cx="855192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bg2"/>
                </a:solidFill>
                <a:sym typeface="Avenir Next"/>
              </a:rPr>
              <a:t>外耳道が密閉されている場合</a:t>
            </a:r>
            <a:r>
              <a:rPr kumimoji="0" lang="en-US" altLang="ja-JP" sz="2800" b="1" dirty="0" smtClean="0">
                <a:solidFill>
                  <a:schemeClr val="bg2"/>
                </a:solidFill>
                <a:sym typeface="Avenir Next"/>
              </a:rPr>
              <a:t/>
            </a:r>
            <a:br>
              <a:rPr kumimoji="0" lang="en-US" altLang="ja-JP" sz="2800" b="1" dirty="0" smtClean="0">
                <a:solidFill>
                  <a:schemeClr val="bg2"/>
                </a:solidFill>
                <a:sym typeface="Avenir Next"/>
              </a:rPr>
            </a:br>
            <a:r>
              <a:rPr kumimoji="0" lang="ja-JP" altLang="en-US" sz="2800" b="1" dirty="0" smtClean="0">
                <a:solidFill>
                  <a:schemeClr val="bg2"/>
                </a:solidFill>
                <a:sym typeface="Avenir Next"/>
              </a:rPr>
              <a:t>体積の変化により気圧が変化する</a:t>
            </a:r>
            <a:endParaRPr kumimoji="0" lang="en-US" altLang="ja-JP" sz="2800" b="1" dirty="0" smtClean="0">
              <a:solidFill>
                <a:schemeClr val="bg2"/>
              </a:solidFill>
              <a:sym typeface="Avenir Next"/>
            </a:endParaRPr>
          </a:p>
        </p:txBody>
      </p:sp>
      <p:sp>
        <p:nvSpPr>
          <p:cNvPr id="9" name="テキスト ボックス 8"/>
          <p:cNvSpPr txBox="1"/>
          <p:nvPr/>
        </p:nvSpPr>
        <p:spPr>
          <a:xfrm>
            <a:off x="231497" y="6539964"/>
            <a:ext cx="88902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[1]</a:t>
            </a:r>
            <a:r>
              <a:rPr lang="ja-JP" altLang="en-US" sz="1400" dirty="0">
                <a:solidFill>
                  <a:schemeClr val="bg2"/>
                </a:solidFill>
              </a:rPr>
              <a:t>祁 君</a:t>
            </a:r>
            <a:r>
              <a:rPr lang="ja-JP" altLang="en-US" sz="1400" dirty="0" smtClean="0">
                <a:solidFill>
                  <a:schemeClr val="bg2"/>
                </a:solidFill>
              </a:rPr>
              <a:t>容</a:t>
            </a:r>
            <a:r>
              <a:rPr lang="en-US" altLang="ja-JP" sz="1400" dirty="0">
                <a:solidFill>
                  <a:schemeClr val="bg2"/>
                </a:solidFill>
              </a:rPr>
              <a:t>.</a:t>
            </a:r>
            <a:r>
              <a:rPr lang="en-US" altLang="ja-JP" sz="1400" dirty="0" smtClean="0">
                <a:solidFill>
                  <a:schemeClr val="bg2"/>
                </a:solidFill>
              </a:rPr>
              <a:t> </a:t>
            </a:r>
            <a:r>
              <a:rPr lang="ja-JP" altLang="en-US" sz="1400" dirty="0" smtClean="0">
                <a:solidFill>
                  <a:schemeClr val="bg2"/>
                </a:solidFill>
              </a:rPr>
              <a:t>顎運動時に起こる外耳道のひずみと下顎頭運動の相関関係</a:t>
            </a:r>
            <a:r>
              <a:rPr lang="en-US" altLang="ja-JP" sz="1400" dirty="0" smtClean="0">
                <a:solidFill>
                  <a:schemeClr val="bg2"/>
                </a:solidFill>
              </a:rPr>
              <a:t>.  </a:t>
            </a:r>
            <a:r>
              <a:rPr lang="ja-JP" altLang="en-US" sz="1400" dirty="0" smtClean="0">
                <a:solidFill>
                  <a:schemeClr val="bg2"/>
                </a:solidFill>
              </a:rPr>
              <a:t>松本歯科大学大学院学位論文</a:t>
            </a:r>
            <a:r>
              <a:rPr lang="en-US" altLang="ja-JP" sz="1400" dirty="0" smtClean="0">
                <a:solidFill>
                  <a:schemeClr val="bg2"/>
                </a:solidFill>
              </a:rPr>
              <a:t>. 2016. </a:t>
            </a:r>
            <a:endParaRPr lang="ja-JP" altLang="en-US" sz="1400" dirty="0">
              <a:solidFill>
                <a:schemeClr val="bg2"/>
              </a:solidFill>
              <a:effectLst/>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162" y="1490724"/>
            <a:ext cx="3140456" cy="3836787"/>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11" y="1490724"/>
            <a:ext cx="3208389" cy="3836787"/>
          </a:xfrm>
          <a:prstGeom prst="rect">
            <a:avLst/>
          </a:prstGeom>
        </p:spPr>
      </p:pic>
    </p:spTree>
    <p:extLst>
      <p:ext uri="{BB962C8B-B14F-4D97-AF65-F5344CB8AC3E}">
        <p14:creationId xmlns:p14="http://schemas.microsoft.com/office/powerpoint/2010/main" val="212428673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11</a:t>
            </a:fld>
            <a:endParaRPr kumimoji="1" lang="ja-JP" altLang="en-US"/>
          </a:p>
        </p:txBody>
      </p:sp>
      <p:sp>
        <p:nvSpPr>
          <p:cNvPr id="7" name="フリーフォーム 6"/>
          <p:cNvSpPr/>
          <p:nvPr/>
        </p:nvSpPr>
        <p:spPr>
          <a:xfrm>
            <a:off x="4424252" y="1611734"/>
            <a:ext cx="4070529" cy="1071149"/>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21" name="直線コネクタ 20"/>
          <p:cNvCxnSpPr/>
          <p:nvPr/>
        </p:nvCxnSpPr>
        <p:spPr>
          <a:xfrm flipV="1">
            <a:off x="4394200" y="5964949"/>
            <a:ext cx="4095518" cy="10772"/>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6" y="4164588"/>
            <a:ext cx="1814514" cy="1333190"/>
          </a:xfrm>
          <a:prstGeom prst="rect">
            <a:avLst/>
          </a:prstGeom>
        </p:spPr>
      </p:pic>
      <p:sp>
        <p:nvSpPr>
          <p:cNvPr id="10" name="テキスト ボックス 9"/>
          <p:cNvSpPr txBox="1"/>
          <p:nvPr/>
        </p:nvSpPr>
        <p:spPr>
          <a:xfrm>
            <a:off x="3337848" y="2504887"/>
            <a:ext cx="5129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dirty="0" smtClean="0">
                <a:solidFill>
                  <a:schemeClr val="accent5"/>
                </a:solidFill>
                <a:sym typeface="Avenir Next"/>
              </a:rPr>
              <a:t>右</a:t>
            </a:r>
            <a:endParaRPr kumimoji="0" lang="ja-JP" altLang="en-US" sz="3200" b="1" i="0" u="none" strike="noStrike" cap="none" spc="0" normalizeH="0" baseline="0" dirty="0">
              <a:ln>
                <a:noFill/>
              </a:ln>
              <a:solidFill>
                <a:schemeClr val="accent5"/>
              </a:solidFill>
              <a:effectLst/>
              <a:uFillTx/>
              <a:sym typeface="Avenir Next"/>
            </a:endParaRPr>
          </a:p>
        </p:txBody>
      </p:sp>
      <p:sp>
        <p:nvSpPr>
          <p:cNvPr id="18" name="テキスト ボックス 17"/>
          <p:cNvSpPr txBox="1"/>
          <p:nvPr/>
        </p:nvSpPr>
        <p:spPr>
          <a:xfrm>
            <a:off x="3367348" y="4618851"/>
            <a:ext cx="5129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dirty="0" smtClean="0">
                <a:solidFill>
                  <a:srgbClr val="0070C0"/>
                </a:solidFill>
                <a:sym typeface="Avenir Next"/>
              </a:rPr>
              <a:t>左</a:t>
            </a:r>
            <a:endParaRPr kumimoji="0" lang="ja-JP" altLang="en-US" sz="3200" b="1" i="0" u="none" strike="noStrike" cap="none" spc="0" normalizeH="0" baseline="0" dirty="0">
              <a:ln>
                <a:noFill/>
              </a:ln>
              <a:solidFill>
                <a:srgbClr val="0070C0"/>
              </a:solidFill>
              <a:effectLst/>
              <a:uFillTx/>
              <a:sym typeface="Avenir Next"/>
            </a:endParaRPr>
          </a:p>
        </p:txBody>
      </p:sp>
      <p:sp>
        <p:nvSpPr>
          <p:cNvPr id="16" name="フリーフォーム 15"/>
          <p:cNvSpPr/>
          <p:nvPr/>
        </p:nvSpPr>
        <p:spPr>
          <a:xfrm>
            <a:off x="4412841" y="4023614"/>
            <a:ext cx="4070529" cy="1043968"/>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57150" cap="flat">
            <a:solidFill>
              <a:srgbClr val="0070C0"/>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solidFill>
                <a:srgbClr val="0070C0"/>
              </a:solidFill>
            </a:endParaRPr>
          </a:p>
        </p:txBody>
      </p:sp>
      <p:cxnSp>
        <p:nvCxnSpPr>
          <p:cNvPr id="20" name="直線コネクタ 19"/>
          <p:cNvCxnSpPr/>
          <p:nvPr/>
        </p:nvCxnSpPr>
        <p:spPr>
          <a:xfrm flipV="1">
            <a:off x="4412840" y="3856288"/>
            <a:ext cx="0" cy="2119433"/>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1" name="直線コネクタ 30"/>
          <p:cNvCxnSpPr/>
          <p:nvPr/>
        </p:nvCxnSpPr>
        <p:spPr>
          <a:xfrm flipV="1">
            <a:off x="4387851" y="3661591"/>
            <a:ext cx="4095518" cy="10772"/>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2" name="直線コネクタ 31"/>
          <p:cNvCxnSpPr/>
          <p:nvPr/>
        </p:nvCxnSpPr>
        <p:spPr>
          <a:xfrm flipV="1">
            <a:off x="4406491" y="1601435"/>
            <a:ext cx="0" cy="2070928"/>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33" name="テキスト ボックス 32"/>
          <p:cNvSpPr txBox="1"/>
          <p:nvPr/>
        </p:nvSpPr>
        <p:spPr>
          <a:xfrm rot="16200000">
            <a:off x="3640224" y="5245055"/>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センサ値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4" name="テキスト ボックス 33"/>
          <p:cNvSpPr txBox="1"/>
          <p:nvPr/>
        </p:nvSpPr>
        <p:spPr>
          <a:xfrm>
            <a:off x="4406491" y="5953775"/>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時間</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5" name="テキスト ボックス 34"/>
          <p:cNvSpPr txBox="1"/>
          <p:nvPr/>
        </p:nvSpPr>
        <p:spPr>
          <a:xfrm rot="16200000">
            <a:off x="3619289" y="2942384"/>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センサ値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テキスト ボックス 2"/>
          <p:cNvSpPr txBox="1"/>
          <p:nvPr/>
        </p:nvSpPr>
        <p:spPr>
          <a:xfrm>
            <a:off x="593507" y="979233"/>
            <a:ext cx="548868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左右両方のセンサ値が凸形に変化</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31" y="1990244"/>
            <a:ext cx="2897824" cy="4087333"/>
          </a:xfrm>
          <a:prstGeom prst="rect">
            <a:avLst/>
          </a:prstGeom>
        </p:spPr>
      </p:pic>
      <p:cxnSp>
        <p:nvCxnSpPr>
          <p:cNvPr id="22" name="直線コネクタ 21"/>
          <p:cNvCxnSpPr/>
          <p:nvPr/>
        </p:nvCxnSpPr>
        <p:spPr>
          <a:xfrm flipV="1">
            <a:off x="4406491" y="5031065"/>
            <a:ext cx="4095518" cy="10772"/>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3" name="直線コネクタ 22"/>
          <p:cNvCxnSpPr/>
          <p:nvPr/>
        </p:nvCxnSpPr>
        <p:spPr>
          <a:xfrm flipV="1">
            <a:off x="4394200" y="2689887"/>
            <a:ext cx="4095518" cy="10772"/>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4" name="直線コネクタ 23"/>
          <p:cNvCxnSpPr/>
          <p:nvPr/>
        </p:nvCxnSpPr>
        <p:spPr>
          <a:xfrm>
            <a:off x="7137175" y="1271754"/>
            <a:ext cx="474160" cy="0"/>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25" name="テキスト ボックス 24"/>
          <p:cNvSpPr txBox="1"/>
          <p:nvPr/>
        </p:nvSpPr>
        <p:spPr>
          <a:xfrm>
            <a:off x="7611335" y="965908"/>
            <a:ext cx="117981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tx2">
                    <a:lumMod val="10000"/>
                  </a:schemeClr>
                </a:solidFill>
                <a:sym typeface="Avenir Next"/>
              </a:rPr>
              <a:t>大気圧</a:t>
            </a:r>
            <a:endParaRPr kumimoji="0" lang="ja-JP" altLang="en-US" sz="2800" b="1" i="0" u="none" strike="noStrike" cap="none" spc="0" normalizeH="0" baseline="0" dirty="0">
              <a:ln>
                <a:noFill/>
              </a:ln>
              <a:solidFill>
                <a:schemeClr val="tx2">
                  <a:lumMod val="10000"/>
                </a:schemeClr>
              </a:solidFill>
              <a:effectLst/>
              <a:uFillTx/>
              <a:sym typeface="Avenir Next"/>
            </a:endParaRPr>
          </a:p>
        </p:txBody>
      </p:sp>
      <p:sp>
        <p:nvSpPr>
          <p:cNvPr id="9" name="タイトル 8"/>
          <p:cNvSpPr>
            <a:spLocks noGrp="1"/>
          </p:cNvSpPr>
          <p:nvPr>
            <p:ph type="title"/>
          </p:nvPr>
        </p:nvSpPr>
        <p:spPr/>
        <p:txBody>
          <a:bodyPr/>
          <a:lstStyle/>
          <a:p>
            <a:r>
              <a:rPr kumimoji="1" lang="ja-JP" altLang="en-US" dirty="0" smtClean="0"/>
              <a:t>口を開ける時のセンサ値の変化</a:t>
            </a:r>
            <a:endParaRPr kumimoji="1" lang="ja-JP" altLang="en-US" dirty="0"/>
          </a:p>
        </p:txBody>
      </p:sp>
    </p:spTree>
    <p:extLst>
      <p:ext uri="{BB962C8B-B14F-4D97-AF65-F5344CB8AC3E}">
        <p14:creationId xmlns:p14="http://schemas.microsoft.com/office/powerpoint/2010/main" val="624036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2000"/>
                                        <p:tgtEl>
                                          <p:spTgt spid="16"/>
                                        </p:tgtEl>
                                      </p:cBhvr>
                                    </p:animEffect>
                                  </p:childTnLst>
                                </p:cTn>
                              </p:par>
                              <p:par>
                                <p:cTn id="11" presetID="42" presetClass="path" presetSubtype="0" repeatCount="3000" accel="50000" decel="50000" fill="hold" nodeType="withEffect">
                                  <p:stCondLst>
                                    <p:cond delay="0"/>
                                  </p:stCondLst>
                                  <p:childTnLst>
                                    <p:animMotion origin="layout" path="M -3.33333E-6 1.85185E-6 L 0.00105 0.05463 " pathEditMode="relative" rAng="0" ptsTypes="AA">
                                      <p:cBhvr>
                                        <p:cTn id="12" dur="2000" fill="hold"/>
                                        <p:tgtEl>
                                          <p:spTgt spid="8"/>
                                        </p:tgtEl>
                                        <p:attrNameLst>
                                          <p:attrName>ppt_x</p:attrName>
                                          <p:attrName>ppt_y</p:attrName>
                                        </p:attrNameLst>
                                      </p:cBhvr>
                                      <p:rCtr x="52"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線コネクタ 88"/>
          <p:cNvCxnSpPr/>
          <p:nvPr/>
        </p:nvCxnSpPr>
        <p:spPr>
          <a:xfrm>
            <a:off x="2150089" y="6051548"/>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8" name="直線コネクタ 87"/>
          <p:cNvCxnSpPr/>
          <p:nvPr/>
        </p:nvCxnSpPr>
        <p:spPr>
          <a:xfrm>
            <a:off x="2139340" y="5125718"/>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7" name="直線コネクタ 86"/>
          <p:cNvCxnSpPr/>
          <p:nvPr/>
        </p:nvCxnSpPr>
        <p:spPr>
          <a:xfrm>
            <a:off x="6307586" y="3287393"/>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6" name="直線コネクタ 85"/>
          <p:cNvCxnSpPr/>
          <p:nvPr/>
        </p:nvCxnSpPr>
        <p:spPr>
          <a:xfrm>
            <a:off x="6307586" y="2412610"/>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5" name="直線コネクタ 84"/>
          <p:cNvCxnSpPr/>
          <p:nvPr/>
        </p:nvCxnSpPr>
        <p:spPr>
          <a:xfrm>
            <a:off x="2150089" y="2409738"/>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pic>
        <p:nvPicPr>
          <p:cNvPr id="64" name="図 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45923">
            <a:off x="4898977" y="2889113"/>
            <a:ext cx="960871" cy="705987"/>
          </a:xfrm>
          <a:prstGeom prst="rect">
            <a:avLst/>
          </a:prstGeom>
        </p:spPr>
      </p:pic>
      <p:pic>
        <p:nvPicPr>
          <p:cNvPr id="63" name="図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445" y="1747212"/>
            <a:ext cx="1235983" cy="1463558"/>
          </a:xfrm>
          <a:prstGeom prst="rect">
            <a:avLst/>
          </a:prstGeom>
        </p:spPr>
      </p:pic>
      <p:sp>
        <p:nvSpPr>
          <p:cNvPr id="2" name="タイトル 1"/>
          <p:cNvSpPr>
            <a:spLocks noGrp="1"/>
          </p:cNvSpPr>
          <p:nvPr>
            <p:ph type="title"/>
          </p:nvPr>
        </p:nvSpPr>
        <p:spPr/>
        <p:txBody>
          <a:bodyPr/>
          <a:lstStyle/>
          <a:p>
            <a:r>
              <a:rPr kumimoji="1" lang="ja-JP" altLang="en-US" dirty="0" smtClean="0"/>
              <a:t>下顎運動によるセンサ値の変化</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12</a:t>
            </a:fld>
            <a:endParaRPr kumimoji="1" lang="ja-JP" altLang="en-US"/>
          </a:p>
        </p:txBody>
      </p:sp>
      <p:sp>
        <p:nvSpPr>
          <p:cNvPr id="18" name="フリーフォーム 17"/>
          <p:cNvSpPr/>
          <p:nvPr/>
        </p:nvSpPr>
        <p:spPr>
          <a:xfrm>
            <a:off x="2139698" y="1895050"/>
            <a:ext cx="1641441" cy="514688"/>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pic>
        <p:nvPicPr>
          <p:cNvPr id="43" name="図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15" y="1747212"/>
            <a:ext cx="1235983" cy="1463558"/>
          </a:xfrm>
          <a:prstGeom prst="rect">
            <a:avLst/>
          </a:prstGeom>
        </p:spPr>
      </p:pic>
      <p:pic>
        <p:nvPicPr>
          <p:cNvPr id="44" name="図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09" y="3049133"/>
            <a:ext cx="960871" cy="705987"/>
          </a:xfrm>
          <a:prstGeom prst="rect">
            <a:avLst/>
          </a:prstGeom>
        </p:spPr>
      </p:pic>
      <p:sp>
        <p:nvSpPr>
          <p:cNvPr id="48" name="フリーフォーム 47"/>
          <p:cNvSpPr/>
          <p:nvPr/>
        </p:nvSpPr>
        <p:spPr>
          <a:xfrm>
            <a:off x="2139699" y="2885228"/>
            <a:ext cx="1641440" cy="504180"/>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49" name="直線コネクタ 48"/>
          <p:cNvCxnSpPr/>
          <p:nvPr/>
        </p:nvCxnSpPr>
        <p:spPr>
          <a:xfrm flipH="1" flipV="1">
            <a:off x="2139698" y="2877566"/>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1" name="直線コネクタ 50"/>
          <p:cNvCxnSpPr/>
          <p:nvPr/>
        </p:nvCxnSpPr>
        <p:spPr>
          <a:xfrm flipH="1" flipV="1">
            <a:off x="2139698" y="1966306"/>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13" name="直線コネクタ 12"/>
          <p:cNvCxnSpPr/>
          <p:nvPr/>
        </p:nvCxnSpPr>
        <p:spPr>
          <a:xfrm>
            <a:off x="2139698" y="2787417"/>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53" name="直線コネクタ 52"/>
          <p:cNvCxnSpPr/>
          <p:nvPr/>
        </p:nvCxnSpPr>
        <p:spPr>
          <a:xfrm>
            <a:off x="2139698" y="3728705"/>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54" name="フリーフォーム 53"/>
          <p:cNvSpPr/>
          <p:nvPr/>
        </p:nvSpPr>
        <p:spPr>
          <a:xfrm flipV="1">
            <a:off x="2150089" y="5109296"/>
            <a:ext cx="1641441" cy="400550"/>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pic>
        <p:nvPicPr>
          <p:cNvPr id="55" name="図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15" y="4508478"/>
            <a:ext cx="1235983" cy="1463558"/>
          </a:xfrm>
          <a:prstGeom prst="rect">
            <a:avLst/>
          </a:prstGeom>
        </p:spPr>
      </p:pic>
      <p:pic>
        <p:nvPicPr>
          <p:cNvPr id="56" name="図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62" y="5568132"/>
            <a:ext cx="960871" cy="705987"/>
          </a:xfrm>
          <a:prstGeom prst="rect">
            <a:avLst/>
          </a:prstGeom>
        </p:spPr>
      </p:pic>
      <p:sp>
        <p:nvSpPr>
          <p:cNvPr id="57" name="フリーフォーム 56"/>
          <p:cNvSpPr/>
          <p:nvPr/>
        </p:nvSpPr>
        <p:spPr>
          <a:xfrm flipV="1">
            <a:off x="2150090" y="6064818"/>
            <a:ext cx="1641440" cy="402878"/>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58" name="直線コネクタ 57"/>
          <p:cNvCxnSpPr/>
          <p:nvPr/>
        </p:nvCxnSpPr>
        <p:spPr>
          <a:xfrm flipH="1" flipV="1">
            <a:off x="2150089" y="5638832"/>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9" name="直線コネクタ 58"/>
          <p:cNvCxnSpPr/>
          <p:nvPr/>
        </p:nvCxnSpPr>
        <p:spPr>
          <a:xfrm flipH="1" flipV="1">
            <a:off x="2150089" y="4727572"/>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0" name="直線コネクタ 59"/>
          <p:cNvCxnSpPr/>
          <p:nvPr/>
        </p:nvCxnSpPr>
        <p:spPr>
          <a:xfrm>
            <a:off x="2150089" y="5548683"/>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1" name="直線コネクタ 60"/>
          <p:cNvCxnSpPr/>
          <p:nvPr/>
        </p:nvCxnSpPr>
        <p:spPr>
          <a:xfrm>
            <a:off x="2150089" y="648997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62" name="フリーフォーム 61"/>
          <p:cNvSpPr/>
          <p:nvPr/>
        </p:nvSpPr>
        <p:spPr>
          <a:xfrm>
            <a:off x="6286803" y="1929361"/>
            <a:ext cx="1641441" cy="480991"/>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65" name="フリーフォーム 64"/>
          <p:cNvSpPr/>
          <p:nvPr/>
        </p:nvSpPr>
        <p:spPr>
          <a:xfrm flipV="1">
            <a:off x="6283247" y="3298436"/>
            <a:ext cx="1641440" cy="407996"/>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66" name="直線コネクタ 65"/>
          <p:cNvCxnSpPr/>
          <p:nvPr/>
        </p:nvCxnSpPr>
        <p:spPr>
          <a:xfrm flipH="1" flipV="1">
            <a:off x="6283246" y="2877566"/>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7" name="直線コネクタ 66"/>
          <p:cNvCxnSpPr/>
          <p:nvPr/>
        </p:nvCxnSpPr>
        <p:spPr>
          <a:xfrm flipH="1" flipV="1">
            <a:off x="6283246" y="1966306"/>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8" name="直線コネクタ 67"/>
          <p:cNvCxnSpPr/>
          <p:nvPr/>
        </p:nvCxnSpPr>
        <p:spPr>
          <a:xfrm>
            <a:off x="6283246" y="2787417"/>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9" name="直線コネクタ 68"/>
          <p:cNvCxnSpPr/>
          <p:nvPr/>
        </p:nvCxnSpPr>
        <p:spPr>
          <a:xfrm>
            <a:off x="6283246" y="3728705"/>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70" name="図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8791">
            <a:off x="4636087" y="5627519"/>
            <a:ext cx="960871" cy="705987"/>
          </a:xfrm>
          <a:prstGeom prst="rect">
            <a:avLst/>
          </a:prstGeom>
        </p:spPr>
      </p:pic>
      <p:pic>
        <p:nvPicPr>
          <p:cNvPr id="71" name="図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445" y="4508478"/>
            <a:ext cx="1235983" cy="1463558"/>
          </a:xfrm>
          <a:prstGeom prst="rect">
            <a:avLst/>
          </a:prstGeom>
        </p:spPr>
      </p:pic>
      <p:sp>
        <p:nvSpPr>
          <p:cNvPr id="72" name="フリーフォーム 71"/>
          <p:cNvSpPr/>
          <p:nvPr/>
        </p:nvSpPr>
        <p:spPr>
          <a:xfrm>
            <a:off x="6300470" y="5635011"/>
            <a:ext cx="1641441" cy="442632"/>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73" name="フリーフォーム 72"/>
          <p:cNvSpPr/>
          <p:nvPr/>
        </p:nvSpPr>
        <p:spPr>
          <a:xfrm flipV="1">
            <a:off x="6304028" y="5125716"/>
            <a:ext cx="1641440" cy="384129"/>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74" name="直線コネクタ 73"/>
          <p:cNvCxnSpPr/>
          <p:nvPr/>
        </p:nvCxnSpPr>
        <p:spPr>
          <a:xfrm flipH="1" flipV="1">
            <a:off x="6304028" y="5638832"/>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75" name="直線コネクタ 74"/>
          <p:cNvCxnSpPr/>
          <p:nvPr/>
        </p:nvCxnSpPr>
        <p:spPr>
          <a:xfrm flipH="1" flipV="1">
            <a:off x="6304028" y="4727572"/>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76" name="直線コネクタ 75"/>
          <p:cNvCxnSpPr/>
          <p:nvPr/>
        </p:nvCxnSpPr>
        <p:spPr>
          <a:xfrm>
            <a:off x="6304028" y="5548683"/>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77" name="直線コネクタ 76"/>
          <p:cNvCxnSpPr/>
          <p:nvPr/>
        </p:nvCxnSpPr>
        <p:spPr>
          <a:xfrm>
            <a:off x="6304028" y="648997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78" name="テキスト ボックス 77"/>
          <p:cNvSpPr txBox="1"/>
          <p:nvPr/>
        </p:nvSpPr>
        <p:spPr>
          <a:xfrm>
            <a:off x="1062106" y="1178859"/>
            <a:ext cx="18979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sp>
        <p:nvSpPr>
          <p:cNvPr id="79" name="テキスト ボックス 78"/>
          <p:cNvSpPr txBox="1"/>
          <p:nvPr/>
        </p:nvSpPr>
        <p:spPr>
          <a:xfrm>
            <a:off x="1062106" y="3970539"/>
            <a:ext cx="18979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sp>
        <p:nvSpPr>
          <p:cNvPr id="80" name="テキスト ボックス 79"/>
          <p:cNvSpPr txBox="1"/>
          <p:nvPr/>
        </p:nvSpPr>
        <p:spPr>
          <a:xfrm>
            <a:off x="4840889" y="1208578"/>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顎を左に動かす</a:t>
            </a:r>
            <a:endParaRPr kumimoji="0" lang="ja-JP" altLang="en-US" sz="2800" i="0" u="none" strike="noStrike" cap="none" spc="0" normalizeH="0" baseline="0" dirty="0">
              <a:ln>
                <a:noFill/>
              </a:ln>
              <a:solidFill>
                <a:schemeClr val="bg2"/>
              </a:solidFill>
              <a:effectLst/>
              <a:uFillTx/>
              <a:sym typeface="Avenir Next"/>
            </a:endParaRPr>
          </a:p>
        </p:txBody>
      </p:sp>
      <p:sp>
        <p:nvSpPr>
          <p:cNvPr id="81" name="テキスト ボックス 80"/>
          <p:cNvSpPr txBox="1"/>
          <p:nvPr/>
        </p:nvSpPr>
        <p:spPr>
          <a:xfrm>
            <a:off x="4840889" y="3923867"/>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顎を右に動かす</a:t>
            </a:r>
            <a:endParaRPr kumimoji="0" lang="ja-JP" altLang="en-US" sz="2800" i="0" u="none" strike="noStrike" cap="none" spc="0" normalizeH="0" baseline="0" dirty="0">
              <a:ln>
                <a:noFill/>
              </a:ln>
              <a:solidFill>
                <a:schemeClr val="bg2"/>
              </a:solidFill>
              <a:effectLst/>
              <a:uFillTx/>
              <a:sym typeface="Avenir Next"/>
            </a:endParaRPr>
          </a:p>
        </p:txBody>
      </p:sp>
      <p:sp>
        <p:nvSpPr>
          <p:cNvPr id="3" name="テキスト ボックス 2"/>
          <p:cNvSpPr txBox="1"/>
          <p:nvPr/>
        </p:nvSpPr>
        <p:spPr>
          <a:xfrm>
            <a:off x="1723335" y="215239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1" name="テキスト ボックス 40"/>
          <p:cNvSpPr txBox="1"/>
          <p:nvPr/>
        </p:nvSpPr>
        <p:spPr>
          <a:xfrm>
            <a:off x="1723335" y="303888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42" name="テキスト ボックス 41"/>
          <p:cNvSpPr txBox="1"/>
          <p:nvPr/>
        </p:nvSpPr>
        <p:spPr>
          <a:xfrm>
            <a:off x="1719930" y="4892092"/>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5" name="テキスト ボックス 44"/>
          <p:cNvSpPr txBox="1"/>
          <p:nvPr/>
        </p:nvSpPr>
        <p:spPr>
          <a:xfrm>
            <a:off x="1719930" y="5778582"/>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46" name="テキスト ボックス 45"/>
          <p:cNvSpPr txBox="1"/>
          <p:nvPr/>
        </p:nvSpPr>
        <p:spPr>
          <a:xfrm>
            <a:off x="5921412" y="2151031"/>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7" name="テキスト ボックス 46"/>
          <p:cNvSpPr txBox="1"/>
          <p:nvPr/>
        </p:nvSpPr>
        <p:spPr>
          <a:xfrm>
            <a:off x="5921412" y="3037521"/>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50" name="テキスト ボックス 49"/>
          <p:cNvSpPr txBox="1"/>
          <p:nvPr/>
        </p:nvSpPr>
        <p:spPr>
          <a:xfrm>
            <a:off x="5918697" y="493121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52" name="テキスト ボックス 51"/>
          <p:cNvSpPr txBox="1"/>
          <p:nvPr/>
        </p:nvSpPr>
        <p:spPr>
          <a:xfrm>
            <a:off x="5918697" y="581770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cxnSp>
        <p:nvCxnSpPr>
          <p:cNvPr id="6" name="直線矢印コネクタ 5"/>
          <p:cNvCxnSpPr/>
          <p:nvPr/>
        </p:nvCxnSpPr>
        <p:spPr>
          <a:xfrm>
            <a:off x="529390" y="3064679"/>
            <a:ext cx="0" cy="467513"/>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2" name="直線矢印コネクタ 81"/>
          <p:cNvCxnSpPr/>
          <p:nvPr/>
        </p:nvCxnSpPr>
        <p:spPr>
          <a:xfrm flipV="1">
            <a:off x="512867" y="5707770"/>
            <a:ext cx="0" cy="481181"/>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曲折矢印 11"/>
          <p:cNvSpPr/>
          <p:nvPr/>
        </p:nvSpPr>
        <p:spPr>
          <a:xfrm rot="10294907">
            <a:off x="5345315" y="5836284"/>
            <a:ext cx="414152" cy="311038"/>
          </a:xfrm>
          <a:prstGeom prst="bentArrow">
            <a:avLst>
              <a:gd name="adj1" fmla="val 0"/>
              <a:gd name="adj2" fmla="val 12231"/>
              <a:gd name="adj3" fmla="val 25000"/>
              <a:gd name="adj4" fmla="val 91578"/>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83" name="曲折矢印 82"/>
          <p:cNvSpPr/>
          <p:nvPr/>
        </p:nvSpPr>
        <p:spPr>
          <a:xfrm rot="11305093" flipH="1">
            <a:off x="4752424" y="3105500"/>
            <a:ext cx="414152" cy="311038"/>
          </a:xfrm>
          <a:prstGeom prst="bentArrow">
            <a:avLst>
              <a:gd name="adj1" fmla="val 0"/>
              <a:gd name="adj2" fmla="val 12231"/>
              <a:gd name="adj3" fmla="val 25000"/>
              <a:gd name="adj4" fmla="val 91578"/>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cxnSp>
        <p:nvCxnSpPr>
          <p:cNvPr id="84" name="直線コネクタ 83"/>
          <p:cNvCxnSpPr/>
          <p:nvPr/>
        </p:nvCxnSpPr>
        <p:spPr>
          <a:xfrm>
            <a:off x="2139698" y="3399489"/>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90" name="直線コネクタ 89"/>
          <p:cNvCxnSpPr/>
          <p:nvPr/>
        </p:nvCxnSpPr>
        <p:spPr>
          <a:xfrm>
            <a:off x="6307586" y="5109296"/>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91" name="直線コネクタ 90"/>
          <p:cNvCxnSpPr/>
          <p:nvPr/>
        </p:nvCxnSpPr>
        <p:spPr>
          <a:xfrm>
            <a:off x="6300470" y="6056424"/>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1862866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13</a:t>
            </a:fld>
            <a:endParaRPr kumimoji="1" lang="ja-JP" altLang="en-US"/>
          </a:p>
        </p:txBody>
      </p:sp>
      <p:sp>
        <p:nvSpPr>
          <p:cNvPr id="3" name="テキスト ボックス 2"/>
          <p:cNvSpPr txBox="1"/>
          <p:nvPr/>
        </p:nvSpPr>
        <p:spPr>
          <a:xfrm>
            <a:off x="820630" y="968258"/>
            <a:ext cx="548868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下顎運動を組み合わせ，</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sym typeface="Avenir Next"/>
              </a:rPr>
              <a:t>新たな</a:t>
            </a:r>
            <a:r>
              <a:rPr kumimoji="0" lang="ja-JP" altLang="en-US" sz="2800" dirty="0" smtClean="0">
                <a:solidFill>
                  <a:schemeClr val="bg2"/>
                </a:solidFill>
                <a:sym typeface="Avenir Next"/>
              </a:rPr>
              <a:t>下顎運動</a:t>
            </a:r>
            <a:r>
              <a:rPr kumimoji="0" lang="ja-JP" altLang="en-US" sz="2800" i="0" u="none" strike="noStrike" cap="none" spc="0" normalizeH="0" baseline="0" dirty="0" smtClean="0">
                <a:ln>
                  <a:noFill/>
                </a:ln>
                <a:solidFill>
                  <a:schemeClr val="bg2"/>
                </a:solidFill>
                <a:effectLst/>
                <a:uFillTx/>
                <a:sym typeface="Avenir Next"/>
              </a:rPr>
              <a:t>として認識できる</a:t>
            </a:r>
            <a:endParaRPr kumimoji="0" lang="ja-JP" altLang="en-US" sz="2800" i="0" u="none" strike="noStrike" cap="none" spc="0" normalizeH="0" baseline="0" dirty="0">
              <a:ln>
                <a:noFill/>
              </a:ln>
              <a:solidFill>
                <a:schemeClr val="bg2"/>
              </a:solidFill>
              <a:effectLst/>
              <a:uFillTx/>
              <a:sym typeface="Avenir Next"/>
            </a:endParaRPr>
          </a:p>
        </p:txBody>
      </p:sp>
      <p:grpSp>
        <p:nvGrpSpPr>
          <p:cNvPr id="70" name="図形グループ 69"/>
          <p:cNvGrpSpPr/>
          <p:nvPr/>
        </p:nvGrpSpPr>
        <p:grpSpPr>
          <a:xfrm>
            <a:off x="705435" y="2190416"/>
            <a:ext cx="3074201" cy="1849766"/>
            <a:chOff x="557807" y="1984947"/>
            <a:chExt cx="3337024" cy="2007908"/>
          </a:xfrm>
        </p:grpSpPr>
        <p:sp>
          <p:nvSpPr>
            <p:cNvPr id="28" name="フリーフォーム 27"/>
            <p:cNvSpPr/>
            <p:nvPr/>
          </p:nvSpPr>
          <p:spPr>
            <a:xfrm>
              <a:off x="2253390" y="2204040"/>
              <a:ext cx="1641441" cy="443433"/>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29" name="フリーフォーム 28"/>
            <p:cNvSpPr/>
            <p:nvPr/>
          </p:nvSpPr>
          <p:spPr>
            <a:xfrm>
              <a:off x="2253391" y="3122963"/>
              <a:ext cx="1641440" cy="431886"/>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30" name="直線コネクタ 29"/>
            <p:cNvCxnSpPr/>
            <p:nvPr/>
          </p:nvCxnSpPr>
          <p:spPr>
            <a:xfrm flipH="1" flipV="1">
              <a:off x="2253390" y="3115301"/>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37" name="直線コネクタ 36"/>
            <p:cNvCxnSpPr/>
            <p:nvPr/>
          </p:nvCxnSpPr>
          <p:spPr>
            <a:xfrm flipH="1" flipV="1">
              <a:off x="2253390" y="2204041"/>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38" name="直線コネクタ 37"/>
            <p:cNvCxnSpPr/>
            <p:nvPr/>
          </p:nvCxnSpPr>
          <p:spPr>
            <a:xfrm>
              <a:off x="2253390" y="3025152"/>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9" name="直線コネクタ 38"/>
            <p:cNvCxnSpPr/>
            <p:nvPr/>
          </p:nvCxnSpPr>
          <p:spPr>
            <a:xfrm>
              <a:off x="2253390" y="3966440"/>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40" name="テキスト ボックス 39"/>
            <p:cNvSpPr txBox="1"/>
            <p:nvPr/>
          </p:nvSpPr>
          <p:spPr>
            <a:xfrm>
              <a:off x="1837027" y="2390129"/>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1" name="テキスト ボックス 40"/>
            <p:cNvSpPr txBox="1"/>
            <p:nvPr/>
          </p:nvSpPr>
          <p:spPr>
            <a:xfrm>
              <a:off x="1837027" y="3276619"/>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7" y="1984947"/>
              <a:ext cx="1235983" cy="1463558"/>
            </a:xfrm>
            <a:prstGeom prst="rect">
              <a:avLst/>
            </a:prstGeom>
          </p:spPr>
        </p:pic>
        <p:pic>
          <p:nvPicPr>
            <p:cNvPr id="43" name="図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01" y="3286868"/>
              <a:ext cx="960871" cy="705987"/>
            </a:xfrm>
            <a:prstGeom prst="rect">
              <a:avLst/>
            </a:prstGeom>
          </p:spPr>
        </p:pic>
      </p:grpSp>
      <p:cxnSp>
        <p:nvCxnSpPr>
          <p:cNvPr id="56" name="直線コネクタ 55"/>
          <p:cNvCxnSpPr/>
          <p:nvPr/>
        </p:nvCxnSpPr>
        <p:spPr>
          <a:xfrm flipV="1">
            <a:off x="6767115" y="4116882"/>
            <a:ext cx="0" cy="90065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7" name="直線コネクタ 56"/>
          <p:cNvCxnSpPr/>
          <p:nvPr/>
        </p:nvCxnSpPr>
        <p:spPr>
          <a:xfrm flipH="1" flipV="1">
            <a:off x="6767115" y="3235416"/>
            <a:ext cx="3560" cy="797962"/>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sp>
        <p:nvSpPr>
          <p:cNvPr id="60" name="テキスト ボックス 59"/>
          <p:cNvSpPr txBox="1"/>
          <p:nvPr/>
        </p:nvSpPr>
        <p:spPr>
          <a:xfrm>
            <a:off x="6364365" y="3415420"/>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61" name="テキスト ボックス 60"/>
          <p:cNvSpPr txBox="1"/>
          <p:nvPr/>
        </p:nvSpPr>
        <p:spPr>
          <a:xfrm>
            <a:off x="6364365" y="4272926"/>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grpSp>
        <p:nvGrpSpPr>
          <p:cNvPr id="27" name="図形グループ 26"/>
          <p:cNvGrpSpPr/>
          <p:nvPr/>
        </p:nvGrpSpPr>
        <p:grpSpPr>
          <a:xfrm>
            <a:off x="6767115" y="4027282"/>
            <a:ext cx="1937008" cy="990551"/>
            <a:chOff x="4400010" y="5774071"/>
            <a:chExt cx="2908709" cy="1024030"/>
          </a:xfrm>
        </p:grpSpPr>
        <p:cxnSp>
          <p:nvCxnSpPr>
            <p:cNvPr id="50" name="直線コネクタ 49"/>
            <p:cNvCxnSpPr/>
            <p:nvPr/>
          </p:nvCxnSpPr>
          <p:spPr>
            <a:xfrm>
              <a:off x="5651304" y="577407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58" name="直線コネクタ 57"/>
            <p:cNvCxnSpPr/>
            <p:nvPr/>
          </p:nvCxnSpPr>
          <p:spPr>
            <a:xfrm>
              <a:off x="4400010" y="5776570"/>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59" name="直線コネクタ 58"/>
            <p:cNvCxnSpPr/>
            <p:nvPr/>
          </p:nvCxnSpPr>
          <p:spPr>
            <a:xfrm>
              <a:off x="4400010" y="6797807"/>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2" name="直線コネクタ 61"/>
            <p:cNvCxnSpPr/>
            <p:nvPr/>
          </p:nvCxnSpPr>
          <p:spPr>
            <a:xfrm>
              <a:off x="5667278" y="679810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grpSp>
      <p:pic>
        <p:nvPicPr>
          <p:cNvPr id="63" name="図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86" y="2941735"/>
            <a:ext cx="1195572" cy="1415706"/>
          </a:xfrm>
          <a:prstGeom prst="rect">
            <a:avLst/>
          </a:prstGeom>
        </p:spPr>
      </p:pic>
      <p:pic>
        <p:nvPicPr>
          <p:cNvPr id="64" name="図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582" y="4107487"/>
            <a:ext cx="929455" cy="682904"/>
          </a:xfrm>
          <a:prstGeom prst="rect">
            <a:avLst/>
          </a:prstGeom>
        </p:spPr>
      </p:pic>
      <p:grpSp>
        <p:nvGrpSpPr>
          <p:cNvPr id="69" name="図形グループ 68"/>
          <p:cNvGrpSpPr/>
          <p:nvPr/>
        </p:nvGrpSpPr>
        <p:grpSpPr>
          <a:xfrm>
            <a:off x="691587" y="4448397"/>
            <a:ext cx="3097665" cy="1833655"/>
            <a:chOff x="4805468" y="1984946"/>
            <a:chExt cx="3347415" cy="1981494"/>
          </a:xfrm>
        </p:grpSpPr>
        <p:pic>
          <p:nvPicPr>
            <p:cNvPr id="45" name="図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468" y="1984946"/>
              <a:ext cx="1235983" cy="1463558"/>
            </a:xfrm>
            <a:prstGeom prst="rect">
              <a:avLst/>
            </a:prstGeom>
          </p:spPr>
        </p:pic>
        <p:pic>
          <p:nvPicPr>
            <p:cNvPr id="46" name="図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15" y="3044600"/>
              <a:ext cx="960871" cy="705987"/>
            </a:xfrm>
            <a:prstGeom prst="rect">
              <a:avLst/>
            </a:prstGeom>
          </p:spPr>
        </p:pic>
        <p:cxnSp>
          <p:nvCxnSpPr>
            <p:cNvPr id="48" name="直線コネクタ 47"/>
            <p:cNvCxnSpPr/>
            <p:nvPr/>
          </p:nvCxnSpPr>
          <p:spPr>
            <a:xfrm flipH="1" flipV="1">
              <a:off x="6511442" y="3115300"/>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49" name="直線コネクタ 48"/>
            <p:cNvCxnSpPr/>
            <p:nvPr/>
          </p:nvCxnSpPr>
          <p:spPr>
            <a:xfrm flipH="1" flipV="1">
              <a:off x="6511442" y="2204040"/>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1" name="直線コネクタ 50"/>
            <p:cNvCxnSpPr/>
            <p:nvPr/>
          </p:nvCxnSpPr>
          <p:spPr>
            <a:xfrm>
              <a:off x="6511442" y="3966439"/>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52" name="テキスト ボックス 51"/>
            <p:cNvSpPr txBox="1"/>
            <p:nvPr/>
          </p:nvSpPr>
          <p:spPr>
            <a:xfrm>
              <a:off x="6081283" y="2368560"/>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53" name="テキスト ボックス 52"/>
            <p:cNvSpPr txBox="1"/>
            <p:nvPr/>
          </p:nvSpPr>
          <p:spPr>
            <a:xfrm>
              <a:off x="6081283" y="3255050"/>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65" name="フリーフォーム 64"/>
            <p:cNvSpPr/>
            <p:nvPr/>
          </p:nvSpPr>
          <p:spPr>
            <a:xfrm rot="10800000">
              <a:off x="6511440" y="2597319"/>
              <a:ext cx="1641441" cy="393422"/>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66" name="直線コネクタ 65"/>
            <p:cNvCxnSpPr/>
            <p:nvPr/>
          </p:nvCxnSpPr>
          <p:spPr>
            <a:xfrm>
              <a:off x="6511441" y="3025152"/>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67" name="フリーフォーム 66"/>
            <p:cNvSpPr/>
            <p:nvPr/>
          </p:nvSpPr>
          <p:spPr>
            <a:xfrm rot="10800000">
              <a:off x="6501052" y="3538605"/>
              <a:ext cx="1641439" cy="400471"/>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grpSp>
      <p:sp>
        <p:nvSpPr>
          <p:cNvPr id="71" name="テキスト ボックス 70"/>
          <p:cNvSpPr txBox="1"/>
          <p:nvPr/>
        </p:nvSpPr>
        <p:spPr>
          <a:xfrm>
            <a:off x="1438731" y="3967706"/>
            <a:ext cx="22763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2" name="テキスト ボックス 71"/>
          <p:cNvSpPr txBox="1"/>
          <p:nvPr/>
        </p:nvSpPr>
        <p:spPr>
          <a:xfrm>
            <a:off x="1438730" y="6237385"/>
            <a:ext cx="22763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3" name="右矢印 72"/>
          <p:cNvSpPr/>
          <p:nvPr/>
        </p:nvSpPr>
        <p:spPr>
          <a:xfrm>
            <a:off x="4104720" y="3803199"/>
            <a:ext cx="775212" cy="1005672"/>
          </a:xfrm>
          <a:prstGeom prst="rightArrow">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4" name="テキスト ボックス 73"/>
          <p:cNvSpPr txBox="1"/>
          <p:nvPr/>
        </p:nvSpPr>
        <p:spPr>
          <a:xfrm>
            <a:off x="5872055" y="4974440"/>
            <a:ext cx="27046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口を開閉する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6" name="U ターン矢印 75"/>
          <p:cNvSpPr/>
          <p:nvPr/>
        </p:nvSpPr>
        <p:spPr>
          <a:xfrm rot="10800000">
            <a:off x="5809775" y="4336946"/>
            <a:ext cx="398684" cy="514181"/>
          </a:xfrm>
          <a:prstGeom prst="uturnArrow">
            <a:avLst>
              <a:gd name="adj1" fmla="val 21858"/>
              <a:gd name="adj2" fmla="val 25000"/>
              <a:gd name="adj3" fmla="val 25000"/>
              <a:gd name="adj4" fmla="val 43750"/>
              <a:gd name="adj5" fmla="val 99361"/>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cxnSp>
        <p:nvCxnSpPr>
          <p:cNvPr id="47" name="直線コネクタ 46"/>
          <p:cNvCxnSpPr>
            <a:endCxn id="28" idx="5"/>
          </p:cNvCxnSpPr>
          <p:nvPr/>
        </p:nvCxnSpPr>
        <p:spPr>
          <a:xfrm>
            <a:off x="2260664" y="2788456"/>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54" name="直線コネクタ 53"/>
          <p:cNvCxnSpPr/>
          <p:nvPr/>
        </p:nvCxnSpPr>
        <p:spPr>
          <a:xfrm>
            <a:off x="2288663" y="3629311"/>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55" name="直線コネクタ 54"/>
          <p:cNvCxnSpPr/>
          <p:nvPr/>
        </p:nvCxnSpPr>
        <p:spPr>
          <a:xfrm>
            <a:off x="2260664" y="5002777"/>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77" name="直線コネクタ 76"/>
          <p:cNvCxnSpPr/>
          <p:nvPr/>
        </p:nvCxnSpPr>
        <p:spPr>
          <a:xfrm>
            <a:off x="2288663" y="5882602"/>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78" name="直線コネクタ 77"/>
          <p:cNvCxnSpPr/>
          <p:nvPr/>
        </p:nvCxnSpPr>
        <p:spPr>
          <a:xfrm flipV="1">
            <a:off x="6767115" y="4575807"/>
            <a:ext cx="1918931" cy="623"/>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75" name="フリーフォーム 74"/>
          <p:cNvSpPr/>
          <p:nvPr/>
        </p:nvSpPr>
        <p:spPr>
          <a:xfrm>
            <a:off x="6780762" y="4191916"/>
            <a:ext cx="1905284"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79" name="直線コネクタ 78"/>
          <p:cNvCxnSpPr/>
          <p:nvPr/>
        </p:nvCxnSpPr>
        <p:spPr>
          <a:xfrm flipV="1">
            <a:off x="6767114" y="3597569"/>
            <a:ext cx="1918931" cy="623"/>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68" name="フリーフォーム 67"/>
          <p:cNvSpPr/>
          <p:nvPr/>
        </p:nvSpPr>
        <p:spPr>
          <a:xfrm>
            <a:off x="6780762" y="3203515"/>
            <a:ext cx="1905284"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80" name="直線矢印コネクタ 79"/>
          <p:cNvCxnSpPr/>
          <p:nvPr/>
        </p:nvCxnSpPr>
        <p:spPr>
          <a:xfrm>
            <a:off x="705435" y="3290892"/>
            <a:ext cx="0" cy="467513"/>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1" name="直線矢印コネクタ 80"/>
          <p:cNvCxnSpPr/>
          <p:nvPr/>
        </p:nvCxnSpPr>
        <p:spPr>
          <a:xfrm flipV="1">
            <a:off x="715884" y="5561361"/>
            <a:ext cx="0" cy="481181"/>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タイトル 4"/>
          <p:cNvSpPr>
            <a:spLocks noGrp="1"/>
          </p:cNvSpPr>
          <p:nvPr>
            <p:ph type="title"/>
          </p:nvPr>
        </p:nvSpPr>
        <p:spPr/>
        <p:txBody>
          <a:bodyPr/>
          <a:lstStyle/>
          <a:p>
            <a:r>
              <a:rPr kumimoji="1" lang="ja-JP" altLang="en-US" dirty="0" smtClean="0"/>
              <a:t>下顎運動の組み合わせ</a:t>
            </a:r>
            <a:endParaRPr kumimoji="1" lang="ja-JP" altLang="en-US" dirty="0"/>
          </a:p>
        </p:txBody>
      </p:sp>
    </p:spTree>
    <p:extLst>
      <p:ext uri="{BB962C8B-B14F-4D97-AF65-F5344CB8AC3E}">
        <p14:creationId xmlns:p14="http://schemas.microsoft.com/office/powerpoint/2010/main" val="115352269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図形グループ 34"/>
          <p:cNvGrpSpPr/>
          <p:nvPr/>
        </p:nvGrpSpPr>
        <p:grpSpPr>
          <a:xfrm>
            <a:off x="4056610" y="2930763"/>
            <a:ext cx="1471356" cy="2304000"/>
            <a:chOff x="4549698" y="2923890"/>
            <a:chExt cx="728546" cy="2304000"/>
          </a:xfrm>
        </p:grpSpPr>
        <p:sp>
          <p:nvSpPr>
            <p:cNvPr id="33" name="正方形/長方形 32"/>
            <p:cNvSpPr/>
            <p:nvPr/>
          </p:nvSpPr>
          <p:spPr>
            <a:xfrm>
              <a:off x="4913971" y="2923890"/>
              <a:ext cx="364273" cy="2304000"/>
            </a:xfrm>
            <a:prstGeom prst="rect">
              <a:avLst/>
            </a:prstGeom>
            <a:solidFill>
              <a:schemeClr val="accent3"/>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32" name="正方形/長方形 31"/>
            <p:cNvSpPr/>
            <p:nvPr/>
          </p:nvSpPr>
          <p:spPr>
            <a:xfrm>
              <a:off x="4549698" y="2923890"/>
              <a:ext cx="364273" cy="2304000"/>
            </a:xfrm>
            <a:prstGeom prst="rect">
              <a:avLst/>
            </a:prstGeom>
            <a:solidFill>
              <a:schemeClr val="accent4"/>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grpSp>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14</a:t>
            </a:fld>
            <a:endParaRPr kumimoji="1" lang="ja-JP" altLang="en-US"/>
          </a:p>
        </p:txBody>
      </p:sp>
      <p:sp>
        <p:nvSpPr>
          <p:cNvPr id="9" name="テキスト ボックス 8"/>
          <p:cNvSpPr txBox="1"/>
          <p:nvPr/>
        </p:nvSpPr>
        <p:spPr>
          <a:xfrm>
            <a:off x="712750" y="999187"/>
            <a:ext cx="65659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dirty="0" smtClean="0">
                <a:solidFill>
                  <a:schemeClr val="bg2"/>
                </a:solidFill>
              </a:rPr>
              <a:t>実際に下顎運動を行った際の波形を取得</a:t>
            </a:r>
            <a:endParaRPr lang="ja-JP" altLang="en-US" sz="2800" dirty="0">
              <a:solidFill>
                <a:schemeClr val="bg2"/>
              </a:solidFill>
            </a:endParaRPr>
          </a:p>
        </p:txBody>
      </p:sp>
      <p:sp>
        <p:nvSpPr>
          <p:cNvPr id="10" name="テキスト ボックス 9"/>
          <p:cNvSpPr txBox="1"/>
          <p:nvPr/>
        </p:nvSpPr>
        <p:spPr>
          <a:xfrm>
            <a:off x="773137" y="5239488"/>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時間</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grpSp>
        <p:nvGrpSpPr>
          <p:cNvPr id="23" name="図形グループ 22"/>
          <p:cNvGrpSpPr/>
          <p:nvPr/>
        </p:nvGrpSpPr>
        <p:grpSpPr>
          <a:xfrm>
            <a:off x="3308465" y="5300210"/>
            <a:ext cx="2834639" cy="410369"/>
            <a:chOff x="2505611" y="4472668"/>
            <a:chExt cx="1459074" cy="410369"/>
          </a:xfrm>
        </p:grpSpPr>
        <p:cxnSp>
          <p:nvCxnSpPr>
            <p:cNvPr id="17" name="直線コネクタ 16"/>
            <p:cNvCxnSpPr/>
            <p:nvPr/>
          </p:nvCxnSpPr>
          <p:spPr>
            <a:xfrm>
              <a:off x="2505611" y="4685371"/>
              <a:ext cx="1459074" cy="0"/>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18" name="テキスト ボックス 17"/>
            <p:cNvSpPr txBox="1"/>
            <p:nvPr/>
          </p:nvSpPr>
          <p:spPr>
            <a:xfrm>
              <a:off x="3117037" y="4472668"/>
              <a:ext cx="274288" cy="4103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000" b="1" dirty="0" smtClean="0">
                  <a:solidFill>
                    <a:schemeClr val="bg2"/>
                  </a:solidFill>
                  <a:sym typeface="Avenir Next"/>
                </a:rPr>
                <a:t>1</a:t>
              </a: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秒</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grpSp>
      <p:sp>
        <p:nvSpPr>
          <p:cNvPr id="20" name="テキスト ボックス 19"/>
          <p:cNvSpPr txBox="1"/>
          <p:nvPr/>
        </p:nvSpPr>
        <p:spPr>
          <a:xfrm rot="16200000">
            <a:off x="6870" y="4530768"/>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センサ値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25" name="テキスト ボックス 24"/>
          <p:cNvSpPr txBox="1"/>
          <p:nvPr/>
        </p:nvSpPr>
        <p:spPr>
          <a:xfrm>
            <a:off x="712750" y="1525574"/>
            <a:ext cx="65659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a:t>
            </a:r>
            <a:r>
              <a:rPr lang="ja-JP" altLang="en-US" sz="2800" dirty="0" smtClean="0">
                <a:solidFill>
                  <a:schemeClr val="bg2"/>
                </a:solidFill>
              </a:rPr>
              <a:t>傾きが閾値を超えているところを検出</a:t>
            </a:r>
            <a:endParaRPr lang="en-US" altLang="ja-JP" sz="2800" dirty="0" smtClean="0">
              <a:solidFill>
                <a:schemeClr val="bg2"/>
              </a:solidFill>
            </a:endParaRPr>
          </a:p>
        </p:txBody>
      </p:sp>
      <p:sp>
        <p:nvSpPr>
          <p:cNvPr id="26" name="テキスト ボックス 25"/>
          <p:cNvSpPr txBox="1"/>
          <p:nvPr/>
        </p:nvSpPr>
        <p:spPr>
          <a:xfrm>
            <a:off x="712750" y="2060006"/>
            <a:ext cx="69522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a:t>
            </a:r>
            <a:r>
              <a:rPr lang="en-US" altLang="ja-JP" sz="2800" dirty="0" smtClean="0">
                <a:solidFill>
                  <a:schemeClr val="bg2"/>
                </a:solidFill>
              </a:rPr>
              <a:t>1</a:t>
            </a:r>
            <a:r>
              <a:rPr lang="ja-JP" altLang="en-US" sz="2800" dirty="0" smtClean="0">
                <a:solidFill>
                  <a:schemeClr val="bg2"/>
                </a:solidFill>
              </a:rPr>
              <a:t>秒間（</a:t>
            </a:r>
            <a:r>
              <a:rPr lang="en-US" altLang="ja-JP" sz="2800" dirty="0" smtClean="0">
                <a:solidFill>
                  <a:schemeClr val="bg2"/>
                </a:solidFill>
              </a:rPr>
              <a:t>16</a:t>
            </a:r>
            <a:r>
              <a:rPr lang="ja-JP" altLang="en-US" sz="2800" dirty="0" smtClean="0">
                <a:solidFill>
                  <a:schemeClr val="bg2"/>
                </a:solidFill>
              </a:rPr>
              <a:t>フレーム）の範囲で切り出し</a:t>
            </a:r>
            <a:endParaRPr lang="en-US" altLang="ja-JP" sz="2800" dirty="0" smtClean="0">
              <a:solidFill>
                <a:schemeClr val="bg2"/>
              </a:solidFill>
            </a:endParaRPr>
          </a:p>
        </p:txBody>
      </p:sp>
      <p:cxnSp>
        <p:nvCxnSpPr>
          <p:cNvPr id="8" name="直線コネクタ 7"/>
          <p:cNvCxnSpPr/>
          <p:nvPr/>
        </p:nvCxnSpPr>
        <p:spPr>
          <a:xfrm>
            <a:off x="807812" y="5230040"/>
            <a:ext cx="7745984" cy="0"/>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5" name="正方形/長方形 4"/>
          <p:cNvSpPr/>
          <p:nvPr/>
        </p:nvSpPr>
        <p:spPr>
          <a:xfrm>
            <a:off x="3308465" y="2915013"/>
            <a:ext cx="2834639" cy="2304000"/>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12" y="3139219"/>
            <a:ext cx="7745984" cy="2198136"/>
          </a:xfrm>
          <a:prstGeom prst="rect">
            <a:avLst/>
          </a:prstGeom>
        </p:spPr>
      </p:pic>
      <p:cxnSp>
        <p:nvCxnSpPr>
          <p:cNvPr id="7" name="直線コネクタ 6"/>
          <p:cNvCxnSpPr/>
          <p:nvPr/>
        </p:nvCxnSpPr>
        <p:spPr>
          <a:xfrm flipV="1">
            <a:off x="807812" y="2923890"/>
            <a:ext cx="0" cy="2310873"/>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3" name="テキスト ボックス 2"/>
          <p:cNvSpPr txBox="1"/>
          <p:nvPr/>
        </p:nvSpPr>
        <p:spPr>
          <a:xfrm>
            <a:off x="6997606" y="2668044"/>
            <a:ext cx="204607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dirty="0" smtClean="0">
                <a:solidFill>
                  <a:srgbClr val="E62010"/>
                </a:solidFill>
                <a:sym typeface="Avenir Next"/>
              </a:rPr>
              <a:t>ー</a:t>
            </a:r>
            <a:r>
              <a:rPr kumimoji="0" lang="ja-JP" altLang="en-US" sz="2000" b="1" dirty="0" smtClean="0">
                <a:solidFill>
                  <a:schemeClr val="tx2">
                    <a:lumMod val="10000"/>
                  </a:schemeClr>
                </a:solidFill>
                <a:sym typeface="Avenir Next"/>
              </a:rPr>
              <a:t>右耳気圧値</a:t>
            </a:r>
            <a:endParaRPr kumimoji="0" lang="en-US" altLang="ja-JP" sz="2000" b="1" dirty="0" smtClean="0">
              <a:solidFill>
                <a:schemeClr val="tx2">
                  <a:lumMod val="10000"/>
                </a:schemeClr>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26FB9"/>
                </a:solidFill>
                <a:effectLst/>
                <a:uFillTx/>
                <a:sym typeface="Avenir Next"/>
              </a:rPr>
              <a:t>ー</a:t>
            </a:r>
            <a:r>
              <a:rPr kumimoji="0" lang="ja-JP" altLang="en-US" sz="2000" b="1" i="0" u="none" strike="noStrike" cap="none" spc="0" normalizeH="0" baseline="0" dirty="0" smtClean="0">
                <a:ln>
                  <a:noFill/>
                </a:ln>
                <a:solidFill>
                  <a:schemeClr val="tx2">
                    <a:lumMod val="10000"/>
                  </a:schemeClr>
                </a:solidFill>
                <a:effectLst/>
                <a:uFillTx/>
                <a:sym typeface="Avenir Next"/>
              </a:rPr>
              <a:t>左耳気圧値</a:t>
            </a:r>
            <a:endParaRPr kumimoji="0" lang="ja-JP" altLang="en-US" sz="2000" b="1" i="0" u="none" strike="noStrike" cap="none" spc="0" normalizeH="0" baseline="0" dirty="0">
              <a:ln>
                <a:noFill/>
              </a:ln>
              <a:solidFill>
                <a:schemeClr val="tx2">
                  <a:lumMod val="10000"/>
                </a:schemeClr>
              </a:solidFill>
              <a:effectLst/>
              <a:uFillTx/>
              <a:sym typeface="Avenir Next"/>
            </a:endParaRPr>
          </a:p>
        </p:txBody>
      </p:sp>
    </p:spTree>
    <p:extLst>
      <p:ext uri="{BB962C8B-B14F-4D97-AF65-F5344CB8AC3E}">
        <p14:creationId xmlns:p14="http://schemas.microsoft.com/office/powerpoint/2010/main" val="1506242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15</a:t>
            </a:fld>
            <a:endParaRPr kumimoji="1" lang="ja-JP" altLang="en-US"/>
          </a:p>
        </p:txBody>
      </p:sp>
      <p:sp>
        <p:nvSpPr>
          <p:cNvPr id="16" name="テキスト ボックス 15"/>
          <p:cNvSpPr txBox="1"/>
          <p:nvPr/>
        </p:nvSpPr>
        <p:spPr>
          <a:xfrm>
            <a:off x="884265" y="5379887"/>
            <a:ext cx="65659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smtClean="0">
                <a:solidFill>
                  <a:schemeClr val="bg2"/>
                </a:solidFill>
              </a:rPr>
              <a:t>左右それぞれの</a:t>
            </a:r>
            <a:endParaRPr lang="en-US" altLang="ja-JP" sz="2400" dirty="0" smtClean="0">
              <a:solidFill>
                <a:schemeClr val="bg2"/>
              </a:solidFill>
            </a:endParaRPr>
          </a:p>
          <a:p>
            <a:pPr defTabSz="584200" hangingPunct="0"/>
            <a:r>
              <a:rPr lang="ja-JP" altLang="en-US" sz="2400" dirty="0" smtClean="0">
                <a:solidFill>
                  <a:schemeClr val="bg2"/>
                </a:solidFill>
              </a:rPr>
              <a:t>各フレーム</a:t>
            </a:r>
            <a:r>
              <a:rPr lang="ja-JP" altLang="en-US" sz="2400" dirty="0">
                <a:solidFill>
                  <a:schemeClr val="bg2"/>
                </a:solidFill>
              </a:rPr>
              <a:t>に対する直前のフレームとの</a:t>
            </a:r>
            <a:r>
              <a:rPr lang="ja-JP" altLang="en-US" sz="2400" dirty="0" smtClean="0">
                <a:solidFill>
                  <a:schemeClr val="bg2"/>
                </a:solidFill>
              </a:rPr>
              <a:t>差分</a:t>
            </a:r>
            <a:r>
              <a:rPr kumimoji="0" lang="ja-JP" altLang="en-US" sz="2400" i="0" u="none" strike="noStrike" cap="none" spc="0" normalizeH="0" baseline="0" dirty="0" smtClean="0">
                <a:ln>
                  <a:noFill/>
                </a:ln>
                <a:solidFill>
                  <a:schemeClr val="bg2"/>
                </a:solidFill>
                <a:effectLst/>
                <a:uFillTx/>
                <a:sym typeface="Avenir Next"/>
              </a:rPr>
              <a:t>，</a:t>
            </a:r>
            <a:endParaRPr kumimoji="0" lang="en-US" altLang="ja-JP" sz="2400" dirty="0">
              <a:solidFill>
                <a:schemeClr val="bg2"/>
              </a:solidFill>
              <a:sym typeface="Avenir Next"/>
            </a:endParaRPr>
          </a:p>
          <a:p>
            <a:pPr defTabSz="584200" hangingPunct="0"/>
            <a:r>
              <a:rPr kumimoji="0" lang="ja-JP" altLang="en-US" sz="2400" dirty="0" smtClean="0">
                <a:solidFill>
                  <a:schemeClr val="bg2"/>
                </a:solidFill>
                <a:sym typeface="Avenir Next"/>
              </a:rPr>
              <a:t>標準偏差，最大最小値幅</a:t>
            </a:r>
            <a:r>
              <a:rPr kumimoji="0" lang="en-US" altLang="ja-JP" sz="2400" dirty="0" smtClean="0">
                <a:solidFill>
                  <a:schemeClr val="bg2"/>
                </a:solidFill>
                <a:sym typeface="Avenir Next"/>
              </a:rPr>
              <a:t> </a:t>
            </a:r>
            <a:r>
              <a:rPr kumimoji="0" lang="ja-JP" altLang="en-US" sz="2400" dirty="0" smtClean="0">
                <a:solidFill>
                  <a:schemeClr val="bg2"/>
                </a:solidFill>
                <a:sym typeface="Avenir Next"/>
              </a:rPr>
              <a:t>など</a:t>
            </a:r>
            <a:endParaRPr kumimoji="0" lang="en-US" altLang="ja-JP" sz="2400" dirty="0" smtClean="0">
              <a:solidFill>
                <a:schemeClr val="bg2"/>
              </a:solidFill>
              <a:sym typeface="Avenir Next"/>
            </a:endParaRPr>
          </a:p>
        </p:txBody>
      </p:sp>
      <p:sp>
        <p:nvSpPr>
          <p:cNvPr id="17" name="角丸四角形 16"/>
          <p:cNvSpPr/>
          <p:nvPr/>
        </p:nvSpPr>
        <p:spPr>
          <a:xfrm>
            <a:off x="477078" y="5119060"/>
            <a:ext cx="7915679" cy="1512000"/>
          </a:xfrm>
          <a:prstGeom prst="roundRect">
            <a:avLst/>
          </a:prstGeom>
          <a:no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ボックス 17"/>
          <p:cNvSpPr txBox="1"/>
          <p:nvPr/>
        </p:nvSpPr>
        <p:spPr>
          <a:xfrm>
            <a:off x="1264233" y="4753207"/>
            <a:ext cx="1641475"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chemeClr val="bg2"/>
                </a:solidFill>
                <a:effectLst/>
                <a:uFillTx/>
                <a:latin typeface="+mn-lt"/>
                <a:ea typeface="+mn-ea"/>
                <a:cs typeface="+mn-cs"/>
                <a:sym typeface="Avenir Next"/>
              </a:rPr>
              <a:t>特徴量</a:t>
            </a:r>
            <a:endParaRPr kumimoji="0" lang="ja-JP" altLang="en-US" sz="4000" b="1" i="0" u="none" strike="noStrike" cap="none" spc="0" normalizeH="0" baseline="0" dirty="0">
              <a:ln>
                <a:noFill/>
              </a:ln>
              <a:solidFill>
                <a:schemeClr val="bg2"/>
              </a:solidFill>
              <a:effectLst/>
              <a:uFillTx/>
              <a:latin typeface="+mn-lt"/>
              <a:ea typeface="+mn-ea"/>
              <a:cs typeface="+mn-cs"/>
              <a:sym typeface="Avenir Next"/>
            </a:endParaRPr>
          </a:p>
        </p:txBody>
      </p:sp>
      <p:sp>
        <p:nvSpPr>
          <p:cNvPr id="9" name="テキスト ボックス 8"/>
          <p:cNvSpPr txBox="1"/>
          <p:nvPr/>
        </p:nvSpPr>
        <p:spPr>
          <a:xfrm>
            <a:off x="383535" y="1042008"/>
            <a:ext cx="858889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dirty="0" smtClean="0">
                <a:solidFill>
                  <a:schemeClr val="bg2"/>
                </a:solidFill>
              </a:rPr>
              <a:t>切り出した波形から特徴量を生成し</a:t>
            </a:r>
            <a:r>
              <a:rPr lang="en-US" altLang="ja-JP" sz="2800" dirty="0" smtClean="0">
                <a:solidFill>
                  <a:schemeClr val="bg2"/>
                </a:solidFill>
              </a:rPr>
              <a:t/>
            </a:r>
            <a:br>
              <a:rPr lang="en-US" altLang="ja-JP" sz="2800" dirty="0" smtClean="0">
                <a:solidFill>
                  <a:schemeClr val="bg2"/>
                </a:solidFill>
              </a:rPr>
            </a:br>
            <a:r>
              <a:rPr lang="ja-JP" altLang="en-US" sz="2800" dirty="0" smtClean="0">
                <a:solidFill>
                  <a:schemeClr val="bg2"/>
                </a:solidFill>
              </a:rPr>
              <a:t>機械学習（今回は</a:t>
            </a:r>
            <a:r>
              <a:rPr lang="en-US" altLang="ja-JP" sz="2800" dirty="0" smtClean="0">
                <a:solidFill>
                  <a:schemeClr val="bg2"/>
                </a:solidFill>
              </a:rPr>
              <a:t>Random Forest</a:t>
            </a:r>
            <a:r>
              <a:rPr lang="ja-JP" altLang="en-US" sz="2800" dirty="0" smtClean="0">
                <a:solidFill>
                  <a:schemeClr val="bg2"/>
                </a:solidFill>
              </a:rPr>
              <a:t>）を</a:t>
            </a:r>
            <a:r>
              <a:rPr lang="ja-JP" altLang="en-US" sz="2800" dirty="0">
                <a:solidFill>
                  <a:schemeClr val="bg2"/>
                </a:solidFill>
              </a:rPr>
              <a:t>利用</a:t>
            </a:r>
            <a:r>
              <a:rPr lang="ja-JP" altLang="en-US" sz="2800" dirty="0" smtClean="0">
                <a:solidFill>
                  <a:schemeClr val="bg2"/>
                </a:solidFill>
              </a:rPr>
              <a:t>して認識</a:t>
            </a:r>
            <a:endParaRPr lang="ja-JP" altLang="en-US" sz="2800" dirty="0">
              <a:solidFill>
                <a:schemeClr val="bg2"/>
              </a:solidFill>
            </a:endParaRPr>
          </a:p>
        </p:txBody>
      </p:sp>
      <p:cxnSp>
        <p:nvCxnSpPr>
          <p:cNvPr id="8" name="直線コネクタ 7"/>
          <p:cNvCxnSpPr/>
          <p:nvPr/>
        </p:nvCxnSpPr>
        <p:spPr>
          <a:xfrm>
            <a:off x="5790390" y="4227820"/>
            <a:ext cx="873881"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sp>
        <p:nvSpPr>
          <p:cNvPr id="11" name="テキスト ボックス 10"/>
          <p:cNvSpPr txBox="1"/>
          <p:nvPr/>
        </p:nvSpPr>
        <p:spPr>
          <a:xfrm>
            <a:off x="6712492" y="3982017"/>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右</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最小値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sp>
        <p:nvSpPr>
          <p:cNvPr id="23" name="テキスト ボックス 22"/>
          <p:cNvSpPr txBox="1"/>
          <p:nvPr/>
        </p:nvSpPr>
        <p:spPr>
          <a:xfrm>
            <a:off x="6713297" y="2203736"/>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右最大値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cxnSp>
        <p:nvCxnSpPr>
          <p:cNvPr id="31" name="直線コネクタ 30"/>
          <p:cNvCxnSpPr/>
          <p:nvPr/>
        </p:nvCxnSpPr>
        <p:spPr>
          <a:xfrm>
            <a:off x="6244124" y="2522682"/>
            <a:ext cx="0" cy="1701263"/>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32" name="テキスト ボックス 31"/>
          <p:cNvSpPr txBox="1"/>
          <p:nvPr/>
        </p:nvSpPr>
        <p:spPr>
          <a:xfrm>
            <a:off x="6244124" y="3115896"/>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右最大最小値幅</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cxnSp>
        <p:nvCxnSpPr>
          <p:cNvPr id="24" name="直線コネクタ 23"/>
          <p:cNvCxnSpPr/>
          <p:nvPr/>
        </p:nvCxnSpPr>
        <p:spPr>
          <a:xfrm flipV="1">
            <a:off x="3042079" y="4564420"/>
            <a:ext cx="2743055" cy="18443"/>
          </a:xfrm>
          <a:prstGeom prst="line">
            <a:avLst/>
          </a:prstGeom>
          <a:noFill/>
          <a:ln w="38100" cap="flat">
            <a:solidFill>
              <a:schemeClr val="bg2"/>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3" name="テキスト ボックス 2"/>
          <p:cNvSpPr txBox="1"/>
          <p:nvPr/>
        </p:nvSpPr>
        <p:spPr>
          <a:xfrm>
            <a:off x="4167215" y="4367475"/>
            <a:ext cx="535403" cy="4103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000" b="1" dirty="0">
                <a:solidFill>
                  <a:schemeClr val="bg2"/>
                </a:solidFill>
                <a:sym typeface="Avenir Next"/>
              </a:rPr>
              <a:t>1</a:t>
            </a: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秒</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079" y="2106590"/>
            <a:ext cx="2748311" cy="2231272"/>
          </a:xfrm>
          <a:prstGeom prst="rect">
            <a:avLst/>
          </a:prstGeom>
        </p:spPr>
      </p:pic>
      <p:cxnSp>
        <p:nvCxnSpPr>
          <p:cNvPr id="22" name="直線コネクタ 21"/>
          <p:cNvCxnSpPr/>
          <p:nvPr/>
        </p:nvCxnSpPr>
        <p:spPr>
          <a:xfrm>
            <a:off x="4874217" y="2454958"/>
            <a:ext cx="1827993"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19" name="直線コネクタ 18"/>
          <p:cNvCxnSpPr/>
          <p:nvPr/>
        </p:nvCxnSpPr>
        <p:spPr>
          <a:xfrm>
            <a:off x="2084970" y="3031901"/>
            <a:ext cx="2349946"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0" name="直線コネクタ 19"/>
          <p:cNvCxnSpPr/>
          <p:nvPr/>
        </p:nvCxnSpPr>
        <p:spPr>
          <a:xfrm>
            <a:off x="2084970" y="4138444"/>
            <a:ext cx="2661192"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sp>
        <p:nvSpPr>
          <p:cNvPr id="25" name="テキスト ボックス 24"/>
          <p:cNvSpPr txBox="1"/>
          <p:nvPr/>
        </p:nvSpPr>
        <p:spPr>
          <a:xfrm>
            <a:off x="956455" y="2803990"/>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左</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最大値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sp>
        <p:nvSpPr>
          <p:cNvPr id="26" name="テキスト ボックス 25"/>
          <p:cNvSpPr txBox="1"/>
          <p:nvPr/>
        </p:nvSpPr>
        <p:spPr>
          <a:xfrm>
            <a:off x="956455" y="3961525"/>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左</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最小値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cxnSp>
        <p:nvCxnSpPr>
          <p:cNvPr id="27" name="直線コネクタ 26"/>
          <p:cNvCxnSpPr/>
          <p:nvPr/>
        </p:nvCxnSpPr>
        <p:spPr>
          <a:xfrm>
            <a:off x="2553867" y="3031901"/>
            <a:ext cx="0" cy="1106543"/>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28" name="テキスト ボックス 27"/>
          <p:cNvSpPr txBox="1"/>
          <p:nvPr/>
        </p:nvSpPr>
        <p:spPr>
          <a:xfrm>
            <a:off x="655913" y="3378144"/>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dirty="0" smtClean="0">
                <a:solidFill>
                  <a:schemeClr val="bg2"/>
                </a:solidFill>
                <a:sym typeface="Avenir Next"/>
              </a:rPr>
              <a:t>左</a:t>
            </a:r>
            <a:r>
              <a:rPr kumimoji="0" lang="ja-JP" altLang="en-US" sz="2000" b="1" i="0" u="none" strike="noStrike" cap="none" spc="0" normalizeH="0" baseline="0" dirty="0" smtClean="0">
                <a:ln>
                  <a:noFill/>
                </a:ln>
                <a:solidFill>
                  <a:schemeClr val="bg2"/>
                </a:solidFill>
                <a:effectLst/>
                <a:uFillTx/>
                <a:sym typeface="Avenir Next"/>
              </a:rPr>
              <a:t>最大</a:t>
            </a:r>
            <a:r>
              <a:rPr kumimoji="0" lang="ja-JP" altLang="en-US" sz="2000" b="1" i="0" u="none" strike="noStrike" cap="none" spc="0" normalizeH="0" baseline="0" dirty="0" smtClean="0">
                <a:ln>
                  <a:noFill/>
                </a:ln>
                <a:solidFill>
                  <a:schemeClr val="bg2"/>
                </a:solidFill>
                <a:effectLst/>
                <a:uFillTx/>
                <a:sym typeface="Avenir Next"/>
              </a:rPr>
              <a:t>最小値幅</a:t>
            </a:r>
            <a:endParaRPr kumimoji="0" lang="ja-JP" altLang="en-US" sz="2000" b="1"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94546850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概要</a:t>
            </a:r>
            <a:endParaRPr kumimoji="1" lang="ja-JP" altLang="en-US" dirty="0"/>
          </a:p>
        </p:txBody>
      </p:sp>
      <p:sp>
        <p:nvSpPr>
          <p:cNvPr id="3" name="テキスト プレースホルダー 2"/>
          <p:cNvSpPr>
            <a:spLocks noGrp="1"/>
          </p:cNvSpPr>
          <p:nvPr>
            <p:ph type="body" idx="1"/>
          </p:nvPr>
        </p:nvSpPr>
        <p:spPr>
          <a:xfrm>
            <a:off x="314004" y="1029130"/>
            <a:ext cx="8244273" cy="5200654"/>
          </a:xfrm>
        </p:spPr>
        <p:txBody>
          <a:bodyPr>
            <a:noAutofit/>
          </a:bodyPr>
          <a:lstStyle/>
          <a:p>
            <a:r>
              <a:rPr kumimoji="1" lang="ja-JP" altLang="en-US" sz="2600" b="1" dirty="0" smtClean="0">
                <a:solidFill>
                  <a:schemeClr val="bg2"/>
                </a:solidFill>
                <a:latin typeface="Hiragino Kaku Gothic Pro W6" charset="-128"/>
                <a:ea typeface="Hiragino Kaku Gothic Pro W6" charset="-128"/>
                <a:cs typeface="Hiragino Kaku Gothic Pro W6" charset="-128"/>
              </a:rPr>
              <a:t>目的</a:t>
            </a:r>
            <a:endParaRPr lang="en-US" altLang="ja-JP" sz="2600" dirty="0">
              <a:solidFill>
                <a:schemeClr val="bg2"/>
              </a:solidFill>
            </a:endParaRPr>
          </a:p>
          <a:p>
            <a:pPr lvl="1">
              <a:lnSpc>
                <a:spcPct val="110000"/>
              </a:lnSpc>
            </a:pPr>
            <a:r>
              <a:rPr lang="ja-JP" altLang="en-US" sz="2600" dirty="0" smtClean="0">
                <a:solidFill>
                  <a:schemeClr val="bg2"/>
                </a:solidFill>
              </a:rPr>
              <a:t>下顎運動の認識が可能か調査する</a:t>
            </a:r>
            <a:endParaRPr lang="en-US" altLang="ja-JP" sz="2600" dirty="0">
              <a:solidFill>
                <a:schemeClr val="bg2"/>
              </a:solidFill>
            </a:endParaRPr>
          </a:p>
          <a:p>
            <a:pPr lvl="1">
              <a:lnSpc>
                <a:spcPct val="110000"/>
              </a:lnSpc>
            </a:pPr>
            <a:r>
              <a:rPr lang="ja-JP" altLang="en-US" sz="2600" dirty="0" smtClean="0">
                <a:solidFill>
                  <a:schemeClr val="bg2"/>
                </a:solidFill>
              </a:rPr>
              <a:t>音楽を鳴らしている（音あり）条件においても</a:t>
            </a:r>
            <a:r>
              <a:rPr lang="en-US" altLang="ja-JP" sz="2600" dirty="0" smtClean="0">
                <a:solidFill>
                  <a:schemeClr val="bg2"/>
                </a:solidFill>
              </a:rPr>
              <a:t/>
            </a:r>
            <a:br>
              <a:rPr lang="en-US" altLang="ja-JP" sz="2600" dirty="0" smtClean="0">
                <a:solidFill>
                  <a:schemeClr val="bg2"/>
                </a:solidFill>
              </a:rPr>
            </a:br>
            <a:r>
              <a:rPr lang="ja-JP" altLang="en-US" sz="2600" dirty="0" smtClean="0">
                <a:solidFill>
                  <a:schemeClr val="bg2"/>
                </a:solidFill>
              </a:rPr>
              <a:t>下顎運動の認識が可能か調査する</a:t>
            </a:r>
            <a:endParaRPr lang="en-US" altLang="ja-JP" sz="2600" dirty="0" smtClean="0">
              <a:solidFill>
                <a:schemeClr val="bg2"/>
              </a:solidFill>
            </a:endParaRPr>
          </a:p>
          <a:p>
            <a:r>
              <a:rPr kumimoji="1" lang="ja-JP" altLang="en-US" sz="2600" b="1" dirty="0" smtClean="0">
                <a:solidFill>
                  <a:schemeClr val="bg2"/>
                </a:solidFill>
                <a:latin typeface="Hiragino Kaku Gothic Pro W6" charset="-128"/>
                <a:ea typeface="Hiragino Kaku Gothic Pro W6" charset="-128"/>
                <a:cs typeface="Hiragino Kaku Gothic Pro W6" charset="-128"/>
              </a:rPr>
              <a:t>被験者</a:t>
            </a:r>
            <a:endParaRPr kumimoji="1" lang="en-US" altLang="ja-JP" sz="2600" b="1" dirty="0" smtClean="0">
              <a:solidFill>
                <a:schemeClr val="bg2"/>
              </a:solidFill>
              <a:latin typeface="Hiragino Kaku Gothic Pro W6" charset="-128"/>
              <a:ea typeface="Hiragino Kaku Gothic Pro W6" charset="-128"/>
              <a:cs typeface="Hiragino Kaku Gothic Pro W6" charset="-128"/>
            </a:endParaRPr>
          </a:p>
          <a:p>
            <a:pPr lvl="1"/>
            <a:r>
              <a:rPr lang="ja-JP" altLang="en-US" sz="2600" dirty="0" smtClean="0">
                <a:solidFill>
                  <a:schemeClr val="bg2"/>
                </a:solidFill>
              </a:rPr>
              <a:t>発表者</a:t>
            </a:r>
            <a:r>
              <a:rPr kumimoji="1" lang="en-US" altLang="ja-JP" sz="2600" dirty="0" smtClean="0">
                <a:solidFill>
                  <a:schemeClr val="bg2"/>
                </a:solidFill>
              </a:rPr>
              <a:t>1</a:t>
            </a:r>
            <a:r>
              <a:rPr kumimoji="1" lang="ja-JP" altLang="en-US" sz="2600" dirty="0" smtClean="0">
                <a:solidFill>
                  <a:schemeClr val="bg2"/>
                </a:solidFill>
              </a:rPr>
              <a:t>名</a:t>
            </a:r>
            <a:endParaRPr kumimoji="1" lang="en-US" altLang="ja-JP" sz="2600" dirty="0" smtClean="0">
              <a:solidFill>
                <a:schemeClr val="bg2"/>
              </a:solidFill>
            </a:endParaRPr>
          </a:p>
          <a:p>
            <a:r>
              <a:rPr lang="ja-JP" altLang="en-US" sz="2600" b="1" dirty="0">
                <a:solidFill>
                  <a:schemeClr val="bg2"/>
                </a:solidFill>
                <a:latin typeface="Hiragino Kaku Gothic Pro W6" charset="-128"/>
                <a:ea typeface="Hiragino Kaku Gothic Pro W6" charset="-128"/>
                <a:cs typeface="Hiragino Kaku Gothic Pro W6" charset="-128"/>
              </a:rPr>
              <a:t>実験期間および</a:t>
            </a:r>
            <a:r>
              <a:rPr lang="ja-JP" altLang="en-US" sz="2600" b="1" dirty="0" smtClean="0">
                <a:solidFill>
                  <a:schemeClr val="bg2"/>
                </a:solidFill>
                <a:latin typeface="Hiragino Kaku Gothic Pro W6" charset="-128"/>
                <a:ea typeface="Hiragino Kaku Gothic Pro W6" charset="-128"/>
                <a:cs typeface="Hiragino Kaku Gothic Pro W6" charset="-128"/>
              </a:rPr>
              <a:t>場所</a:t>
            </a:r>
            <a:endParaRPr lang="en-US" altLang="ja-JP" sz="2600" b="1" dirty="0">
              <a:solidFill>
                <a:schemeClr val="bg2"/>
              </a:solidFill>
              <a:latin typeface="Hiragino Kaku Gothic Pro W6" charset="-128"/>
              <a:ea typeface="Hiragino Kaku Gothic Pro W6" charset="-128"/>
              <a:cs typeface="Hiragino Kaku Gothic Pro W6" charset="-128"/>
            </a:endParaRPr>
          </a:p>
          <a:p>
            <a:pPr lvl="1"/>
            <a:r>
              <a:rPr lang="en-US" altLang="ja-JP" sz="2600" dirty="0">
                <a:solidFill>
                  <a:schemeClr val="bg2"/>
                </a:solidFill>
              </a:rPr>
              <a:t>3</a:t>
            </a:r>
            <a:r>
              <a:rPr lang="ja-JP" altLang="en-US" sz="2600" dirty="0" smtClean="0">
                <a:solidFill>
                  <a:schemeClr val="bg2"/>
                </a:solidFill>
              </a:rPr>
              <a:t>日間，</a:t>
            </a:r>
            <a:r>
              <a:rPr lang="en-US" altLang="ja-JP" sz="2600" dirty="0" smtClean="0">
                <a:solidFill>
                  <a:schemeClr val="bg2"/>
                </a:solidFill>
              </a:rPr>
              <a:t/>
            </a:r>
            <a:br>
              <a:rPr lang="en-US" altLang="ja-JP" sz="2600" dirty="0" smtClean="0">
                <a:solidFill>
                  <a:schemeClr val="bg2"/>
                </a:solidFill>
              </a:rPr>
            </a:br>
            <a:r>
              <a:rPr lang="ja-JP" altLang="en-US" sz="2600" dirty="0" smtClean="0">
                <a:solidFill>
                  <a:schemeClr val="bg2"/>
                </a:solidFill>
              </a:rPr>
              <a:t>同じ</a:t>
            </a:r>
            <a:r>
              <a:rPr lang="ja-JP" altLang="en-US" sz="2600" dirty="0">
                <a:solidFill>
                  <a:schemeClr val="bg2"/>
                </a:solidFill>
              </a:rPr>
              <a:t>場所</a:t>
            </a:r>
            <a:r>
              <a:rPr lang="ja-JP" altLang="en-US" sz="2600" dirty="0" smtClean="0">
                <a:solidFill>
                  <a:schemeClr val="bg2"/>
                </a:solidFill>
              </a:rPr>
              <a:t>および時間帯</a:t>
            </a:r>
            <a:r>
              <a:rPr lang="ja-JP" altLang="en-US" sz="2400" dirty="0" smtClean="0">
                <a:solidFill>
                  <a:schemeClr val="bg2"/>
                </a:solidFill>
              </a:rPr>
              <a:t>（</a:t>
            </a:r>
            <a:r>
              <a:rPr lang="en-US" altLang="ja-JP" sz="2400" dirty="0" smtClean="0">
                <a:solidFill>
                  <a:schemeClr val="bg2"/>
                </a:solidFill>
              </a:rPr>
              <a:t>22:00~23:00</a:t>
            </a:r>
            <a:r>
              <a:rPr lang="ja-JP" altLang="en-US" sz="2400" dirty="0" smtClean="0">
                <a:solidFill>
                  <a:schemeClr val="bg2"/>
                </a:solidFill>
              </a:rPr>
              <a:t>）</a:t>
            </a:r>
            <a:r>
              <a:rPr lang="ja-JP" altLang="en-US" sz="2600" dirty="0" smtClean="0">
                <a:solidFill>
                  <a:schemeClr val="bg2"/>
                </a:solidFill>
              </a:rPr>
              <a:t>にて実施</a:t>
            </a:r>
            <a:endParaRPr kumimoji="1" lang="en-US" altLang="ja-JP" sz="2200" dirty="0" smtClean="0">
              <a:solidFill>
                <a:schemeClr val="bg2"/>
              </a:solidFill>
            </a:endParaRPr>
          </a:p>
          <a:p>
            <a:endParaRPr kumimoji="1" lang="en-US" altLang="ja-JP" sz="2200" dirty="0" smtClean="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16</a:t>
            </a:fld>
            <a:endParaRPr kumimoji="1" lang="ja-JP" altLang="en-US"/>
          </a:p>
        </p:txBody>
      </p:sp>
      <p:grpSp>
        <p:nvGrpSpPr>
          <p:cNvPr id="22" name="図形グループ 21"/>
          <p:cNvGrpSpPr/>
          <p:nvPr/>
        </p:nvGrpSpPr>
        <p:grpSpPr>
          <a:xfrm>
            <a:off x="493488" y="7514045"/>
            <a:ext cx="7071747" cy="2653953"/>
            <a:chOff x="493488" y="7514045"/>
            <a:chExt cx="7071747" cy="2653953"/>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8461"/>
            <a:stretch/>
          </p:blipFill>
          <p:spPr>
            <a:xfrm>
              <a:off x="659773" y="7514045"/>
              <a:ext cx="1428750" cy="103756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t="9559"/>
            <a:stretch/>
          </p:blipFill>
          <p:spPr>
            <a:xfrm>
              <a:off x="2290840" y="7514045"/>
              <a:ext cx="1377950" cy="90739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t="9126" b="1"/>
            <a:stretch/>
          </p:blipFill>
          <p:spPr>
            <a:xfrm>
              <a:off x="659773" y="8873322"/>
              <a:ext cx="1377950" cy="955019"/>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t="9414"/>
            <a:stretch/>
          </p:blipFill>
          <p:spPr>
            <a:xfrm>
              <a:off x="2315895" y="8897841"/>
              <a:ext cx="1377950" cy="920354"/>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t="7924"/>
            <a:stretch/>
          </p:blipFill>
          <p:spPr>
            <a:xfrm>
              <a:off x="3868029" y="7514045"/>
              <a:ext cx="1470025" cy="932570"/>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t="11548"/>
            <a:stretch/>
          </p:blipFill>
          <p:spPr>
            <a:xfrm>
              <a:off x="3868029" y="8868626"/>
              <a:ext cx="1866900" cy="1036280"/>
            </a:xfrm>
            <a:prstGeom prst="rect">
              <a:avLst/>
            </a:prstGeom>
          </p:spPr>
        </p:pic>
        <p:pic>
          <p:nvPicPr>
            <p:cNvPr id="14" name="図 13"/>
            <p:cNvPicPr>
              <a:picLocks noChangeAspect="1"/>
            </p:cNvPicPr>
            <p:nvPr/>
          </p:nvPicPr>
          <p:blipFill rotWithShape="1">
            <a:blip r:embed="rId9">
              <a:extLst>
                <a:ext uri="{28A0092B-C50C-407E-A947-70E740481C1C}">
                  <a14:useLocalDpi xmlns:a14="http://schemas.microsoft.com/office/drawing/2010/main" val="0"/>
                </a:ext>
              </a:extLst>
            </a:blip>
            <a:srcRect t="7924"/>
            <a:stretch/>
          </p:blipFill>
          <p:spPr>
            <a:xfrm>
              <a:off x="6180935" y="8085329"/>
              <a:ext cx="1384300" cy="932569"/>
            </a:xfrm>
            <a:prstGeom prst="rect">
              <a:avLst/>
            </a:prstGeom>
          </p:spPr>
        </p:pic>
        <p:sp>
          <p:nvSpPr>
            <p:cNvPr id="15" name="テキスト ボックス 14"/>
            <p:cNvSpPr txBox="1"/>
            <p:nvPr/>
          </p:nvSpPr>
          <p:spPr>
            <a:xfrm>
              <a:off x="724165" y="8367037"/>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6" name="テキスト ボックス 15"/>
            <p:cNvSpPr txBox="1"/>
            <p:nvPr/>
          </p:nvSpPr>
          <p:spPr>
            <a:xfrm>
              <a:off x="2276999" y="8373720"/>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7" name="テキスト ボックス 16"/>
            <p:cNvSpPr txBox="1"/>
            <p:nvPr/>
          </p:nvSpPr>
          <p:spPr>
            <a:xfrm>
              <a:off x="493488" y="9788407"/>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8" name="テキスト ボックス 17"/>
            <p:cNvSpPr txBox="1"/>
            <p:nvPr/>
          </p:nvSpPr>
          <p:spPr>
            <a:xfrm>
              <a:off x="2290840" y="9786948"/>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9" name="テキスト ボックス 18"/>
            <p:cNvSpPr txBox="1"/>
            <p:nvPr/>
          </p:nvSpPr>
          <p:spPr>
            <a:xfrm>
              <a:off x="3830010" y="8383866"/>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a:t>
              </a: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を開閉</a:t>
              </a:r>
              <a:r>
                <a:rPr kumimoji="0" lang="ja-JP" altLang="en-US" sz="2000" b="1"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テキスト ボックス 19"/>
            <p:cNvSpPr txBox="1"/>
            <p:nvPr/>
          </p:nvSpPr>
          <p:spPr>
            <a:xfrm>
              <a:off x="4255103" y="9756170"/>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1" name="テキスト ボックス 20"/>
            <p:cNvSpPr txBox="1"/>
            <p:nvPr/>
          </p:nvSpPr>
          <p:spPr>
            <a:xfrm>
              <a:off x="6323708" y="8897841"/>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静止状態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6" name="十字形 5"/>
            <p:cNvSpPr/>
            <p:nvPr/>
          </p:nvSpPr>
          <p:spPr>
            <a:xfrm>
              <a:off x="5585322" y="8329115"/>
              <a:ext cx="628967" cy="628967"/>
            </a:xfrm>
            <a:prstGeom prst="plus">
              <a:avLst>
                <a:gd name="adj" fmla="val 43173"/>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grpSp>
    </p:spTree>
    <p:extLst>
      <p:ext uri="{BB962C8B-B14F-4D97-AF65-F5344CB8AC3E}">
        <p14:creationId xmlns:p14="http://schemas.microsoft.com/office/powerpoint/2010/main" val="131896750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設計</a:t>
            </a:r>
            <a:endParaRPr kumimoji="1" lang="ja-JP" altLang="en-US" dirty="0"/>
          </a:p>
        </p:txBody>
      </p:sp>
      <p:sp>
        <p:nvSpPr>
          <p:cNvPr id="3" name="テキスト プレースホルダー 2"/>
          <p:cNvSpPr>
            <a:spLocks noGrp="1"/>
          </p:cNvSpPr>
          <p:nvPr>
            <p:ph type="body" idx="1"/>
          </p:nvPr>
        </p:nvSpPr>
        <p:spPr>
          <a:xfrm>
            <a:off x="314004" y="1029130"/>
            <a:ext cx="8244273" cy="5200654"/>
          </a:xfrm>
        </p:spPr>
        <p:txBody>
          <a:bodyPr>
            <a:noAutofit/>
          </a:bodyPr>
          <a:lstStyle/>
          <a:p>
            <a:r>
              <a:rPr lang="ja-JP" altLang="en-US" sz="2400" b="1" dirty="0" smtClean="0">
                <a:latin typeface="Hiragino Kaku Gothic Pro W6" charset="-128"/>
                <a:ea typeface="Hiragino Kaku Gothic Pro W6" charset="-128"/>
                <a:cs typeface="Hiragino Kaku Gothic Pro W6" charset="-128"/>
              </a:rPr>
              <a:t>タスク</a:t>
            </a:r>
            <a:endParaRPr lang="en-US" altLang="ja-JP" sz="2400" b="1" dirty="0" smtClean="0">
              <a:latin typeface="Hiragino Kaku Gothic Pro W6" charset="-128"/>
              <a:ea typeface="Hiragino Kaku Gothic Pro W6" charset="-128"/>
              <a:cs typeface="Hiragino Kaku Gothic Pro W6" charset="-128"/>
            </a:endParaRPr>
          </a:p>
          <a:p>
            <a:pPr lvl="1"/>
            <a:r>
              <a:rPr lang="en-US" altLang="ja-JP" sz="2400" dirty="0" smtClean="0"/>
              <a:t>6</a:t>
            </a:r>
            <a:r>
              <a:rPr lang="ja-JP" altLang="en-US" sz="2400" dirty="0" smtClean="0"/>
              <a:t>種類の下顎運動を行った時と静止状態の時の</a:t>
            </a:r>
            <a:r>
              <a:rPr lang="en-US" altLang="ja-JP" sz="2400" dirty="0" smtClean="0"/>
              <a:t/>
            </a:r>
            <a:br>
              <a:rPr lang="en-US" altLang="ja-JP" sz="2400" dirty="0" smtClean="0"/>
            </a:br>
            <a:r>
              <a:rPr lang="ja-JP" altLang="en-US" sz="2400" dirty="0" smtClean="0"/>
              <a:t>気圧値を記録した</a:t>
            </a:r>
            <a:endParaRPr lang="en-US" altLang="ja-JP" sz="2400" dirty="0"/>
          </a:p>
          <a:p>
            <a:pPr lvl="1"/>
            <a:endParaRPr lang="en-US" altLang="ja-JP" sz="2400" dirty="0">
              <a:latin typeface="Hiragino Kaku Gothic Pro W6" charset="-128"/>
              <a:ea typeface="Hiragino Kaku Gothic Pro W6" charset="-128"/>
              <a:cs typeface="Hiragino Kaku Gothic Pro W6" charset="-128"/>
            </a:endParaRPr>
          </a:p>
          <a:p>
            <a:pPr lvl="1"/>
            <a:endParaRPr lang="en-US" altLang="ja-JP" sz="2400" dirty="0" smtClean="0">
              <a:latin typeface="+mn-ea"/>
              <a:ea typeface="+mn-ea"/>
              <a:cs typeface="Hiragino Kaku Gothic Pro W6" charset="-128"/>
            </a:endParaRPr>
          </a:p>
          <a:p>
            <a:pPr lvl="1"/>
            <a:endParaRPr lang="en-US" altLang="ja-JP" sz="2400" dirty="0" smtClean="0">
              <a:latin typeface="+mn-ea"/>
              <a:ea typeface="+mn-ea"/>
              <a:cs typeface="Hiragino Kaku Gothic Pro W6" charset="-128"/>
            </a:endParaRPr>
          </a:p>
          <a:p>
            <a:pPr lvl="1"/>
            <a:r>
              <a:rPr lang="ja-JP" altLang="en-US" sz="2300" dirty="0" smtClean="0">
                <a:latin typeface="+mn-ea"/>
                <a:ea typeface="+mn-ea"/>
                <a:cs typeface="Hiragino Kaku Gothic Pro W6" charset="-128"/>
              </a:rPr>
              <a:t>「喋る」下顎運動は</a:t>
            </a:r>
            <a:r>
              <a:rPr lang="en-US" altLang="ja-JP" sz="2300" dirty="0" smtClean="0">
                <a:latin typeface="+mn-ea"/>
                <a:ea typeface="+mn-ea"/>
                <a:cs typeface="Hiragino Kaku Gothic Pro W6" charset="-128"/>
              </a:rPr>
              <a:t/>
            </a:r>
            <a:br>
              <a:rPr lang="en-US" altLang="ja-JP" sz="2300" dirty="0" smtClean="0">
                <a:latin typeface="+mn-ea"/>
                <a:ea typeface="+mn-ea"/>
                <a:cs typeface="Hiragino Kaku Gothic Pro W6" charset="-128"/>
              </a:rPr>
            </a:br>
            <a:r>
              <a:rPr lang="ja-JP" altLang="en-US" sz="2300" dirty="0" smtClean="0">
                <a:latin typeface="+mn-ea"/>
                <a:ea typeface="+mn-ea"/>
                <a:cs typeface="Hiragino Kaku Gothic Pro W6" charset="-128"/>
              </a:rPr>
              <a:t>夏目漱石著「我が輩は猫である」の冒頭</a:t>
            </a:r>
            <a:r>
              <a:rPr lang="en-US" altLang="ja-JP" sz="2300" dirty="0" smtClean="0">
                <a:latin typeface="+mn-ea"/>
                <a:ea typeface="+mn-ea"/>
                <a:cs typeface="Hiragino Kaku Gothic Pro W6" charset="-128"/>
              </a:rPr>
              <a:t>3</a:t>
            </a:r>
            <a:r>
              <a:rPr lang="ja-JP" altLang="en-US" sz="2300" dirty="0" smtClean="0">
                <a:latin typeface="+mn-ea"/>
                <a:ea typeface="+mn-ea"/>
                <a:cs typeface="Hiragino Kaku Gothic Pro W6" charset="-128"/>
              </a:rPr>
              <a:t>文を読ませた</a:t>
            </a:r>
            <a:endParaRPr lang="en-US" altLang="ja-JP" sz="2300" dirty="0">
              <a:latin typeface="+mn-ea"/>
              <a:ea typeface="+mn-ea"/>
              <a:cs typeface="Hiragino Kaku Gothic Pro W6" charset="-128"/>
            </a:endParaRPr>
          </a:p>
          <a:p>
            <a:pPr lvl="1"/>
            <a:r>
              <a:rPr lang="en-US" altLang="ja-JP" sz="2400" dirty="0"/>
              <a:t>3</a:t>
            </a:r>
            <a:r>
              <a:rPr lang="ja-JP" altLang="en-US" sz="2400" dirty="0"/>
              <a:t>日間</a:t>
            </a:r>
            <a:r>
              <a:rPr lang="en-US" altLang="ja-JP" sz="2400" dirty="0"/>
              <a:t> × 2</a:t>
            </a:r>
            <a:r>
              <a:rPr lang="ja-JP" altLang="en-US" sz="2400" dirty="0"/>
              <a:t>条件</a:t>
            </a:r>
            <a:r>
              <a:rPr lang="en-US" altLang="ja-JP" sz="2400" dirty="0"/>
              <a:t> </a:t>
            </a:r>
            <a:r>
              <a:rPr lang="en-US" altLang="ja-JP" sz="2400" dirty="0" smtClean="0"/>
              <a:t>× 7</a:t>
            </a:r>
            <a:r>
              <a:rPr lang="ja-JP" altLang="en-US" sz="2400" dirty="0"/>
              <a:t>種類（</a:t>
            </a:r>
            <a:r>
              <a:rPr lang="en-US" altLang="ja-JP" sz="2400" dirty="0"/>
              <a:t>6</a:t>
            </a:r>
            <a:r>
              <a:rPr lang="ja-JP" altLang="en-US" sz="2400" dirty="0"/>
              <a:t>下顎運動</a:t>
            </a:r>
            <a:r>
              <a:rPr lang="en-US" altLang="ja-JP" sz="2400" dirty="0"/>
              <a:t> + 1</a:t>
            </a:r>
            <a:r>
              <a:rPr lang="ja-JP" altLang="en-US" sz="2400" dirty="0"/>
              <a:t>状態）</a:t>
            </a:r>
            <a:r>
              <a:rPr lang="en-US" altLang="ja-JP" sz="2400" dirty="0"/>
              <a:t> </a:t>
            </a:r>
            <a:br>
              <a:rPr lang="en-US" altLang="ja-JP" sz="2400" dirty="0"/>
            </a:br>
            <a:r>
              <a:rPr lang="en-US" altLang="ja-JP" sz="2400" dirty="0"/>
              <a:t>× </a:t>
            </a:r>
            <a:r>
              <a:rPr lang="en-US" altLang="ja-JP" sz="2400" dirty="0" smtClean="0"/>
              <a:t>12</a:t>
            </a:r>
            <a:r>
              <a:rPr lang="ja-JP" altLang="en-US" sz="2400" dirty="0" smtClean="0"/>
              <a:t>セッション</a:t>
            </a:r>
            <a:r>
              <a:rPr lang="en-US" altLang="ja-JP" sz="2400" dirty="0" smtClean="0"/>
              <a:t> = </a:t>
            </a:r>
            <a:r>
              <a:rPr lang="ja-JP" altLang="en-US" sz="2400" dirty="0"/>
              <a:t>計</a:t>
            </a:r>
            <a:r>
              <a:rPr lang="en-US" altLang="ja-JP" sz="2400" dirty="0"/>
              <a:t>504</a:t>
            </a:r>
            <a:r>
              <a:rPr lang="ja-JP" altLang="en-US" sz="2400" dirty="0"/>
              <a:t>試行</a:t>
            </a:r>
            <a:endParaRPr lang="en-US" altLang="ja-JP" sz="2400" dirty="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17</a:t>
            </a:fld>
            <a:endParaRPr kumimoji="1" lang="ja-JP" altLang="en-US"/>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8461"/>
          <a:stretch/>
        </p:blipFill>
        <p:spPr>
          <a:xfrm>
            <a:off x="659773" y="7514045"/>
            <a:ext cx="1428750" cy="103756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t="9559"/>
          <a:stretch/>
        </p:blipFill>
        <p:spPr>
          <a:xfrm>
            <a:off x="2290840" y="7514045"/>
            <a:ext cx="1377950" cy="90739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t="9126" b="1"/>
          <a:stretch/>
        </p:blipFill>
        <p:spPr>
          <a:xfrm>
            <a:off x="3944677" y="7514044"/>
            <a:ext cx="1377950" cy="955019"/>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t="9414"/>
          <a:stretch/>
        </p:blipFill>
        <p:spPr>
          <a:xfrm>
            <a:off x="5756175" y="7514044"/>
            <a:ext cx="1377950" cy="920354"/>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t="7924"/>
          <a:stretch/>
        </p:blipFill>
        <p:spPr>
          <a:xfrm>
            <a:off x="1374148" y="8996004"/>
            <a:ext cx="1470025" cy="932570"/>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t="6850"/>
          <a:stretch/>
        </p:blipFill>
        <p:spPr>
          <a:xfrm>
            <a:off x="3071459" y="8996004"/>
            <a:ext cx="1866900" cy="1091320"/>
          </a:xfrm>
          <a:prstGeom prst="rect">
            <a:avLst/>
          </a:prstGeom>
        </p:spPr>
      </p:pic>
      <p:pic>
        <p:nvPicPr>
          <p:cNvPr id="14" name="図 13"/>
          <p:cNvPicPr>
            <a:picLocks noChangeAspect="1"/>
          </p:cNvPicPr>
          <p:nvPr/>
        </p:nvPicPr>
        <p:blipFill rotWithShape="1">
          <a:blip r:embed="rId9">
            <a:extLst>
              <a:ext uri="{28A0092B-C50C-407E-A947-70E740481C1C}">
                <a14:useLocalDpi xmlns:a14="http://schemas.microsoft.com/office/drawing/2010/main" val="0"/>
              </a:ext>
            </a:extLst>
          </a:blip>
          <a:srcRect t="7924"/>
          <a:stretch/>
        </p:blipFill>
        <p:spPr>
          <a:xfrm>
            <a:off x="4938359" y="8996004"/>
            <a:ext cx="1384300" cy="932569"/>
          </a:xfrm>
          <a:prstGeom prst="rect">
            <a:avLst/>
          </a:prstGeom>
        </p:spPr>
      </p:pic>
      <p:sp>
        <p:nvSpPr>
          <p:cNvPr id="15" name="テキスト ボックス 14"/>
          <p:cNvSpPr txBox="1"/>
          <p:nvPr/>
        </p:nvSpPr>
        <p:spPr>
          <a:xfrm>
            <a:off x="724165" y="8367037"/>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6" name="テキスト ボックス 15"/>
          <p:cNvSpPr txBox="1"/>
          <p:nvPr/>
        </p:nvSpPr>
        <p:spPr>
          <a:xfrm>
            <a:off x="2276999" y="8373720"/>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7" name="テキスト ボックス 16"/>
          <p:cNvSpPr txBox="1"/>
          <p:nvPr/>
        </p:nvSpPr>
        <p:spPr>
          <a:xfrm>
            <a:off x="3826621" y="8373720"/>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8" name="テキスト ボックス 17"/>
          <p:cNvSpPr txBox="1"/>
          <p:nvPr/>
        </p:nvSpPr>
        <p:spPr>
          <a:xfrm>
            <a:off x="5589526" y="8377547"/>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9" name="テキスト ボックス 18"/>
          <p:cNvSpPr txBox="1"/>
          <p:nvPr/>
        </p:nvSpPr>
        <p:spPr>
          <a:xfrm>
            <a:off x="1336129" y="9865825"/>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a:t>
            </a: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を開閉</a:t>
            </a:r>
            <a:r>
              <a:rPr kumimoji="0" lang="ja-JP" altLang="en-US" sz="2000" b="1"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テキスト ボックス 19"/>
          <p:cNvSpPr txBox="1"/>
          <p:nvPr/>
        </p:nvSpPr>
        <p:spPr>
          <a:xfrm>
            <a:off x="3461248" y="9897231"/>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1" name="テキスト ボックス 20"/>
          <p:cNvSpPr txBox="1"/>
          <p:nvPr/>
        </p:nvSpPr>
        <p:spPr>
          <a:xfrm>
            <a:off x="5066252" y="9873032"/>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静止状態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904" y="2326118"/>
            <a:ext cx="5102212" cy="1962723"/>
          </a:xfrm>
          <a:prstGeom prst="rect">
            <a:avLst/>
          </a:prstGeom>
        </p:spPr>
      </p:pic>
    </p:spTree>
    <p:extLst>
      <p:ext uri="{BB962C8B-B14F-4D97-AF65-F5344CB8AC3E}">
        <p14:creationId xmlns:p14="http://schemas.microsoft.com/office/powerpoint/2010/main" val="57649350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条件</a:t>
            </a:r>
            <a:endParaRPr kumimoji="1" lang="ja-JP" altLang="en-US" dirty="0"/>
          </a:p>
        </p:txBody>
      </p:sp>
      <p:sp>
        <p:nvSpPr>
          <p:cNvPr id="3" name="テキスト プレースホルダー 2"/>
          <p:cNvSpPr>
            <a:spLocks noGrp="1"/>
          </p:cNvSpPr>
          <p:nvPr>
            <p:ph type="body" idx="1"/>
          </p:nvPr>
        </p:nvSpPr>
        <p:spPr>
          <a:xfrm>
            <a:off x="557048" y="1250730"/>
            <a:ext cx="8020279" cy="4979053"/>
          </a:xfrm>
        </p:spPr>
        <p:txBody>
          <a:bodyPr>
            <a:normAutofit/>
          </a:bodyPr>
          <a:lstStyle/>
          <a:p>
            <a:r>
              <a:rPr lang="ja-JP" altLang="en-US" sz="2600" dirty="0" smtClean="0"/>
              <a:t>音あり条件および音なし条件</a:t>
            </a:r>
            <a:endParaRPr lang="en-US" altLang="ja-JP" sz="2600" dirty="0" smtClean="0"/>
          </a:p>
          <a:p>
            <a:pPr lvl="1"/>
            <a:r>
              <a:rPr lang="ja-JP" altLang="en-US" sz="2200" dirty="0" smtClean="0"/>
              <a:t>音あり条件では一定の音量にて</a:t>
            </a:r>
            <a:r>
              <a:rPr lang="en-US" altLang="ja-JP" sz="2200" dirty="0" smtClean="0"/>
              <a:t/>
            </a:r>
            <a:br>
              <a:rPr lang="en-US" altLang="ja-JP" sz="2200" dirty="0" smtClean="0"/>
            </a:br>
            <a:r>
              <a:rPr lang="ja-JP" altLang="en-US" sz="2200" dirty="0" smtClean="0"/>
              <a:t>ベートーベン「運命」を鳴らした</a:t>
            </a:r>
            <a:endParaRPr lang="en-US" altLang="ja-JP" sz="2200" dirty="0">
              <a:latin typeface="Hiragino Kaku Gothic Pro W6" charset="-128"/>
              <a:ea typeface="Hiragino Kaku Gothic Pro W6" charset="-128"/>
              <a:cs typeface="Hiragino Kaku Gothic Pro W6" charset="-128"/>
            </a:endParaRPr>
          </a:p>
          <a:p>
            <a:pPr lvl="1"/>
            <a:r>
              <a:rPr lang="ja-JP" altLang="en-US" sz="2200" dirty="0" smtClean="0"/>
              <a:t>音あり条件時における音量は</a:t>
            </a:r>
            <a:r>
              <a:rPr lang="sk-SK" altLang="ja-JP" sz="2200" dirty="0"/>
              <a:t>JEITA </a:t>
            </a:r>
            <a:r>
              <a:rPr lang="sk-SK" altLang="ja-JP" sz="2200" dirty="0" smtClean="0"/>
              <a:t>RC-8140A</a:t>
            </a:r>
            <a:r>
              <a:rPr lang="sk-SK" altLang="ja-JP" sz="1600" dirty="0"/>
              <a:t> </a:t>
            </a:r>
            <a:r>
              <a:rPr lang="sk-SK" altLang="ja-JP" sz="1600" dirty="0" smtClean="0"/>
              <a:t>[2]</a:t>
            </a:r>
            <a:r>
              <a:rPr lang="sk-SK" altLang="ja-JP" sz="2200" dirty="0" smtClean="0"/>
              <a:t/>
            </a:r>
            <a:br>
              <a:rPr lang="sk-SK" altLang="ja-JP" sz="2200" dirty="0" smtClean="0"/>
            </a:br>
            <a:r>
              <a:rPr lang="ja-JP" altLang="en-US" sz="2200" dirty="0" smtClean="0"/>
              <a:t>において音量調整の目安</a:t>
            </a:r>
            <a:r>
              <a:rPr lang="ja-JP" altLang="en-US" sz="2200" dirty="0" smtClean="0"/>
              <a:t>と記載されている</a:t>
            </a:r>
            <a:r>
              <a:rPr lang="en-US" altLang="ja-JP" sz="2200" dirty="0" smtClean="0"/>
              <a:t/>
            </a:r>
            <a:br>
              <a:rPr lang="en-US" altLang="ja-JP" sz="2200" dirty="0" smtClean="0"/>
            </a:br>
            <a:r>
              <a:rPr lang="ja-JP" altLang="en-US" sz="2200" dirty="0" smtClean="0"/>
              <a:t>「ヘッドホン使用</a:t>
            </a:r>
            <a:r>
              <a:rPr lang="ja-JP" altLang="en-US" sz="2200" dirty="0" smtClean="0"/>
              <a:t>状態にて普通</a:t>
            </a:r>
            <a:r>
              <a:rPr lang="ja-JP" altLang="en-US" sz="2200" dirty="0"/>
              <a:t>に</a:t>
            </a:r>
            <a:r>
              <a:rPr lang="ja-JP" altLang="en-US" sz="2200" dirty="0" smtClean="0"/>
              <a:t>話した</a:t>
            </a:r>
            <a:r>
              <a:rPr lang="en-US" altLang="ja-JP" sz="2200" dirty="0" smtClean="0"/>
              <a:t/>
            </a:r>
            <a:br>
              <a:rPr lang="en-US" altLang="ja-JP" sz="2200" dirty="0" smtClean="0"/>
            </a:br>
            <a:r>
              <a:rPr lang="ja-JP" altLang="en-US" sz="2200" dirty="0" smtClean="0"/>
              <a:t>自分</a:t>
            </a:r>
            <a:r>
              <a:rPr lang="ja-JP" altLang="en-US" sz="2200" dirty="0"/>
              <a:t>の</a:t>
            </a:r>
            <a:r>
              <a:rPr lang="ja-JP" altLang="en-US" sz="2200" dirty="0" smtClean="0"/>
              <a:t>声が聞こえる 」</a:t>
            </a:r>
            <a:r>
              <a:rPr lang="sk-SK" altLang="ja-JP" sz="2400" dirty="0" smtClean="0"/>
              <a:t/>
            </a:r>
            <a:br>
              <a:rPr lang="sk-SK" altLang="ja-JP" sz="2400" dirty="0" smtClean="0"/>
            </a:br>
            <a:r>
              <a:rPr lang="ja-JP" altLang="en-US" sz="2400" dirty="0" smtClean="0"/>
              <a:t>範囲において最大の音量とした</a:t>
            </a:r>
            <a:endParaRPr lang="sk-SK" altLang="ja-JP" sz="22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18</a:t>
            </a:fld>
            <a:endParaRPr kumimoji="1" lang="ja-JP" altLang="en-US"/>
          </a:p>
        </p:txBody>
      </p:sp>
      <p:sp>
        <p:nvSpPr>
          <p:cNvPr id="5" name="テキスト ボックス 4"/>
          <p:cNvSpPr txBox="1"/>
          <p:nvPr/>
        </p:nvSpPr>
        <p:spPr>
          <a:xfrm>
            <a:off x="868261" y="6114588"/>
            <a:ext cx="695062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[2] </a:t>
            </a:r>
            <a:r>
              <a:rPr lang="en-US" altLang="ja-JP" sz="1400" dirty="0" err="1">
                <a:solidFill>
                  <a:schemeClr val="bg2"/>
                </a:solidFill>
              </a:rPr>
              <a:t>AVandIT</a:t>
            </a:r>
            <a:r>
              <a:rPr lang="en-US" altLang="ja-JP" sz="1400" dirty="0">
                <a:solidFill>
                  <a:schemeClr val="bg2"/>
                </a:solidFill>
              </a:rPr>
              <a:t> </a:t>
            </a:r>
            <a:r>
              <a:rPr lang="ja-JP" altLang="en-US" sz="1400" dirty="0">
                <a:solidFill>
                  <a:schemeClr val="bg2"/>
                </a:solidFill>
              </a:rPr>
              <a:t>機器標準化専門委員会</a:t>
            </a:r>
            <a:r>
              <a:rPr lang="en-US" altLang="ja-JP" sz="1400" dirty="0">
                <a:solidFill>
                  <a:schemeClr val="bg2"/>
                </a:solidFill>
              </a:rPr>
              <a:t>. </a:t>
            </a:r>
            <a:r>
              <a:rPr lang="ja-JP" altLang="en-US" sz="1400" dirty="0">
                <a:solidFill>
                  <a:schemeClr val="bg2"/>
                </a:solidFill>
              </a:rPr>
              <a:t>電子情報技術 産業協会規格 </a:t>
            </a:r>
            <a:r>
              <a:rPr lang="en-US" altLang="ja-JP" sz="1400" dirty="0">
                <a:solidFill>
                  <a:schemeClr val="bg2"/>
                </a:solidFill>
              </a:rPr>
              <a:t>JEITA RC-8140A </a:t>
            </a:r>
            <a:r>
              <a:rPr lang="en-US" altLang="ja-JP" sz="1400" dirty="0" smtClean="0">
                <a:solidFill>
                  <a:schemeClr val="bg2"/>
                </a:solidFill>
              </a:rPr>
              <a:t/>
            </a:r>
            <a:br>
              <a:rPr lang="en-US" altLang="ja-JP" sz="1400" dirty="0" smtClean="0">
                <a:solidFill>
                  <a:schemeClr val="bg2"/>
                </a:solidFill>
              </a:rPr>
            </a:br>
            <a:r>
              <a:rPr lang="ja-JP" altLang="en-US" sz="1400" dirty="0" smtClean="0">
                <a:solidFill>
                  <a:schemeClr val="bg2"/>
                </a:solidFill>
              </a:rPr>
              <a:t>　</a:t>
            </a:r>
            <a:r>
              <a:rPr lang="en-US" altLang="ja-JP" sz="1400" dirty="0" smtClean="0">
                <a:solidFill>
                  <a:schemeClr val="bg2"/>
                </a:solidFill>
              </a:rPr>
              <a:t>  </a:t>
            </a:r>
            <a:r>
              <a:rPr lang="ja-JP" altLang="en-US" sz="1400" dirty="0" smtClean="0">
                <a:solidFill>
                  <a:schemeClr val="bg2"/>
                </a:solidFill>
              </a:rPr>
              <a:t>ヘッドホンおよびイヤホン</a:t>
            </a:r>
            <a:r>
              <a:rPr lang="en-US" altLang="ja-JP" sz="1400" dirty="0">
                <a:solidFill>
                  <a:schemeClr val="bg2"/>
                </a:solidFill>
              </a:rPr>
              <a:t>. 1998 </a:t>
            </a:r>
            <a:r>
              <a:rPr lang="ja-JP" altLang="en-US" sz="1400" dirty="0">
                <a:solidFill>
                  <a:schemeClr val="bg2"/>
                </a:solidFill>
              </a:rPr>
              <a:t>年 </a:t>
            </a:r>
            <a:r>
              <a:rPr lang="en-US" altLang="ja-JP" sz="1400" dirty="0">
                <a:solidFill>
                  <a:schemeClr val="bg2"/>
                </a:solidFill>
              </a:rPr>
              <a:t>3 </a:t>
            </a:r>
            <a:r>
              <a:rPr lang="ja-JP" altLang="en-US" sz="1400" dirty="0">
                <a:solidFill>
                  <a:schemeClr val="bg2"/>
                </a:solidFill>
              </a:rPr>
              <a:t>月制定</a:t>
            </a:r>
            <a:r>
              <a:rPr lang="en-US" altLang="ja-JP" sz="1400" dirty="0">
                <a:solidFill>
                  <a:schemeClr val="bg2"/>
                </a:solidFill>
              </a:rPr>
              <a:t>, 2010 </a:t>
            </a:r>
            <a:r>
              <a:rPr lang="ja-JP" altLang="en-US" sz="1400" dirty="0">
                <a:solidFill>
                  <a:schemeClr val="bg2"/>
                </a:solidFill>
              </a:rPr>
              <a:t>年 </a:t>
            </a:r>
            <a:r>
              <a:rPr lang="en-US" altLang="ja-JP" sz="1400" dirty="0">
                <a:solidFill>
                  <a:schemeClr val="bg2"/>
                </a:solidFill>
              </a:rPr>
              <a:t>3 </a:t>
            </a:r>
            <a:r>
              <a:rPr lang="ja-JP" altLang="en-US" sz="1400" dirty="0">
                <a:solidFill>
                  <a:schemeClr val="bg2"/>
                </a:solidFill>
              </a:rPr>
              <a:t>月改正</a:t>
            </a:r>
            <a:r>
              <a:rPr lang="en-US" altLang="ja-JP" sz="1400" dirty="0">
                <a:solidFill>
                  <a:schemeClr val="bg2"/>
                </a:solidFill>
              </a:rPr>
              <a:t>. </a:t>
            </a:r>
            <a:endParaRPr lang="ja-JP" altLang="en-US" sz="1400" dirty="0">
              <a:solidFill>
                <a:schemeClr val="bg2"/>
              </a:solidFill>
              <a:effectLst/>
            </a:endParaRPr>
          </a:p>
        </p:txBody>
      </p:sp>
    </p:spTree>
    <p:extLst>
      <p:ext uri="{BB962C8B-B14F-4D97-AF65-F5344CB8AC3E}">
        <p14:creationId xmlns:p14="http://schemas.microsoft.com/office/powerpoint/2010/main" val="129872373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背景</a:t>
            </a:r>
            <a:endParaRPr kumimoji="1" lang="ja-JP" altLang="en-US" sz="36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a:t>
            </a:fld>
            <a:endParaRPr kumimoji="1" lang="ja-JP" altLang="en-US" dirty="0"/>
          </a:p>
        </p:txBody>
      </p:sp>
      <p:sp>
        <p:nvSpPr>
          <p:cNvPr id="6" name="テキスト ボックス 5"/>
          <p:cNvSpPr txBox="1"/>
          <p:nvPr/>
        </p:nvSpPr>
        <p:spPr>
          <a:xfrm>
            <a:off x="564777" y="1292827"/>
            <a:ext cx="764311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コンピュータやスマートフォンに対する操作は</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手を使ったものが主流</a:t>
            </a:r>
            <a:endParaRPr kumimoji="0" lang="ja-JP" altLang="en-US" sz="2800" i="0" u="none" strike="noStrike" cap="none" spc="0" normalizeH="0" baseline="0" dirty="0">
              <a:ln>
                <a:noFill/>
              </a:ln>
              <a:solidFill>
                <a:schemeClr val="bg2"/>
              </a:solidFill>
              <a:effectLst/>
              <a:uFillTx/>
              <a:sym typeface="Avenir Next"/>
            </a:endParaRPr>
          </a:p>
        </p:txBody>
      </p:sp>
      <p:sp>
        <p:nvSpPr>
          <p:cNvPr id="7" name="テキスト ボックス 6"/>
          <p:cNvSpPr txBox="1"/>
          <p:nvPr/>
        </p:nvSpPr>
        <p:spPr>
          <a:xfrm>
            <a:off x="970022" y="2213861"/>
            <a:ext cx="612667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kumimoji="0" lang="ja-JP" altLang="en-US" sz="2400" dirty="0" smtClean="0">
                <a:solidFill>
                  <a:schemeClr val="bg2"/>
                </a:solidFill>
                <a:sym typeface="Avenir Next"/>
              </a:rPr>
              <a:t>例）キーボード・マウス</a:t>
            </a:r>
            <a:r>
              <a:rPr kumimoji="0" lang="ja-JP" altLang="en-US" sz="2400" dirty="0">
                <a:solidFill>
                  <a:schemeClr val="bg2"/>
                </a:solidFill>
                <a:sym typeface="Avenir Next"/>
              </a:rPr>
              <a:t>操作，タッチ</a:t>
            </a:r>
            <a:r>
              <a:rPr kumimoji="0" lang="ja-JP" altLang="en-US" sz="2400" dirty="0" smtClean="0">
                <a:solidFill>
                  <a:schemeClr val="bg2"/>
                </a:solidFill>
                <a:sym typeface="Avenir Next"/>
              </a:rPr>
              <a:t>操作</a:t>
            </a:r>
            <a:endParaRPr kumimoji="0" lang="ja-JP" altLang="en-US" sz="2400" i="0" u="none" strike="noStrike" cap="none" spc="0" normalizeH="0" baseline="0" dirty="0">
              <a:ln>
                <a:noFill/>
              </a:ln>
              <a:solidFill>
                <a:schemeClr val="bg2"/>
              </a:solidFill>
              <a:effectLst/>
              <a:uFillTx/>
              <a:sym typeface="Avenir Next"/>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58" y="3458045"/>
            <a:ext cx="3601978" cy="2401319"/>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549" y="3458045"/>
            <a:ext cx="3601979" cy="2401319"/>
          </a:xfrm>
          <a:prstGeom prst="rect">
            <a:avLst/>
          </a:prstGeom>
        </p:spPr>
      </p:pic>
    </p:spTree>
    <p:extLst>
      <p:ext uri="{BB962C8B-B14F-4D97-AF65-F5344CB8AC3E}">
        <p14:creationId xmlns:p14="http://schemas.microsoft.com/office/powerpoint/2010/main" val="118984644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19</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42" y="1052453"/>
            <a:ext cx="8563977" cy="3538929"/>
          </a:xfrm>
          <a:prstGeom prst="rect">
            <a:avLst/>
          </a:prstGeom>
        </p:spPr>
      </p:pic>
      <p:sp>
        <p:nvSpPr>
          <p:cNvPr id="3" name="テキスト プレースホルダー 2"/>
          <p:cNvSpPr>
            <a:spLocks noGrp="1"/>
          </p:cNvSpPr>
          <p:nvPr>
            <p:ph type="body" idx="1"/>
          </p:nvPr>
        </p:nvSpPr>
        <p:spPr>
          <a:xfrm>
            <a:off x="580023" y="4395121"/>
            <a:ext cx="8104616" cy="2496458"/>
          </a:xfrm>
        </p:spPr>
        <p:txBody>
          <a:bodyPr>
            <a:normAutofit/>
          </a:bodyPr>
          <a:lstStyle/>
          <a:p>
            <a:pPr>
              <a:lnSpc>
                <a:spcPct val="100000"/>
              </a:lnSpc>
            </a:pPr>
            <a:r>
              <a:rPr kumimoji="1" lang="ja-JP" altLang="en-US" sz="2000" dirty="0" smtClean="0"/>
              <a:t>交差検定を行った結果</a:t>
            </a:r>
            <a:r>
              <a:rPr kumimoji="1" lang="en-US" altLang="ja-JP" sz="2000" dirty="0" smtClean="0"/>
              <a:t>3</a:t>
            </a:r>
            <a:r>
              <a:rPr kumimoji="1" lang="ja-JP" altLang="en-US" sz="2000" dirty="0" smtClean="0"/>
              <a:t>日間の平均認識率は</a:t>
            </a:r>
            <a:r>
              <a:rPr kumimoji="1" lang="en-US" altLang="ja-JP" sz="2000" dirty="0" smtClean="0"/>
              <a:t/>
            </a:r>
            <a:br>
              <a:rPr kumimoji="1" lang="en-US" altLang="ja-JP" sz="2000" dirty="0" smtClean="0"/>
            </a:br>
            <a:r>
              <a:rPr kumimoji="1" lang="ja-JP" altLang="en-US" sz="2000" dirty="0" smtClean="0"/>
              <a:t>音なし条件で</a:t>
            </a:r>
            <a:r>
              <a:rPr kumimoji="1" lang="en-US" altLang="ja-JP" sz="2000" dirty="0" smtClean="0"/>
              <a:t> </a:t>
            </a:r>
            <a:r>
              <a:rPr kumimoji="1" lang="en-US" altLang="ja-JP" sz="2600" b="1" dirty="0" smtClean="0">
                <a:solidFill>
                  <a:srgbClr val="5B9BD6"/>
                </a:solidFill>
              </a:rPr>
              <a:t>98.4%</a:t>
            </a:r>
            <a:r>
              <a:rPr kumimoji="1" lang="ja-JP" altLang="en-US" sz="2000" dirty="0" smtClean="0"/>
              <a:t>，音あり条件で</a:t>
            </a:r>
            <a:r>
              <a:rPr lang="en-US" altLang="ja-JP" sz="2000" dirty="0" smtClean="0"/>
              <a:t> </a:t>
            </a:r>
            <a:r>
              <a:rPr lang="en-US" altLang="ja-JP" sz="2600" b="1" dirty="0" smtClean="0">
                <a:solidFill>
                  <a:srgbClr val="ED7D31"/>
                </a:solidFill>
              </a:rPr>
              <a:t>96.4%</a:t>
            </a:r>
            <a:r>
              <a:rPr lang="ja-JP" altLang="en-US" sz="2000" dirty="0" smtClean="0"/>
              <a:t>，平均</a:t>
            </a:r>
            <a:r>
              <a:rPr lang="en-US" altLang="ja-JP" sz="2000" dirty="0" smtClean="0"/>
              <a:t> </a:t>
            </a:r>
            <a:r>
              <a:rPr lang="en-US" altLang="ja-JP" sz="2600" b="1" dirty="0" smtClean="0">
                <a:solidFill>
                  <a:srgbClr val="70AE46"/>
                </a:solidFill>
              </a:rPr>
              <a:t>97.4%</a:t>
            </a:r>
          </a:p>
          <a:p>
            <a:pPr>
              <a:lnSpc>
                <a:spcPct val="100000"/>
              </a:lnSpc>
            </a:pPr>
            <a:r>
              <a:rPr lang="ja-JP" altLang="en-US" sz="2200" dirty="0" smtClean="0"/>
              <a:t>対応のある</a:t>
            </a:r>
            <a:r>
              <a:rPr lang="en-US" altLang="ja-JP" sz="2200" dirty="0" smtClean="0"/>
              <a:t>t</a:t>
            </a:r>
            <a:r>
              <a:rPr lang="ja-JP" altLang="en-US" sz="2200" dirty="0" smtClean="0"/>
              <a:t>検定を</a:t>
            </a:r>
            <a:r>
              <a:rPr lang="ja-JP" altLang="en-US" sz="2200" dirty="0"/>
              <a:t>用いて音なし条件と音あり</a:t>
            </a:r>
            <a:r>
              <a:rPr lang="ja-JP" altLang="en-US" sz="2200" dirty="0" smtClean="0"/>
              <a:t>条件を</a:t>
            </a:r>
            <a:r>
              <a:rPr lang="en-US" altLang="ja-JP" sz="2200" dirty="0" smtClean="0"/>
              <a:t/>
            </a:r>
            <a:br>
              <a:rPr lang="en-US" altLang="ja-JP" sz="2200" dirty="0" smtClean="0"/>
            </a:br>
            <a:r>
              <a:rPr lang="ja-JP" altLang="en-US" sz="2200" dirty="0" smtClean="0"/>
              <a:t>比較したところ，両条件間に有意な差はなかった</a:t>
            </a:r>
            <a:r>
              <a:rPr lang="en-US" altLang="ja-JP" sz="2200" dirty="0" smtClean="0"/>
              <a:t/>
            </a:r>
            <a:br>
              <a:rPr lang="en-US" altLang="ja-JP" sz="2200" dirty="0" smtClean="0"/>
            </a:br>
            <a:r>
              <a:rPr lang="is-IS" altLang="ja-JP" sz="1600" dirty="0" smtClean="0"/>
              <a:t>(t(6) = </a:t>
            </a:r>
            <a:r>
              <a:rPr lang="is-IS" altLang="ja-JP" sz="1600" dirty="0"/>
              <a:t>.759, p = .527 &gt; </a:t>
            </a:r>
            <a:r>
              <a:rPr lang="is-IS" altLang="ja-JP" sz="1600" dirty="0" smtClean="0"/>
              <a:t>.05</a:t>
            </a:r>
            <a:r>
              <a:rPr lang="is-IS" altLang="ja-JP" sz="1600" dirty="0"/>
              <a:t>) </a:t>
            </a:r>
            <a:r>
              <a:rPr lang="ja-JP" altLang="en-US" sz="1800" dirty="0" smtClean="0"/>
              <a:t>．</a:t>
            </a:r>
            <a:r>
              <a:rPr lang="en-US" altLang="ja-JP" sz="1800" dirty="0" smtClean="0"/>
              <a:t/>
            </a:r>
            <a:br>
              <a:rPr lang="en-US" altLang="ja-JP" sz="1800" dirty="0" smtClean="0"/>
            </a:br>
            <a:endParaRPr lang="is-IS" altLang="ja-JP" sz="2200" dirty="0" smtClean="0"/>
          </a:p>
        </p:txBody>
      </p:sp>
    </p:spTree>
    <p:extLst>
      <p:ext uri="{BB962C8B-B14F-4D97-AF65-F5344CB8AC3E}">
        <p14:creationId xmlns:p14="http://schemas.microsoft.com/office/powerpoint/2010/main" val="94440503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a:t>
            </a:r>
            <a:r>
              <a:rPr lang="ja-JP" altLang="en-US" dirty="0" smtClean="0"/>
              <a:t>：</a:t>
            </a:r>
            <a:r>
              <a:rPr kumimoji="1" lang="ja-JP" altLang="en-US" dirty="0" smtClean="0"/>
              <a:t>結論</a:t>
            </a:r>
            <a:endParaRPr kumimoji="1" lang="ja-JP" altLang="en-US" dirty="0"/>
          </a:p>
        </p:txBody>
      </p:sp>
      <p:sp>
        <p:nvSpPr>
          <p:cNvPr id="3" name="テキスト プレースホルダー 2"/>
          <p:cNvSpPr>
            <a:spLocks noGrp="1"/>
          </p:cNvSpPr>
          <p:nvPr>
            <p:ph type="body" idx="1"/>
          </p:nvPr>
        </p:nvSpPr>
        <p:spPr/>
        <p:txBody>
          <a:bodyPr/>
          <a:lstStyle/>
          <a:p>
            <a:r>
              <a:rPr lang="ja-JP" altLang="en-US" sz="2800" dirty="0"/>
              <a:t>下顎運動の認識が可能</a:t>
            </a:r>
            <a:r>
              <a:rPr lang="ja-JP" altLang="en-US" sz="2800" dirty="0" smtClean="0"/>
              <a:t>か</a:t>
            </a:r>
            <a:r>
              <a:rPr lang="en-US" altLang="ja-JP" sz="500" dirty="0" smtClean="0"/>
              <a:t> </a:t>
            </a:r>
            <a:r>
              <a:rPr lang="en-US" altLang="ja-JP" sz="2800" dirty="0" smtClean="0"/>
              <a:t/>
            </a:r>
            <a:br>
              <a:rPr lang="en-US" altLang="ja-JP" sz="2800" dirty="0" smtClean="0"/>
            </a:br>
            <a:r>
              <a:rPr lang="ja-JP" altLang="en-US" sz="2800" dirty="0" smtClean="0"/>
              <a:t>　→ 下顎運動を認識することが可能である</a:t>
            </a:r>
            <a:endParaRPr lang="en-US" altLang="ja-JP" sz="2800" dirty="0" smtClean="0"/>
          </a:p>
          <a:p>
            <a:endParaRPr lang="en-US" altLang="ja-JP" sz="2800" dirty="0"/>
          </a:p>
          <a:p>
            <a:r>
              <a:rPr lang="ja-JP" altLang="en-US" sz="2800" dirty="0" smtClean="0"/>
              <a:t>音あり条件においても認識</a:t>
            </a:r>
            <a:r>
              <a:rPr lang="ja-JP" altLang="en-US" sz="2800" dirty="0"/>
              <a:t>が可能</a:t>
            </a:r>
            <a:r>
              <a:rPr lang="ja-JP" altLang="en-US" sz="2800" dirty="0" smtClean="0"/>
              <a:t>か</a:t>
            </a:r>
            <a:r>
              <a:rPr lang="en-US" altLang="ja-JP" sz="500" dirty="0" smtClean="0"/>
              <a:t> </a:t>
            </a:r>
            <a:r>
              <a:rPr lang="en-US" altLang="ja-JP" sz="2800" dirty="0"/>
              <a:t/>
            </a:r>
            <a:br>
              <a:rPr lang="en-US" altLang="ja-JP" sz="2800" dirty="0"/>
            </a:br>
            <a:r>
              <a:rPr lang="ja-JP" altLang="en-US" sz="2800" dirty="0" smtClean="0"/>
              <a:t>　→</a:t>
            </a:r>
            <a:r>
              <a:rPr lang="en-US" altLang="ja-JP" sz="2800" dirty="0" smtClean="0"/>
              <a:t> </a:t>
            </a:r>
            <a:r>
              <a:rPr lang="ja-JP" altLang="en-US" sz="2800" dirty="0" smtClean="0"/>
              <a:t>音あり条件においても下顎運動を</a:t>
            </a:r>
            <a:r>
              <a:rPr lang="en-US" altLang="ja-JP" sz="2800" dirty="0" smtClean="0"/>
              <a:t/>
            </a:r>
            <a:br>
              <a:rPr lang="en-US" altLang="ja-JP" sz="2800" dirty="0" smtClean="0"/>
            </a:br>
            <a:r>
              <a:rPr lang="ja-JP" altLang="en-US" sz="2800" dirty="0" smtClean="0"/>
              <a:t>　　</a:t>
            </a:r>
            <a:r>
              <a:rPr lang="en-US" altLang="ja-JP" sz="2800" dirty="0" smtClean="0"/>
              <a:t> </a:t>
            </a:r>
            <a:r>
              <a:rPr lang="ja-JP" altLang="en-US" sz="2800" dirty="0" smtClean="0"/>
              <a:t>認識することが可能であると思われる</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20</a:t>
            </a:fld>
            <a:endParaRPr kumimoji="1" lang="ja-JP" altLang="en-US"/>
          </a:p>
        </p:txBody>
      </p:sp>
    </p:spTree>
    <p:extLst>
      <p:ext uri="{BB962C8B-B14F-4D97-AF65-F5344CB8AC3E}">
        <p14:creationId xmlns:p14="http://schemas.microsoft.com/office/powerpoint/2010/main" val="118043379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アプリケーション：音楽プレイヤ</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21</a:t>
            </a:fld>
            <a:endParaRPr kumimoji="1" lang="ja-JP" altLang="en-US"/>
          </a:p>
        </p:txBody>
      </p:sp>
      <p:pic>
        <p:nvPicPr>
          <p:cNvPr id="3" name="wiss_app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97470"/>
            <a:ext cx="9144000" cy="5143500"/>
          </a:xfrm>
          <a:prstGeom prst="rect">
            <a:avLst/>
          </a:prstGeom>
        </p:spPr>
      </p:pic>
    </p:spTree>
    <p:extLst>
      <p:ext uri="{BB962C8B-B14F-4D97-AF65-F5344CB8AC3E}">
        <p14:creationId xmlns:p14="http://schemas.microsoft.com/office/powerpoint/2010/main" val="14491422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関連研究</a:t>
            </a:r>
            <a:r>
              <a:rPr kumimoji="1" lang="ja-JP" altLang="en-US" dirty="0" smtClean="0"/>
              <a:t>：口周辺の動きを用いた入力手法</a:t>
            </a:r>
            <a:endParaRPr kumimoji="1" lang="ja-JP" altLang="en-US" dirty="0"/>
          </a:p>
        </p:txBody>
      </p:sp>
      <p:sp>
        <p:nvSpPr>
          <p:cNvPr id="3" name="テキスト プレースホルダー 2"/>
          <p:cNvSpPr>
            <a:spLocks noGrp="1"/>
          </p:cNvSpPr>
          <p:nvPr>
            <p:ph type="body" idx="1"/>
          </p:nvPr>
        </p:nvSpPr>
        <p:spPr>
          <a:xfrm>
            <a:off x="323529" y="1180674"/>
            <a:ext cx="8520668" cy="5200654"/>
          </a:xfrm>
        </p:spPr>
        <p:txBody>
          <a:bodyPr/>
          <a:lstStyle/>
          <a:p>
            <a:r>
              <a:rPr lang="en-US" altLang="ja-JP" sz="3200" b="1" dirty="0"/>
              <a:t>On the Tip of My Tongue </a:t>
            </a:r>
            <a:r>
              <a:rPr kumimoji="1" lang="en-US" altLang="ja-JP" sz="2400" b="1" dirty="0" smtClean="0"/>
              <a:t>[</a:t>
            </a:r>
            <a:r>
              <a:rPr kumimoji="1" lang="en-US" altLang="ja-JP" sz="2400" b="1" dirty="0" smtClean="0"/>
              <a:t>3</a:t>
            </a:r>
            <a:r>
              <a:rPr kumimoji="1" lang="en-US" altLang="ja-JP" sz="2400" b="1" dirty="0" smtClean="0"/>
              <a:t>]</a:t>
            </a:r>
          </a:p>
          <a:p>
            <a:pPr lvl="1"/>
            <a:r>
              <a:rPr lang="ja-JP" altLang="en-US" sz="2400" dirty="0"/>
              <a:t>頬の外側に装着した布製</a:t>
            </a:r>
            <a:r>
              <a:rPr lang="ja-JP" altLang="en-US" sz="2400" dirty="0" smtClean="0"/>
              <a:t>圧力センサアレイ</a:t>
            </a:r>
            <a:r>
              <a:rPr lang="ja-JP" altLang="en-US" sz="2400" dirty="0"/>
              <a:t>を</a:t>
            </a:r>
            <a:r>
              <a:rPr lang="ja-JP" altLang="en-US" sz="2400" dirty="0" smtClean="0"/>
              <a:t>用いて</a:t>
            </a:r>
            <a:r>
              <a:rPr lang="en-US" altLang="ja-JP" sz="2400" dirty="0" smtClean="0"/>
              <a:t/>
            </a:r>
            <a:br>
              <a:rPr lang="en-US" altLang="ja-JP" sz="2400" dirty="0" smtClean="0"/>
            </a:br>
            <a:r>
              <a:rPr lang="ja-JP" altLang="en-US" sz="2400" dirty="0" smtClean="0"/>
              <a:t>舌</a:t>
            </a:r>
            <a:r>
              <a:rPr lang="ja-JP" altLang="en-US" sz="2400" dirty="0"/>
              <a:t>の動きを認識し</a:t>
            </a:r>
            <a:r>
              <a:rPr lang="en-US" altLang="ja-JP" sz="2400" dirty="0"/>
              <a:t>,</a:t>
            </a:r>
            <a:r>
              <a:rPr lang="ja-JP" altLang="en-US" sz="2400" dirty="0"/>
              <a:t>その</a:t>
            </a:r>
            <a:r>
              <a:rPr lang="ja-JP" altLang="en-US" sz="2400" dirty="0" smtClean="0"/>
              <a:t>動きを</a:t>
            </a:r>
            <a:r>
              <a:rPr lang="ja-JP" altLang="en-US" sz="2400" dirty="0"/>
              <a:t>入力と</a:t>
            </a:r>
            <a:r>
              <a:rPr lang="ja-JP" altLang="en-US" sz="2400"/>
              <a:t>して</a:t>
            </a:r>
            <a:r>
              <a:rPr lang="ja-JP" altLang="en-US" sz="2400" smtClean="0"/>
              <a:t>利用 </a:t>
            </a:r>
            <a:endParaRPr kumimoji="1" lang="en-US" altLang="ja-JP" sz="2400" b="1" dirty="0" smtClean="0"/>
          </a:p>
          <a:p>
            <a:r>
              <a:rPr lang="en-US" altLang="ja-JP" sz="3200" b="1" dirty="0" err="1" smtClean="0"/>
              <a:t>Saponas</a:t>
            </a:r>
            <a:r>
              <a:rPr lang="ja-JP" altLang="en-US" sz="3200" b="1" dirty="0" smtClean="0"/>
              <a:t>ら</a:t>
            </a:r>
            <a:r>
              <a:rPr lang="en-US" altLang="ja-JP" sz="2400" b="1" dirty="0" smtClean="0"/>
              <a:t>[</a:t>
            </a:r>
            <a:r>
              <a:rPr lang="en-US" altLang="ja-JP" sz="2400" b="1" dirty="0"/>
              <a:t>4</a:t>
            </a:r>
            <a:r>
              <a:rPr kumimoji="1" lang="en-US" altLang="ja-JP" sz="2400" b="1" dirty="0" smtClean="0"/>
              <a:t>]</a:t>
            </a:r>
          </a:p>
          <a:p>
            <a:pPr lvl="1"/>
            <a:r>
              <a:rPr lang="ja-JP" altLang="en-US" sz="2400" dirty="0" smtClean="0"/>
              <a:t>フォトリフレクタを内蔵したデバイスを口の中に</a:t>
            </a:r>
            <a:r>
              <a:rPr lang="en-US" altLang="ja-JP" sz="2400" dirty="0" smtClean="0"/>
              <a:t/>
            </a:r>
            <a:br>
              <a:rPr lang="en-US" altLang="ja-JP" sz="2400" dirty="0" smtClean="0"/>
            </a:br>
            <a:r>
              <a:rPr lang="ja-JP" altLang="en-US" sz="2400" dirty="0" smtClean="0"/>
              <a:t>装着することにより舌の動きを検知し，</a:t>
            </a:r>
            <a:r>
              <a:rPr lang="en-US" altLang="ja-JP" sz="2400" dirty="0" smtClean="0"/>
              <a:t/>
            </a:r>
            <a:br>
              <a:rPr lang="en-US" altLang="ja-JP" sz="2400" dirty="0" smtClean="0"/>
            </a:br>
            <a:r>
              <a:rPr lang="ja-JP" altLang="en-US" sz="2400" dirty="0" smtClean="0"/>
              <a:t>コンピュータの操作に用いる手法</a:t>
            </a:r>
            <a:endParaRPr kumimoji="1" lang="en-US" altLang="ja-JP" sz="2400"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22</a:t>
            </a:fld>
            <a:endParaRPr kumimoji="1" lang="ja-JP" altLang="en-US"/>
          </a:p>
        </p:txBody>
      </p:sp>
      <p:sp>
        <p:nvSpPr>
          <p:cNvPr id="6" name="テキスト ボックス 5"/>
          <p:cNvSpPr txBox="1"/>
          <p:nvPr/>
        </p:nvSpPr>
        <p:spPr>
          <a:xfrm>
            <a:off x="227962" y="5639879"/>
            <a:ext cx="869148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[3] </a:t>
            </a:r>
            <a:r>
              <a:rPr lang="en-US" altLang="ja-JP" sz="1400" dirty="0">
                <a:solidFill>
                  <a:schemeClr val="bg2"/>
                </a:solidFill>
              </a:rPr>
              <a:t>J. Cheng, A. </a:t>
            </a:r>
            <a:r>
              <a:rPr lang="en-US" altLang="ja-JP" sz="1400" dirty="0" err="1">
                <a:solidFill>
                  <a:schemeClr val="bg2"/>
                </a:solidFill>
              </a:rPr>
              <a:t>Okoso</a:t>
            </a:r>
            <a:r>
              <a:rPr lang="en-US" altLang="ja-JP" sz="1400" dirty="0">
                <a:solidFill>
                  <a:schemeClr val="bg2"/>
                </a:solidFill>
              </a:rPr>
              <a:t>, K. </a:t>
            </a:r>
            <a:r>
              <a:rPr lang="en-US" altLang="ja-JP" sz="1400" dirty="0" err="1">
                <a:solidFill>
                  <a:schemeClr val="bg2"/>
                </a:solidFill>
              </a:rPr>
              <a:t>Kunze</a:t>
            </a:r>
            <a:r>
              <a:rPr lang="en-US" altLang="ja-JP" sz="1400" dirty="0">
                <a:solidFill>
                  <a:schemeClr val="bg2"/>
                </a:solidFill>
              </a:rPr>
              <a:t>, N. </a:t>
            </a:r>
            <a:r>
              <a:rPr lang="en-US" altLang="ja-JP" sz="1400" dirty="0" err="1">
                <a:solidFill>
                  <a:schemeClr val="bg2"/>
                </a:solidFill>
              </a:rPr>
              <a:t>Henze</a:t>
            </a:r>
            <a:r>
              <a:rPr lang="en-US" altLang="ja-JP" sz="1400" dirty="0">
                <a:solidFill>
                  <a:schemeClr val="bg2"/>
                </a:solidFill>
              </a:rPr>
              <a:t>, A. Schmidt, P. </a:t>
            </a:r>
            <a:r>
              <a:rPr lang="en-US" altLang="ja-JP" sz="1400" dirty="0" err="1">
                <a:solidFill>
                  <a:schemeClr val="bg2"/>
                </a:solidFill>
              </a:rPr>
              <a:t>Lukowicz</a:t>
            </a:r>
            <a:r>
              <a:rPr lang="en-US" altLang="ja-JP" sz="1400" dirty="0">
                <a:solidFill>
                  <a:schemeClr val="bg2"/>
                </a:solidFill>
              </a:rPr>
              <a:t>, and K. </a:t>
            </a:r>
            <a:r>
              <a:rPr lang="en-US" altLang="ja-JP" sz="1400" dirty="0" err="1">
                <a:solidFill>
                  <a:schemeClr val="bg2"/>
                </a:solidFill>
              </a:rPr>
              <a:t>Kise</a:t>
            </a:r>
            <a:r>
              <a:rPr lang="en-US" altLang="ja-JP" sz="1400" dirty="0">
                <a:solidFill>
                  <a:schemeClr val="bg2"/>
                </a:solidFill>
              </a:rPr>
              <a:t>. </a:t>
            </a:r>
            <a:r>
              <a:rPr lang="en-US" altLang="ja-JP" sz="1400" dirty="0" smtClean="0">
                <a:solidFill>
                  <a:schemeClr val="bg2"/>
                </a:solidFill>
              </a:rPr>
              <a:t>On </a:t>
            </a:r>
            <a:r>
              <a:rPr lang="en-US" altLang="ja-JP" sz="1400" dirty="0">
                <a:solidFill>
                  <a:schemeClr val="bg2"/>
                </a:solidFill>
              </a:rPr>
              <a:t>the </a:t>
            </a:r>
            <a:r>
              <a:rPr lang="en-US" altLang="ja-JP" sz="1400" dirty="0" smtClean="0">
                <a:solidFill>
                  <a:schemeClr val="bg2"/>
                </a:solidFill>
              </a:rPr>
              <a:t>Tip of </a:t>
            </a:r>
            <a:br>
              <a:rPr lang="en-US" altLang="ja-JP" sz="1400" dirty="0" smtClean="0">
                <a:solidFill>
                  <a:schemeClr val="bg2"/>
                </a:solidFill>
              </a:rPr>
            </a:br>
            <a:r>
              <a:rPr lang="en-US" altLang="ja-JP" sz="1400" dirty="0" smtClean="0">
                <a:solidFill>
                  <a:schemeClr val="bg2"/>
                </a:solidFill>
              </a:rPr>
              <a:t>     My </a:t>
            </a:r>
            <a:r>
              <a:rPr lang="en-US" altLang="ja-JP" sz="1400" dirty="0">
                <a:solidFill>
                  <a:schemeClr val="bg2"/>
                </a:solidFill>
              </a:rPr>
              <a:t>Tongue: A Non-invasive </a:t>
            </a:r>
            <a:r>
              <a:rPr lang="en-US" altLang="ja-JP" sz="1400" dirty="0" smtClean="0">
                <a:solidFill>
                  <a:schemeClr val="bg2"/>
                </a:solidFill>
              </a:rPr>
              <a:t>Pressure based </a:t>
            </a:r>
            <a:r>
              <a:rPr lang="en-US" altLang="ja-JP" sz="1400" dirty="0">
                <a:solidFill>
                  <a:schemeClr val="bg2"/>
                </a:solidFill>
              </a:rPr>
              <a:t>Tongue Interface. </a:t>
            </a:r>
            <a:r>
              <a:rPr lang="en-US" altLang="ja-JP" sz="1400" dirty="0" smtClean="0">
                <a:solidFill>
                  <a:schemeClr val="bg2"/>
                </a:solidFill>
              </a:rPr>
              <a:t>AH </a:t>
            </a:r>
            <a:r>
              <a:rPr lang="en-US" altLang="ja-JP" sz="1400" dirty="0">
                <a:solidFill>
                  <a:schemeClr val="bg2"/>
                </a:solidFill>
              </a:rPr>
              <a:t>’14, pp. </a:t>
            </a:r>
            <a:r>
              <a:rPr lang="en-US" altLang="ja-JP" sz="1400" dirty="0" smtClean="0">
                <a:solidFill>
                  <a:schemeClr val="bg2"/>
                </a:solidFill>
              </a:rPr>
              <a:t>12:1–12:4, 2014 </a:t>
            </a:r>
            <a:endParaRPr lang="en-US" altLang="ja-JP" sz="1400" dirty="0">
              <a:solidFill>
                <a:schemeClr val="bg2"/>
              </a:solidFill>
            </a:endParaRPr>
          </a:p>
          <a:p>
            <a:r>
              <a:rPr lang="en-US" altLang="ja-JP" sz="1400" dirty="0" smtClean="0">
                <a:solidFill>
                  <a:schemeClr val="bg2"/>
                </a:solidFill>
              </a:rPr>
              <a:t>[</a:t>
            </a:r>
            <a:r>
              <a:rPr lang="en-US" altLang="ja-JP" sz="1400" dirty="0" smtClean="0">
                <a:solidFill>
                  <a:schemeClr val="bg2"/>
                </a:solidFill>
              </a:rPr>
              <a:t>4] </a:t>
            </a:r>
            <a:r>
              <a:rPr lang="en-US" altLang="ja-JP" sz="1400" dirty="0">
                <a:solidFill>
                  <a:schemeClr val="bg2"/>
                </a:solidFill>
              </a:rPr>
              <a:t>T. Scott </a:t>
            </a:r>
            <a:r>
              <a:rPr lang="en-US" altLang="ja-JP" sz="1400" dirty="0" err="1">
                <a:solidFill>
                  <a:schemeClr val="bg2"/>
                </a:solidFill>
              </a:rPr>
              <a:t>Saponas</a:t>
            </a:r>
            <a:r>
              <a:rPr lang="en-US" altLang="ja-JP" sz="1400" dirty="0">
                <a:solidFill>
                  <a:schemeClr val="bg2"/>
                </a:solidFill>
              </a:rPr>
              <a:t>, Daniel Kelly, </a:t>
            </a:r>
            <a:r>
              <a:rPr lang="en-US" altLang="ja-JP" sz="1400" dirty="0" err="1">
                <a:solidFill>
                  <a:schemeClr val="bg2"/>
                </a:solidFill>
              </a:rPr>
              <a:t>Babak</a:t>
            </a:r>
            <a:r>
              <a:rPr lang="en-US" altLang="ja-JP" sz="1400" dirty="0">
                <a:solidFill>
                  <a:schemeClr val="bg2"/>
                </a:solidFill>
              </a:rPr>
              <a:t> A. </a:t>
            </a:r>
            <a:r>
              <a:rPr lang="en-US" altLang="ja-JP" sz="1400" dirty="0" err="1">
                <a:solidFill>
                  <a:schemeClr val="bg2"/>
                </a:solidFill>
              </a:rPr>
              <a:t>Parviz</a:t>
            </a:r>
            <a:r>
              <a:rPr lang="en-US" altLang="ja-JP" sz="1400" dirty="0">
                <a:solidFill>
                  <a:schemeClr val="bg2"/>
                </a:solidFill>
              </a:rPr>
              <a:t>, and </a:t>
            </a:r>
            <a:r>
              <a:rPr lang="en-US" altLang="ja-JP" sz="1400" dirty="0" err="1">
                <a:solidFill>
                  <a:schemeClr val="bg2"/>
                </a:solidFill>
              </a:rPr>
              <a:t>Desney</a:t>
            </a:r>
            <a:r>
              <a:rPr lang="en-US" altLang="ja-JP" sz="1400" dirty="0">
                <a:solidFill>
                  <a:schemeClr val="bg2"/>
                </a:solidFill>
              </a:rPr>
              <a:t> S. Tan. Optically S</a:t>
            </a:r>
            <a:r>
              <a:rPr lang="en-US" altLang="ja-JP" sz="1400" dirty="0" smtClean="0">
                <a:solidFill>
                  <a:schemeClr val="bg2"/>
                </a:solidFill>
              </a:rPr>
              <a:t>ensing </a:t>
            </a:r>
            <a:r>
              <a:rPr lang="en-US" altLang="ja-JP" sz="1400" dirty="0">
                <a:solidFill>
                  <a:schemeClr val="bg2"/>
                </a:solidFill>
              </a:rPr>
              <a:t>T</a:t>
            </a:r>
            <a:r>
              <a:rPr lang="en-US" altLang="ja-JP" sz="1400" dirty="0" smtClean="0">
                <a:solidFill>
                  <a:schemeClr val="bg2"/>
                </a:solidFill>
              </a:rPr>
              <a:t>ongue </a:t>
            </a:r>
          </a:p>
          <a:p>
            <a:r>
              <a:rPr lang="en-US" altLang="ja-JP" sz="1400" dirty="0" smtClean="0">
                <a:solidFill>
                  <a:schemeClr val="bg2"/>
                </a:solidFill>
              </a:rPr>
              <a:t>     Gestures </a:t>
            </a:r>
            <a:r>
              <a:rPr lang="en-US" altLang="ja-JP" sz="1400" dirty="0">
                <a:solidFill>
                  <a:schemeClr val="bg2"/>
                </a:solidFill>
              </a:rPr>
              <a:t>for </a:t>
            </a:r>
            <a:r>
              <a:rPr lang="en-US" altLang="ja-JP" sz="1400" dirty="0" smtClean="0">
                <a:solidFill>
                  <a:schemeClr val="bg2"/>
                </a:solidFill>
              </a:rPr>
              <a:t>Computer </a:t>
            </a:r>
            <a:r>
              <a:rPr lang="en-US" altLang="ja-JP" sz="1400" dirty="0">
                <a:solidFill>
                  <a:schemeClr val="bg2"/>
                </a:solidFill>
              </a:rPr>
              <a:t>I</a:t>
            </a:r>
            <a:r>
              <a:rPr lang="en-US" altLang="ja-JP" sz="1400" dirty="0" smtClean="0">
                <a:solidFill>
                  <a:schemeClr val="bg2"/>
                </a:solidFill>
              </a:rPr>
              <a:t>nput</a:t>
            </a:r>
            <a:r>
              <a:rPr lang="en-US" altLang="ja-JP" sz="1400" dirty="0">
                <a:solidFill>
                  <a:schemeClr val="bg2"/>
                </a:solidFill>
              </a:rPr>
              <a:t>. </a:t>
            </a:r>
            <a:r>
              <a:rPr lang="en-US" altLang="ja-JP" sz="1400" dirty="0" smtClean="0">
                <a:solidFill>
                  <a:schemeClr val="bg2"/>
                </a:solidFill>
              </a:rPr>
              <a:t>UIST </a:t>
            </a:r>
            <a:r>
              <a:rPr lang="en-US" altLang="ja-JP" sz="1400" dirty="0">
                <a:solidFill>
                  <a:schemeClr val="bg2"/>
                </a:solidFill>
              </a:rPr>
              <a:t>’09, </a:t>
            </a:r>
            <a:r>
              <a:rPr lang="en-US" altLang="ja-JP" sz="1400" dirty="0" smtClean="0">
                <a:solidFill>
                  <a:schemeClr val="bg2"/>
                </a:solidFill>
              </a:rPr>
              <a:t>pp. </a:t>
            </a:r>
            <a:r>
              <a:rPr lang="en-US" altLang="ja-JP" sz="1400" dirty="0">
                <a:solidFill>
                  <a:schemeClr val="bg2"/>
                </a:solidFill>
              </a:rPr>
              <a:t>177–180</a:t>
            </a:r>
            <a:r>
              <a:rPr lang="en-US" altLang="ja-JP" sz="1400" dirty="0" smtClean="0">
                <a:solidFill>
                  <a:schemeClr val="bg2"/>
                </a:solidFill>
              </a:rPr>
              <a:t>, </a:t>
            </a:r>
            <a:r>
              <a:rPr lang="en-US" altLang="ja-JP" sz="1400" dirty="0">
                <a:solidFill>
                  <a:schemeClr val="bg2"/>
                </a:solidFill>
              </a:rPr>
              <a:t>2009</a:t>
            </a:r>
            <a:r>
              <a:rPr lang="en-US" altLang="ja-JP" sz="1400" dirty="0" smtClean="0">
                <a:solidFill>
                  <a:schemeClr val="bg2"/>
                </a:solidFill>
              </a:rPr>
              <a:t>. </a:t>
            </a:r>
            <a:endParaRPr lang="en-US" altLang="ja-JP" sz="1400" dirty="0">
              <a:solidFill>
                <a:schemeClr val="bg2"/>
              </a:solidFill>
            </a:endParaRP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1400" b="1"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91330526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関連研究：口周辺の動きを用いた入力手法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23</a:t>
            </a:fld>
            <a:endParaRPr kumimoji="1" lang="ja-JP" altLang="en-US"/>
          </a:p>
        </p:txBody>
      </p:sp>
      <p:sp>
        <p:nvSpPr>
          <p:cNvPr id="5" name="テキスト ボックス 4"/>
          <p:cNvSpPr txBox="1"/>
          <p:nvPr/>
        </p:nvSpPr>
        <p:spPr>
          <a:xfrm>
            <a:off x="226259" y="5639879"/>
            <a:ext cx="869148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[3] </a:t>
            </a:r>
            <a:r>
              <a:rPr lang="en-US" altLang="ja-JP" sz="1400" dirty="0">
                <a:solidFill>
                  <a:schemeClr val="bg2"/>
                </a:solidFill>
              </a:rPr>
              <a:t>J. Cheng, A. </a:t>
            </a:r>
            <a:r>
              <a:rPr lang="en-US" altLang="ja-JP" sz="1400" dirty="0" err="1">
                <a:solidFill>
                  <a:schemeClr val="bg2"/>
                </a:solidFill>
              </a:rPr>
              <a:t>Okoso</a:t>
            </a:r>
            <a:r>
              <a:rPr lang="en-US" altLang="ja-JP" sz="1400" dirty="0">
                <a:solidFill>
                  <a:schemeClr val="bg2"/>
                </a:solidFill>
              </a:rPr>
              <a:t>, K. </a:t>
            </a:r>
            <a:r>
              <a:rPr lang="en-US" altLang="ja-JP" sz="1400" dirty="0" err="1">
                <a:solidFill>
                  <a:schemeClr val="bg2"/>
                </a:solidFill>
              </a:rPr>
              <a:t>Kunze</a:t>
            </a:r>
            <a:r>
              <a:rPr lang="en-US" altLang="ja-JP" sz="1400" dirty="0">
                <a:solidFill>
                  <a:schemeClr val="bg2"/>
                </a:solidFill>
              </a:rPr>
              <a:t>, N. </a:t>
            </a:r>
            <a:r>
              <a:rPr lang="en-US" altLang="ja-JP" sz="1400" dirty="0" err="1">
                <a:solidFill>
                  <a:schemeClr val="bg2"/>
                </a:solidFill>
              </a:rPr>
              <a:t>Henze</a:t>
            </a:r>
            <a:r>
              <a:rPr lang="en-US" altLang="ja-JP" sz="1400" dirty="0">
                <a:solidFill>
                  <a:schemeClr val="bg2"/>
                </a:solidFill>
              </a:rPr>
              <a:t>, A. Schmidt, P. </a:t>
            </a:r>
            <a:r>
              <a:rPr lang="en-US" altLang="ja-JP" sz="1400" dirty="0" err="1">
                <a:solidFill>
                  <a:schemeClr val="bg2"/>
                </a:solidFill>
              </a:rPr>
              <a:t>Lukowicz</a:t>
            </a:r>
            <a:r>
              <a:rPr lang="en-US" altLang="ja-JP" sz="1400" dirty="0">
                <a:solidFill>
                  <a:schemeClr val="bg2"/>
                </a:solidFill>
              </a:rPr>
              <a:t>, and K. </a:t>
            </a:r>
            <a:r>
              <a:rPr lang="en-US" altLang="ja-JP" sz="1400" dirty="0" err="1">
                <a:solidFill>
                  <a:schemeClr val="bg2"/>
                </a:solidFill>
              </a:rPr>
              <a:t>Kise</a:t>
            </a:r>
            <a:r>
              <a:rPr lang="en-US" altLang="ja-JP" sz="1400" dirty="0">
                <a:solidFill>
                  <a:schemeClr val="bg2"/>
                </a:solidFill>
              </a:rPr>
              <a:t>. </a:t>
            </a:r>
            <a:r>
              <a:rPr lang="en-US" altLang="ja-JP" sz="1400" dirty="0" smtClean="0">
                <a:solidFill>
                  <a:schemeClr val="bg2"/>
                </a:solidFill>
              </a:rPr>
              <a:t>On </a:t>
            </a:r>
            <a:r>
              <a:rPr lang="en-US" altLang="ja-JP" sz="1400" dirty="0">
                <a:solidFill>
                  <a:schemeClr val="bg2"/>
                </a:solidFill>
              </a:rPr>
              <a:t>the </a:t>
            </a:r>
            <a:r>
              <a:rPr lang="en-US" altLang="ja-JP" sz="1400" dirty="0" smtClean="0">
                <a:solidFill>
                  <a:schemeClr val="bg2"/>
                </a:solidFill>
              </a:rPr>
              <a:t>Tip of </a:t>
            </a:r>
            <a:br>
              <a:rPr lang="en-US" altLang="ja-JP" sz="1400" dirty="0" smtClean="0">
                <a:solidFill>
                  <a:schemeClr val="bg2"/>
                </a:solidFill>
              </a:rPr>
            </a:br>
            <a:r>
              <a:rPr lang="en-US" altLang="ja-JP" sz="1400" dirty="0" smtClean="0">
                <a:solidFill>
                  <a:schemeClr val="bg2"/>
                </a:solidFill>
              </a:rPr>
              <a:t>     My </a:t>
            </a:r>
            <a:r>
              <a:rPr lang="en-US" altLang="ja-JP" sz="1400" dirty="0">
                <a:solidFill>
                  <a:schemeClr val="bg2"/>
                </a:solidFill>
              </a:rPr>
              <a:t>Tongue: A Non-invasive </a:t>
            </a:r>
            <a:r>
              <a:rPr lang="en-US" altLang="ja-JP" sz="1400" dirty="0" smtClean="0">
                <a:solidFill>
                  <a:schemeClr val="bg2"/>
                </a:solidFill>
              </a:rPr>
              <a:t>Pressure based </a:t>
            </a:r>
            <a:r>
              <a:rPr lang="en-US" altLang="ja-JP" sz="1400" dirty="0">
                <a:solidFill>
                  <a:schemeClr val="bg2"/>
                </a:solidFill>
              </a:rPr>
              <a:t>Tongue Interface. </a:t>
            </a:r>
            <a:r>
              <a:rPr lang="en-US" altLang="ja-JP" sz="1400" dirty="0" smtClean="0">
                <a:solidFill>
                  <a:schemeClr val="bg2"/>
                </a:solidFill>
              </a:rPr>
              <a:t>AH </a:t>
            </a:r>
            <a:r>
              <a:rPr lang="en-US" altLang="ja-JP" sz="1400" dirty="0">
                <a:solidFill>
                  <a:schemeClr val="bg2"/>
                </a:solidFill>
              </a:rPr>
              <a:t>’14, pp. </a:t>
            </a:r>
            <a:r>
              <a:rPr lang="en-US" altLang="ja-JP" sz="1400" dirty="0" smtClean="0">
                <a:solidFill>
                  <a:schemeClr val="bg2"/>
                </a:solidFill>
              </a:rPr>
              <a:t>12:1–12:4, 2014 </a:t>
            </a:r>
            <a:endParaRPr lang="en-US" altLang="ja-JP" sz="1400" dirty="0">
              <a:solidFill>
                <a:schemeClr val="bg2"/>
              </a:solidFill>
            </a:endParaRPr>
          </a:p>
          <a:p>
            <a:r>
              <a:rPr lang="en-US" altLang="ja-JP" sz="1400" dirty="0" smtClean="0">
                <a:solidFill>
                  <a:schemeClr val="bg2"/>
                </a:solidFill>
              </a:rPr>
              <a:t>[</a:t>
            </a:r>
            <a:r>
              <a:rPr lang="en-US" altLang="ja-JP" sz="1400" dirty="0" smtClean="0">
                <a:solidFill>
                  <a:schemeClr val="bg2"/>
                </a:solidFill>
              </a:rPr>
              <a:t>4] </a:t>
            </a:r>
            <a:r>
              <a:rPr lang="en-US" altLang="ja-JP" sz="1400" dirty="0">
                <a:solidFill>
                  <a:schemeClr val="bg2"/>
                </a:solidFill>
              </a:rPr>
              <a:t>T. Scott </a:t>
            </a:r>
            <a:r>
              <a:rPr lang="en-US" altLang="ja-JP" sz="1400" dirty="0" err="1">
                <a:solidFill>
                  <a:schemeClr val="bg2"/>
                </a:solidFill>
              </a:rPr>
              <a:t>Saponas</a:t>
            </a:r>
            <a:r>
              <a:rPr lang="en-US" altLang="ja-JP" sz="1400" dirty="0">
                <a:solidFill>
                  <a:schemeClr val="bg2"/>
                </a:solidFill>
              </a:rPr>
              <a:t>, Daniel Kelly, </a:t>
            </a:r>
            <a:r>
              <a:rPr lang="en-US" altLang="ja-JP" sz="1400" dirty="0" err="1">
                <a:solidFill>
                  <a:schemeClr val="bg2"/>
                </a:solidFill>
              </a:rPr>
              <a:t>Babak</a:t>
            </a:r>
            <a:r>
              <a:rPr lang="en-US" altLang="ja-JP" sz="1400" dirty="0">
                <a:solidFill>
                  <a:schemeClr val="bg2"/>
                </a:solidFill>
              </a:rPr>
              <a:t> A. </a:t>
            </a:r>
            <a:r>
              <a:rPr lang="en-US" altLang="ja-JP" sz="1400" dirty="0" err="1">
                <a:solidFill>
                  <a:schemeClr val="bg2"/>
                </a:solidFill>
              </a:rPr>
              <a:t>Parviz</a:t>
            </a:r>
            <a:r>
              <a:rPr lang="en-US" altLang="ja-JP" sz="1400" dirty="0">
                <a:solidFill>
                  <a:schemeClr val="bg2"/>
                </a:solidFill>
              </a:rPr>
              <a:t>, and </a:t>
            </a:r>
            <a:r>
              <a:rPr lang="en-US" altLang="ja-JP" sz="1400" dirty="0" err="1">
                <a:solidFill>
                  <a:schemeClr val="bg2"/>
                </a:solidFill>
              </a:rPr>
              <a:t>Desney</a:t>
            </a:r>
            <a:r>
              <a:rPr lang="en-US" altLang="ja-JP" sz="1400" dirty="0">
                <a:solidFill>
                  <a:schemeClr val="bg2"/>
                </a:solidFill>
              </a:rPr>
              <a:t> S. Tan. Optically S</a:t>
            </a:r>
            <a:r>
              <a:rPr lang="en-US" altLang="ja-JP" sz="1400" dirty="0" smtClean="0">
                <a:solidFill>
                  <a:schemeClr val="bg2"/>
                </a:solidFill>
              </a:rPr>
              <a:t>ensing </a:t>
            </a:r>
            <a:r>
              <a:rPr lang="en-US" altLang="ja-JP" sz="1400" dirty="0">
                <a:solidFill>
                  <a:schemeClr val="bg2"/>
                </a:solidFill>
              </a:rPr>
              <a:t>T</a:t>
            </a:r>
            <a:r>
              <a:rPr lang="en-US" altLang="ja-JP" sz="1400" dirty="0" smtClean="0">
                <a:solidFill>
                  <a:schemeClr val="bg2"/>
                </a:solidFill>
              </a:rPr>
              <a:t>ongue </a:t>
            </a:r>
          </a:p>
          <a:p>
            <a:r>
              <a:rPr lang="en-US" altLang="ja-JP" sz="1400" dirty="0" smtClean="0">
                <a:solidFill>
                  <a:schemeClr val="bg2"/>
                </a:solidFill>
              </a:rPr>
              <a:t>     Gestures </a:t>
            </a:r>
            <a:r>
              <a:rPr lang="en-US" altLang="ja-JP" sz="1400" dirty="0">
                <a:solidFill>
                  <a:schemeClr val="bg2"/>
                </a:solidFill>
              </a:rPr>
              <a:t>for </a:t>
            </a:r>
            <a:r>
              <a:rPr lang="en-US" altLang="ja-JP" sz="1400" dirty="0" smtClean="0">
                <a:solidFill>
                  <a:schemeClr val="bg2"/>
                </a:solidFill>
              </a:rPr>
              <a:t>Computer </a:t>
            </a:r>
            <a:r>
              <a:rPr lang="en-US" altLang="ja-JP" sz="1400" dirty="0">
                <a:solidFill>
                  <a:schemeClr val="bg2"/>
                </a:solidFill>
              </a:rPr>
              <a:t>I</a:t>
            </a:r>
            <a:r>
              <a:rPr lang="en-US" altLang="ja-JP" sz="1400" dirty="0" smtClean="0">
                <a:solidFill>
                  <a:schemeClr val="bg2"/>
                </a:solidFill>
              </a:rPr>
              <a:t>nput</a:t>
            </a:r>
            <a:r>
              <a:rPr lang="en-US" altLang="ja-JP" sz="1400" dirty="0">
                <a:solidFill>
                  <a:schemeClr val="bg2"/>
                </a:solidFill>
              </a:rPr>
              <a:t>. </a:t>
            </a:r>
            <a:r>
              <a:rPr lang="en-US" altLang="ja-JP" sz="1400" dirty="0" smtClean="0">
                <a:solidFill>
                  <a:schemeClr val="bg2"/>
                </a:solidFill>
              </a:rPr>
              <a:t>UIST </a:t>
            </a:r>
            <a:r>
              <a:rPr lang="en-US" altLang="ja-JP" sz="1400" dirty="0">
                <a:solidFill>
                  <a:schemeClr val="bg2"/>
                </a:solidFill>
              </a:rPr>
              <a:t>’09, </a:t>
            </a:r>
            <a:r>
              <a:rPr lang="en-US" altLang="ja-JP" sz="1400" dirty="0" smtClean="0">
                <a:solidFill>
                  <a:schemeClr val="bg2"/>
                </a:solidFill>
              </a:rPr>
              <a:t>pp. </a:t>
            </a:r>
            <a:r>
              <a:rPr lang="en-US" altLang="ja-JP" sz="1400" dirty="0">
                <a:solidFill>
                  <a:schemeClr val="bg2"/>
                </a:solidFill>
              </a:rPr>
              <a:t>177–180</a:t>
            </a:r>
            <a:r>
              <a:rPr lang="en-US" altLang="ja-JP" sz="1400" dirty="0" smtClean="0">
                <a:solidFill>
                  <a:schemeClr val="bg2"/>
                </a:solidFill>
              </a:rPr>
              <a:t>, </a:t>
            </a:r>
            <a:r>
              <a:rPr lang="en-US" altLang="ja-JP" sz="1400" dirty="0">
                <a:solidFill>
                  <a:schemeClr val="bg2"/>
                </a:solidFill>
              </a:rPr>
              <a:t>2009</a:t>
            </a:r>
            <a:r>
              <a:rPr lang="en-US" altLang="ja-JP" sz="1400" dirty="0" smtClean="0">
                <a:solidFill>
                  <a:schemeClr val="bg2"/>
                </a:solidFill>
              </a:rPr>
              <a:t>. </a:t>
            </a:r>
            <a:endParaRPr lang="en-US" altLang="ja-JP" sz="1400" dirty="0">
              <a:solidFill>
                <a:schemeClr val="bg2"/>
              </a:solidFill>
            </a:endParaRP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1400" b="1" i="0" u="none" strike="noStrike" cap="none" spc="0" normalizeH="0" baseline="0" dirty="0">
              <a:ln>
                <a:noFill/>
              </a:ln>
              <a:solidFill>
                <a:schemeClr val="bg2"/>
              </a:solidFill>
              <a:effectLst/>
              <a:uFillTx/>
              <a:sym typeface="Avenir Next"/>
            </a:endParaRPr>
          </a:p>
        </p:txBody>
      </p:sp>
      <p:sp>
        <p:nvSpPr>
          <p:cNvPr id="8" name="テキスト プレースホルダー 2"/>
          <p:cNvSpPr txBox="1">
            <a:spLocks/>
          </p:cNvSpPr>
          <p:nvPr/>
        </p:nvSpPr>
        <p:spPr>
          <a:xfrm>
            <a:off x="323529" y="1180674"/>
            <a:ext cx="8520668" cy="520065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1pPr marL="234378" marR="0" indent="-234378" algn="l" defTabSz="308040" rtl="0" eaLnBrk="1" latinLnBrk="0" hangingPunct="1">
              <a:lnSpc>
                <a:spcPct val="130000"/>
              </a:lnSpc>
              <a:spcBef>
                <a:spcPts val="0"/>
              </a:spcBef>
              <a:spcAft>
                <a:spcPts val="633"/>
              </a:spcAft>
              <a:buClr>
                <a:schemeClr val="bg2"/>
              </a:buClr>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889000" marR="0" indent="-444500" algn="l" defTabSz="308040" rtl="0" eaLnBrk="1" latinLnBrk="0" hangingPunct="1">
              <a:lnSpc>
                <a:spcPct val="130000"/>
              </a:lnSpc>
              <a:spcBef>
                <a:spcPts val="0"/>
              </a:spcBef>
              <a:spcAft>
                <a:spcPts val="633"/>
              </a:spcAft>
              <a:buClr>
                <a:schemeClr val="bg2"/>
              </a:buClr>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333500" marR="0" indent="-444500"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778000" marR="0" indent="-444500"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2222500" marR="0" indent="-444500"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a:lstStyle>
          <a:p>
            <a:r>
              <a:rPr lang="en-US" altLang="ja-JP" sz="3200" b="1" kern="0" dirty="0" smtClean="0"/>
              <a:t>On the Tip of My Tongue </a:t>
            </a:r>
            <a:r>
              <a:rPr lang="en-US" altLang="ja-JP" sz="2400" b="1" kern="0" dirty="0" smtClean="0"/>
              <a:t>[3]</a:t>
            </a:r>
          </a:p>
          <a:p>
            <a:pPr lvl="1"/>
            <a:r>
              <a:rPr lang="ja-JP" altLang="en-US" sz="2400" kern="0" dirty="0" smtClean="0"/>
              <a:t>頬の外側に装着した布製圧力センサアレイを用いて</a:t>
            </a:r>
            <a:r>
              <a:rPr lang="en-US" altLang="ja-JP" sz="2400" kern="0" dirty="0" smtClean="0"/>
              <a:t/>
            </a:r>
            <a:br>
              <a:rPr lang="en-US" altLang="ja-JP" sz="2400" kern="0" dirty="0" smtClean="0"/>
            </a:br>
            <a:r>
              <a:rPr lang="ja-JP" altLang="en-US" sz="2400" kern="0" dirty="0" smtClean="0"/>
              <a:t>舌の動きを認識し</a:t>
            </a:r>
            <a:r>
              <a:rPr lang="en-US" altLang="ja-JP" sz="2400" kern="0" dirty="0" smtClean="0"/>
              <a:t>,</a:t>
            </a:r>
            <a:r>
              <a:rPr lang="ja-JP" altLang="en-US" sz="2400" kern="0" dirty="0" smtClean="0"/>
              <a:t>その動きを入力として利用した </a:t>
            </a:r>
            <a:endParaRPr lang="en-US" altLang="ja-JP" sz="2400" b="1" kern="0" dirty="0" smtClean="0"/>
          </a:p>
          <a:p>
            <a:r>
              <a:rPr lang="en-US" altLang="ja-JP" sz="3200" b="1" kern="0" dirty="0" err="1" smtClean="0"/>
              <a:t>Saponas</a:t>
            </a:r>
            <a:r>
              <a:rPr lang="ja-JP" altLang="en-US" sz="3200" b="1" kern="0" dirty="0" smtClean="0"/>
              <a:t>ら</a:t>
            </a:r>
            <a:r>
              <a:rPr lang="en-US" altLang="ja-JP" sz="2400" b="1" kern="0" dirty="0" smtClean="0"/>
              <a:t>[4]</a:t>
            </a:r>
          </a:p>
          <a:p>
            <a:pPr lvl="1"/>
            <a:r>
              <a:rPr lang="ja-JP" altLang="en-US" sz="2400" kern="0" dirty="0" smtClean="0"/>
              <a:t>フォトリフレクタを内蔵したデバイスを口の中に</a:t>
            </a:r>
            <a:r>
              <a:rPr lang="en-US" altLang="ja-JP" sz="2400" kern="0" dirty="0" smtClean="0"/>
              <a:t/>
            </a:r>
            <a:br>
              <a:rPr lang="en-US" altLang="ja-JP" sz="2400" kern="0" dirty="0" smtClean="0"/>
            </a:br>
            <a:r>
              <a:rPr lang="ja-JP" altLang="en-US" sz="2400" kern="0" dirty="0" smtClean="0"/>
              <a:t>装着することにより舌の動きを検知し，</a:t>
            </a:r>
            <a:r>
              <a:rPr lang="en-US" altLang="ja-JP" sz="2400" kern="0" dirty="0" smtClean="0"/>
              <a:t/>
            </a:r>
            <a:br>
              <a:rPr lang="en-US" altLang="ja-JP" sz="2400" kern="0" dirty="0" smtClean="0"/>
            </a:br>
            <a:r>
              <a:rPr lang="ja-JP" altLang="en-US" sz="2400" kern="0" dirty="0" smtClean="0"/>
              <a:t>コンピュータの操作に用いる手法</a:t>
            </a:r>
            <a:endParaRPr lang="en-US" altLang="ja-JP" sz="2400" kern="0" dirty="0" smtClean="0"/>
          </a:p>
        </p:txBody>
      </p:sp>
      <p:sp>
        <p:nvSpPr>
          <p:cNvPr id="6" name="角丸四角形 5"/>
          <p:cNvSpPr/>
          <p:nvPr/>
        </p:nvSpPr>
        <p:spPr>
          <a:xfrm>
            <a:off x="962576" y="4161095"/>
            <a:ext cx="7242574" cy="120316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sz="3200" dirty="0" smtClean="0">
                <a:solidFill>
                  <a:schemeClr val="accent1"/>
                </a:solidFill>
                <a:latin typeface="ヒラギノ角ゴ ProN W3"/>
                <a:ea typeface="ヒラギノ角ゴ ProN W3"/>
                <a:cs typeface="ヒラギノ角ゴ ProN W3"/>
                <a:sym typeface="ヒラギノ角ゴ ProN W3"/>
              </a:rPr>
              <a:t>　</a:t>
            </a:r>
            <a:r>
              <a:rPr kumimoji="0" lang="ja-JP" altLang="en-US" sz="3200" dirty="0" smtClean="0">
                <a:solidFill>
                  <a:schemeClr val="accent1"/>
                </a:solidFill>
                <a:latin typeface="ヒラギノ角ゴ ProN W3"/>
                <a:ea typeface="ヒラギノ角ゴ ProN W3"/>
                <a:cs typeface="ヒラギノ角ゴ ProN W3"/>
                <a:sym typeface="ヒラギノ角ゴ ProN W3"/>
              </a:rPr>
              <a:t>本研究に用いるセンサは</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イヤホン型のため装着が容易である</a:t>
            </a:r>
            <a:endParaRPr kumimoji="0" lang="en-US" altLang="ja-JP" sz="3200" dirty="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73303512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関連研究：外耳装着型インタフェース</a:t>
            </a:r>
            <a:r>
              <a:rPr lang="en-US" altLang="ja-JP" dirty="0" smtClean="0"/>
              <a:t>(1/2)</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3200" b="1" dirty="0"/>
              <a:t>みみスイッチ</a:t>
            </a:r>
            <a:r>
              <a:rPr lang="en-US" altLang="ja-JP" sz="1200" b="1" dirty="0"/>
              <a:t> </a:t>
            </a:r>
            <a:r>
              <a:rPr lang="en-US" altLang="ja-JP" sz="2400" b="1" dirty="0"/>
              <a:t>[5]</a:t>
            </a:r>
          </a:p>
          <a:p>
            <a:pPr lvl="1"/>
            <a:r>
              <a:rPr lang="ja-JP" altLang="en-US" sz="2800" dirty="0"/>
              <a:t>光学式距離センサをイヤホン内部に</a:t>
            </a:r>
            <a:r>
              <a:rPr lang="en-US" altLang="ja-JP" sz="2800" dirty="0"/>
              <a:t/>
            </a:r>
            <a:br>
              <a:rPr lang="en-US" altLang="ja-JP" sz="2800" dirty="0"/>
            </a:br>
            <a:r>
              <a:rPr lang="ja-JP" altLang="en-US" sz="2800" dirty="0"/>
              <a:t>取り付けることによって</a:t>
            </a:r>
            <a:r>
              <a:rPr lang="en-US" altLang="ja-JP" sz="2800" dirty="0"/>
              <a:t/>
            </a:r>
            <a:br>
              <a:rPr lang="en-US" altLang="ja-JP" sz="2800" dirty="0"/>
            </a:br>
            <a:r>
              <a:rPr lang="ja-JP" altLang="en-US" sz="2800" dirty="0"/>
              <a:t>センサおよび鼓膜間の距離を測定し，</a:t>
            </a:r>
            <a:r>
              <a:rPr lang="en-US" altLang="ja-JP" sz="2800" dirty="0"/>
              <a:t/>
            </a:r>
            <a:br>
              <a:rPr lang="en-US" altLang="ja-JP" sz="2800" dirty="0"/>
            </a:br>
            <a:r>
              <a:rPr lang="ja-JP" altLang="en-US" sz="2800" dirty="0"/>
              <a:t>目や舌の動きを認識する</a:t>
            </a:r>
            <a:endParaRPr lang="en-US" altLang="ja-JP" sz="3200" b="1" dirty="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24</a:t>
            </a:fld>
            <a:endParaRPr kumimoji="1" lang="ja-JP" altLang="en-US"/>
          </a:p>
        </p:txBody>
      </p:sp>
      <p:sp>
        <p:nvSpPr>
          <p:cNvPr id="5" name="テキスト ボックス 4"/>
          <p:cNvSpPr txBox="1"/>
          <p:nvPr/>
        </p:nvSpPr>
        <p:spPr>
          <a:xfrm>
            <a:off x="868261" y="5946580"/>
            <a:ext cx="74074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[5] </a:t>
            </a:r>
            <a:r>
              <a:rPr lang="ja-JP" altLang="en-US" sz="1400" dirty="0" smtClean="0">
                <a:solidFill>
                  <a:schemeClr val="bg2"/>
                </a:solidFill>
              </a:rPr>
              <a:t>谷口</a:t>
            </a:r>
            <a:r>
              <a:rPr lang="ja-JP" altLang="en-US" sz="1400" dirty="0">
                <a:solidFill>
                  <a:schemeClr val="bg2"/>
                </a:solidFill>
              </a:rPr>
              <a:t>和弘</a:t>
            </a:r>
            <a:r>
              <a:rPr lang="en-US" altLang="ja-JP" sz="1400" dirty="0">
                <a:solidFill>
                  <a:schemeClr val="bg2"/>
                </a:solidFill>
              </a:rPr>
              <a:t>, </a:t>
            </a:r>
            <a:r>
              <a:rPr lang="ja-JP" altLang="en-US" sz="1400" dirty="0">
                <a:solidFill>
                  <a:schemeClr val="bg2"/>
                </a:solidFill>
              </a:rPr>
              <a:t>西川敦</a:t>
            </a:r>
            <a:r>
              <a:rPr lang="en-US" altLang="ja-JP" sz="1400" dirty="0">
                <a:solidFill>
                  <a:schemeClr val="bg2"/>
                </a:solidFill>
              </a:rPr>
              <a:t>, </a:t>
            </a:r>
            <a:r>
              <a:rPr lang="ja-JP" altLang="en-US" sz="1400" dirty="0">
                <a:solidFill>
                  <a:schemeClr val="bg2"/>
                </a:solidFill>
              </a:rPr>
              <a:t>小林英津子</a:t>
            </a:r>
            <a:r>
              <a:rPr lang="en-US" altLang="ja-JP" sz="1400" dirty="0">
                <a:solidFill>
                  <a:schemeClr val="bg2"/>
                </a:solidFill>
              </a:rPr>
              <a:t>, </a:t>
            </a:r>
            <a:r>
              <a:rPr lang="ja-JP" altLang="en-US" sz="1400" dirty="0">
                <a:solidFill>
                  <a:schemeClr val="bg2"/>
                </a:solidFill>
              </a:rPr>
              <a:t>宮崎文夫</a:t>
            </a:r>
            <a:r>
              <a:rPr lang="en-US" altLang="ja-JP" sz="1400" dirty="0">
                <a:solidFill>
                  <a:schemeClr val="bg2"/>
                </a:solidFill>
              </a:rPr>
              <a:t>, </a:t>
            </a:r>
            <a:r>
              <a:rPr lang="ja-JP" altLang="en-US" sz="1400" dirty="0" smtClean="0">
                <a:solidFill>
                  <a:schemeClr val="bg2"/>
                </a:solidFill>
              </a:rPr>
              <a:t>佐久間</a:t>
            </a:r>
            <a:r>
              <a:rPr lang="ja-JP" altLang="en-US" sz="1400" dirty="0">
                <a:solidFill>
                  <a:schemeClr val="bg2"/>
                </a:solidFill>
              </a:rPr>
              <a:t>一郎</a:t>
            </a:r>
            <a:r>
              <a:rPr lang="en-US" altLang="ja-JP" sz="1400" dirty="0">
                <a:solidFill>
                  <a:schemeClr val="bg2"/>
                </a:solidFill>
              </a:rPr>
              <a:t>. </a:t>
            </a:r>
            <a:r>
              <a:rPr lang="ja-JP" altLang="en-US" sz="1400" dirty="0">
                <a:solidFill>
                  <a:schemeClr val="bg2"/>
                </a:solidFill>
              </a:rPr>
              <a:t>みみスイッチ</a:t>
            </a:r>
            <a:r>
              <a:rPr lang="en-US" altLang="ja-JP" sz="1400" dirty="0">
                <a:solidFill>
                  <a:schemeClr val="bg2"/>
                </a:solidFill>
              </a:rPr>
              <a:t>:</a:t>
            </a:r>
            <a:r>
              <a:rPr lang="ja-JP" altLang="en-US" sz="1400" dirty="0">
                <a:solidFill>
                  <a:schemeClr val="bg2"/>
                </a:solidFill>
              </a:rPr>
              <a:t>外耳の動きを入力 </a:t>
            </a:r>
            <a:endParaRPr lang="en-US" altLang="ja-JP" sz="1400" dirty="0" smtClean="0">
              <a:solidFill>
                <a:schemeClr val="bg2"/>
              </a:solidFill>
            </a:endParaRPr>
          </a:p>
          <a:p>
            <a:r>
              <a:rPr lang="en-US" altLang="ja-JP" sz="1400" dirty="0" smtClean="0">
                <a:solidFill>
                  <a:schemeClr val="bg2"/>
                </a:solidFill>
              </a:rPr>
              <a:t>     </a:t>
            </a:r>
            <a:r>
              <a:rPr lang="ja-JP" altLang="en-US" sz="1400" dirty="0" smtClean="0">
                <a:solidFill>
                  <a:schemeClr val="bg2"/>
                </a:solidFill>
              </a:rPr>
              <a:t>情報</a:t>
            </a:r>
            <a:r>
              <a:rPr lang="ja-JP" altLang="en-US" sz="1400" dirty="0">
                <a:solidFill>
                  <a:schemeClr val="bg2"/>
                </a:solidFill>
              </a:rPr>
              <a:t>とする常時装用型入力装置</a:t>
            </a:r>
            <a:r>
              <a:rPr lang="en-US" altLang="ja-JP" sz="1400" dirty="0">
                <a:solidFill>
                  <a:schemeClr val="bg2"/>
                </a:solidFill>
              </a:rPr>
              <a:t>. </a:t>
            </a:r>
            <a:r>
              <a:rPr lang="ja-JP" altLang="en-US" sz="1400" dirty="0" smtClean="0">
                <a:solidFill>
                  <a:schemeClr val="bg2"/>
                </a:solidFill>
              </a:rPr>
              <a:t>インタラクション </a:t>
            </a:r>
            <a:r>
              <a:rPr lang="en-US" altLang="ja-JP" sz="1400" dirty="0">
                <a:solidFill>
                  <a:schemeClr val="bg2"/>
                </a:solidFill>
              </a:rPr>
              <a:t>2010, </a:t>
            </a:r>
            <a:r>
              <a:rPr lang="en-US" altLang="ja-JP" sz="1400" dirty="0" smtClean="0">
                <a:solidFill>
                  <a:schemeClr val="bg2"/>
                </a:solidFill>
              </a:rPr>
              <a:t>pp. </a:t>
            </a:r>
            <a:r>
              <a:rPr lang="en-US" altLang="ja-JP" sz="1400" dirty="0" smtClean="0">
                <a:solidFill>
                  <a:schemeClr val="bg2"/>
                </a:solidFill>
              </a:rPr>
              <a:t>243–246 , </a:t>
            </a:r>
            <a:r>
              <a:rPr lang="en-US" altLang="ja-JP" sz="1400" dirty="0">
                <a:solidFill>
                  <a:schemeClr val="bg2"/>
                </a:solidFill>
              </a:rPr>
              <a:t>2010. </a:t>
            </a:r>
            <a:endParaRPr lang="ja-JP" altLang="en-US" sz="1400" dirty="0">
              <a:solidFill>
                <a:schemeClr val="bg2"/>
              </a:solidFill>
              <a:effectLst/>
            </a:endParaRPr>
          </a:p>
        </p:txBody>
      </p:sp>
    </p:spTree>
    <p:extLst>
      <p:ext uri="{BB962C8B-B14F-4D97-AF65-F5344CB8AC3E}">
        <p14:creationId xmlns:p14="http://schemas.microsoft.com/office/powerpoint/2010/main" val="88008549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関連研究：外耳装着型インタフェース</a:t>
            </a:r>
            <a:r>
              <a:rPr lang="en-US" altLang="ja-JP" dirty="0" smtClean="0"/>
              <a:t>(1/2)</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3200" b="1" dirty="0" smtClean="0"/>
              <a:t>みみスイッチ</a:t>
            </a:r>
            <a:r>
              <a:rPr lang="en-US" altLang="ja-JP" sz="1200" b="1" dirty="0" smtClean="0"/>
              <a:t> </a:t>
            </a:r>
            <a:r>
              <a:rPr lang="en-US" altLang="ja-JP" sz="2400" b="1" dirty="0" smtClean="0"/>
              <a:t>[5]</a:t>
            </a:r>
          </a:p>
          <a:p>
            <a:pPr lvl="1"/>
            <a:r>
              <a:rPr lang="ja-JP" altLang="en-US" sz="2800" dirty="0" smtClean="0"/>
              <a:t>光学式距離センサをイヤホン内部に</a:t>
            </a:r>
            <a:r>
              <a:rPr lang="en-US" altLang="ja-JP" sz="2800" dirty="0" smtClean="0"/>
              <a:t/>
            </a:r>
            <a:br>
              <a:rPr lang="en-US" altLang="ja-JP" sz="2800" dirty="0" smtClean="0"/>
            </a:br>
            <a:r>
              <a:rPr lang="ja-JP" altLang="en-US" sz="2800" dirty="0" smtClean="0"/>
              <a:t>取り付けることによって</a:t>
            </a:r>
            <a:r>
              <a:rPr lang="en-US" altLang="ja-JP" sz="2800" dirty="0" smtClean="0"/>
              <a:t/>
            </a:r>
            <a:br>
              <a:rPr lang="en-US" altLang="ja-JP" sz="2800" dirty="0" smtClean="0"/>
            </a:br>
            <a:r>
              <a:rPr lang="ja-JP" altLang="en-US" sz="2800" dirty="0" smtClean="0"/>
              <a:t>センサおよび鼓膜間の距離を測定し，</a:t>
            </a:r>
            <a:r>
              <a:rPr lang="en-US" altLang="ja-JP" sz="2800" dirty="0" smtClean="0"/>
              <a:t/>
            </a:r>
            <a:br>
              <a:rPr lang="en-US" altLang="ja-JP" sz="2800" dirty="0" smtClean="0"/>
            </a:br>
            <a:r>
              <a:rPr lang="ja-JP" altLang="en-US" sz="2800" dirty="0" smtClean="0"/>
              <a:t>目や舌の動きを認識する</a:t>
            </a:r>
            <a:endParaRPr lang="en-US" altLang="ja-JP" sz="3200" b="1" dirty="0" smtClean="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25</a:t>
            </a:fld>
            <a:endParaRPr kumimoji="1" lang="ja-JP" altLang="en-US"/>
          </a:p>
        </p:txBody>
      </p:sp>
      <p:sp>
        <p:nvSpPr>
          <p:cNvPr id="5" name="テキスト ボックス 4"/>
          <p:cNvSpPr txBox="1"/>
          <p:nvPr/>
        </p:nvSpPr>
        <p:spPr>
          <a:xfrm>
            <a:off x="868261" y="5946580"/>
            <a:ext cx="74074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[5] </a:t>
            </a:r>
            <a:r>
              <a:rPr lang="ja-JP" altLang="en-US" sz="1400" dirty="0" smtClean="0">
                <a:solidFill>
                  <a:schemeClr val="bg2"/>
                </a:solidFill>
              </a:rPr>
              <a:t>谷口</a:t>
            </a:r>
            <a:r>
              <a:rPr lang="ja-JP" altLang="en-US" sz="1400" dirty="0">
                <a:solidFill>
                  <a:schemeClr val="bg2"/>
                </a:solidFill>
              </a:rPr>
              <a:t>和弘</a:t>
            </a:r>
            <a:r>
              <a:rPr lang="en-US" altLang="ja-JP" sz="1400" dirty="0">
                <a:solidFill>
                  <a:schemeClr val="bg2"/>
                </a:solidFill>
              </a:rPr>
              <a:t>, </a:t>
            </a:r>
            <a:r>
              <a:rPr lang="ja-JP" altLang="en-US" sz="1400" dirty="0">
                <a:solidFill>
                  <a:schemeClr val="bg2"/>
                </a:solidFill>
              </a:rPr>
              <a:t>西川敦</a:t>
            </a:r>
            <a:r>
              <a:rPr lang="en-US" altLang="ja-JP" sz="1400" dirty="0">
                <a:solidFill>
                  <a:schemeClr val="bg2"/>
                </a:solidFill>
              </a:rPr>
              <a:t>, </a:t>
            </a:r>
            <a:r>
              <a:rPr lang="ja-JP" altLang="en-US" sz="1400" dirty="0">
                <a:solidFill>
                  <a:schemeClr val="bg2"/>
                </a:solidFill>
              </a:rPr>
              <a:t>小林英津子</a:t>
            </a:r>
            <a:r>
              <a:rPr lang="en-US" altLang="ja-JP" sz="1400" dirty="0">
                <a:solidFill>
                  <a:schemeClr val="bg2"/>
                </a:solidFill>
              </a:rPr>
              <a:t>, </a:t>
            </a:r>
            <a:r>
              <a:rPr lang="ja-JP" altLang="en-US" sz="1400" dirty="0">
                <a:solidFill>
                  <a:schemeClr val="bg2"/>
                </a:solidFill>
              </a:rPr>
              <a:t>宮崎文夫</a:t>
            </a:r>
            <a:r>
              <a:rPr lang="en-US" altLang="ja-JP" sz="1400" dirty="0">
                <a:solidFill>
                  <a:schemeClr val="bg2"/>
                </a:solidFill>
              </a:rPr>
              <a:t>, </a:t>
            </a:r>
            <a:r>
              <a:rPr lang="ja-JP" altLang="en-US" sz="1400" dirty="0" smtClean="0">
                <a:solidFill>
                  <a:schemeClr val="bg2"/>
                </a:solidFill>
              </a:rPr>
              <a:t>佐久間</a:t>
            </a:r>
            <a:r>
              <a:rPr lang="ja-JP" altLang="en-US" sz="1400" dirty="0">
                <a:solidFill>
                  <a:schemeClr val="bg2"/>
                </a:solidFill>
              </a:rPr>
              <a:t>一郎</a:t>
            </a:r>
            <a:r>
              <a:rPr lang="en-US" altLang="ja-JP" sz="1400" dirty="0">
                <a:solidFill>
                  <a:schemeClr val="bg2"/>
                </a:solidFill>
              </a:rPr>
              <a:t>. </a:t>
            </a:r>
            <a:r>
              <a:rPr lang="ja-JP" altLang="en-US" sz="1400" dirty="0">
                <a:solidFill>
                  <a:schemeClr val="bg2"/>
                </a:solidFill>
              </a:rPr>
              <a:t>みみスイッチ</a:t>
            </a:r>
            <a:r>
              <a:rPr lang="en-US" altLang="ja-JP" sz="1400" dirty="0">
                <a:solidFill>
                  <a:schemeClr val="bg2"/>
                </a:solidFill>
              </a:rPr>
              <a:t>:</a:t>
            </a:r>
            <a:r>
              <a:rPr lang="ja-JP" altLang="en-US" sz="1400" dirty="0">
                <a:solidFill>
                  <a:schemeClr val="bg2"/>
                </a:solidFill>
              </a:rPr>
              <a:t>外耳の動きを入力 </a:t>
            </a:r>
            <a:endParaRPr lang="en-US" altLang="ja-JP" sz="1400" dirty="0" smtClean="0">
              <a:solidFill>
                <a:schemeClr val="bg2"/>
              </a:solidFill>
            </a:endParaRPr>
          </a:p>
          <a:p>
            <a:r>
              <a:rPr lang="en-US" altLang="ja-JP" sz="1400" dirty="0" smtClean="0">
                <a:solidFill>
                  <a:schemeClr val="bg2"/>
                </a:solidFill>
              </a:rPr>
              <a:t>     </a:t>
            </a:r>
            <a:r>
              <a:rPr lang="ja-JP" altLang="en-US" sz="1400" dirty="0" smtClean="0">
                <a:solidFill>
                  <a:schemeClr val="bg2"/>
                </a:solidFill>
              </a:rPr>
              <a:t>情報</a:t>
            </a:r>
            <a:r>
              <a:rPr lang="ja-JP" altLang="en-US" sz="1400" dirty="0">
                <a:solidFill>
                  <a:schemeClr val="bg2"/>
                </a:solidFill>
              </a:rPr>
              <a:t>とする常時装用型入力装置</a:t>
            </a:r>
            <a:r>
              <a:rPr lang="en-US" altLang="ja-JP" sz="1400" dirty="0">
                <a:solidFill>
                  <a:schemeClr val="bg2"/>
                </a:solidFill>
              </a:rPr>
              <a:t>. </a:t>
            </a:r>
            <a:r>
              <a:rPr lang="ja-JP" altLang="en-US" sz="1400" dirty="0" smtClean="0">
                <a:solidFill>
                  <a:schemeClr val="bg2"/>
                </a:solidFill>
              </a:rPr>
              <a:t>インタラクション </a:t>
            </a:r>
            <a:r>
              <a:rPr lang="en-US" altLang="ja-JP" sz="1400" dirty="0">
                <a:solidFill>
                  <a:schemeClr val="bg2"/>
                </a:solidFill>
              </a:rPr>
              <a:t>2010, </a:t>
            </a:r>
            <a:r>
              <a:rPr lang="en-US" altLang="ja-JP" sz="1400" dirty="0" smtClean="0">
                <a:solidFill>
                  <a:schemeClr val="bg2"/>
                </a:solidFill>
              </a:rPr>
              <a:t>pp. 243–246 , </a:t>
            </a:r>
            <a:r>
              <a:rPr lang="en-US" altLang="ja-JP" sz="1400" dirty="0">
                <a:solidFill>
                  <a:schemeClr val="bg2"/>
                </a:solidFill>
              </a:rPr>
              <a:t>2010. </a:t>
            </a:r>
            <a:endParaRPr lang="ja-JP" altLang="en-US" sz="1400" dirty="0">
              <a:solidFill>
                <a:schemeClr val="bg2"/>
              </a:solidFill>
              <a:effectLst/>
            </a:endParaRPr>
          </a:p>
        </p:txBody>
      </p:sp>
      <p:sp>
        <p:nvSpPr>
          <p:cNvPr id="7" name="角丸四角形 6"/>
          <p:cNvSpPr/>
          <p:nvPr/>
        </p:nvSpPr>
        <p:spPr>
          <a:xfrm>
            <a:off x="936694" y="3555023"/>
            <a:ext cx="7310834" cy="229282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kumimoji="0" lang="ja-JP" altLang="en-US" sz="3200" dirty="0" smtClean="0">
                <a:solidFill>
                  <a:schemeClr val="accent1"/>
                </a:solidFill>
                <a:latin typeface="ヒラギノ角ゴ ProN W3"/>
                <a:ea typeface="ヒラギノ角ゴ ProN W3"/>
                <a:cs typeface="ヒラギノ角ゴ ProN W3"/>
                <a:sym typeface="ヒラギノ角ゴ ProN W3"/>
              </a:rPr>
              <a:t>　光学式距離センサを鼓膜に向けて　</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センサを設置する必要があるが，</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本研究では気圧センサの設置場所は</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イヤホン内であればどこでもよい</a:t>
            </a:r>
            <a:endParaRPr kumimoji="0" lang="en-US" altLang="ja-JP" sz="3200" dirty="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93135700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a:t>
            </a:r>
            <a:r>
              <a:rPr lang="ja-JP" altLang="en-US" dirty="0"/>
              <a:t>：外耳装着型インタフェース</a:t>
            </a:r>
            <a:r>
              <a:rPr lang="en-US" altLang="ja-JP" dirty="0" smtClean="0"/>
              <a:t>(2/2)</a:t>
            </a:r>
            <a:endParaRPr kumimoji="1" lang="ja-JP" altLang="en-US" dirty="0"/>
          </a:p>
        </p:txBody>
      </p:sp>
      <p:sp>
        <p:nvSpPr>
          <p:cNvPr id="3" name="テキスト プレースホルダー 2"/>
          <p:cNvSpPr>
            <a:spLocks noGrp="1"/>
          </p:cNvSpPr>
          <p:nvPr>
            <p:ph type="body" idx="1"/>
          </p:nvPr>
        </p:nvSpPr>
        <p:spPr>
          <a:xfrm>
            <a:off x="323529" y="1180674"/>
            <a:ext cx="8220395" cy="5200654"/>
          </a:xfrm>
        </p:spPr>
        <p:txBody>
          <a:bodyPr>
            <a:normAutofit/>
          </a:bodyPr>
          <a:lstStyle/>
          <a:p>
            <a:r>
              <a:rPr lang="en-US" altLang="ja-JP" sz="3200" b="1" dirty="0" smtClean="0"/>
              <a:t>Septimu</a:t>
            </a:r>
            <a:r>
              <a:rPr lang="en-US" altLang="ja-JP" sz="3200" b="1" baseline="30000" dirty="0" smtClean="0"/>
              <a:t>2</a:t>
            </a:r>
            <a:r>
              <a:rPr lang="en-US" altLang="ja-JP" sz="3200" b="1" dirty="0" smtClean="0"/>
              <a:t> </a:t>
            </a:r>
            <a:r>
              <a:rPr lang="en-US" altLang="ja-JP" sz="2400" b="1" dirty="0" smtClean="0"/>
              <a:t>[6]</a:t>
            </a:r>
            <a:endParaRPr lang="en-US" altLang="ja-JP" sz="2400" dirty="0"/>
          </a:p>
          <a:p>
            <a:pPr lvl="1"/>
            <a:r>
              <a:rPr lang="en-US" altLang="ja-JP" sz="2800" dirty="0" smtClean="0"/>
              <a:t>3</a:t>
            </a:r>
            <a:r>
              <a:rPr lang="ja-JP" altLang="en-US" sz="2800" dirty="0" smtClean="0"/>
              <a:t>軸加速度センサ，ジャイロセンサ，</a:t>
            </a:r>
            <a:r>
              <a:rPr lang="en-US" altLang="ja-JP" sz="2800" dirty="0" smtClean="0"/>
              <a:t/>
            </a:r>
            <a:br>
              <a:rPr lang="en-US" altLang="ja-JP" sz="2800" dirty="0" smtClean="0"/>
            </a:br>
            <a:r>
              <a:rPr lang="ja-JP" altLang="en-US" sz="2800" dirty="0" smtClean="0"/>
              <a:t>温度センサ，およびフォトリフレクタが</a:t>
            </a:r>
            <a:r>
              <a:rPr lang="en-US" altLang="ja-JP" sz="2800" dirty="0" smtClean="0"/>
              <a:t/>
            </a:r>
            <a:br>
              <a:rPr lang="en-US" altLang="ja-JP" sz="2800" dirty="0" smtClean="0"/>
            </a:br>
            <a:r>
              <a:rPr lang="ja-JP" altLang="en-US" sz="2800" dirty="0" smtClean="0"/>
              <a:t>組み込まれたイヤホンによって頭部の動き，体温，および心拍数を取得することができる</a:t>
            </a:r>
            <a:endParaRPr lang="en-US" altLang="ja-JP" sz="2800" b="1"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26</a:t>
            </a:fld>
            <a:endParaRPr kumimoji="1" lang="ja-JP" altLang="en-US"/>
          </a:p>
        </p:txBody>
      </p:sp>
      <p:sp>
        <p:nvSpPr>
          <p:cNvPr id="5" name="テキスト ボックス 4"/>
          <p:cNvSpPr txBox="1"/>
          <p:nvPr/>
        </p:nvSpPr>
        <p:spPr>
          <a:xfrm>
            <a:off x="93210" y="5553861"/>
            <a:ext cx="84285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[6] </a:t>
            </a:r>
            <a:r>
              <a:rPr lang="en-US" altLang="ja-JP" sz="1400" dirty="0">
                <a:solidFill>
                  <a:schemeClr val="bg2"/>
                </a:solidFill>
              </a:rPr>
              <a:t>Pan Hu, </a:t>
            </a:r>
            <a:r>
              <a:rPr lang="en-US" altLang="ja-JP" sz="1400" dirty="0" err="1">
                <a:solidFill>
                  <a:schemeClr val="bg2"/>
                </a:solidFill>
              </a:rPr>
              <a:t>Guobin</a:t>
            </a:r>
            <a:r>
              <a:rPr lang="en-US" altLang="ja-JP" sz="1400" dirty="0">
                <a:solidFill>
                  <a:schemeClr val="bg2"/>
                </a:solidFill>
              </a:rPr>
              <a:t> Shen, </a:t>
            </a:r>
            <a:r>
              <a:rPr lang="en-US" altLang="ja-JP" sz="1400" dirty="0" err="1">
                <a:solidFill>
                  <a:schemeClr val="bg2"/>
                </a:solidFill>
              </a:rPr>
              <a:t>Xiaofan</a:t>
            </a:r>
            <a:r>
              <a:rPr lang="en-US" altLang="ja-JP" sz="1400" dirty="0">
                <a:solidFill>
                  <a:schemeClr val="bg2"/>
                </a:solidFill>
              </a:rPr>
              <a:t> Jiang, Shao-</a:t>
            </a:r>
            <a:r>
              <a:rPr lang="en-US" altLang="ja-JP" sz="1400" dirty="0" err="1">
                <a:solidFill>
                  <a:schemeClr val="bg2"/>
                </a:solidFill>
              </a:rPr>
              <a:t>fu</a:t>
            </a:r>
            <a:r>
              <a:rPr lang="en-US" altLang="ja-JP" sz="1400" dirty="0">
                <a:solidFill>
                  <a:schemeClr val="bg2"/>
                </a:solidFill>
              </a:rPr>
              <a:t> Shih, </a:t>
            </a:r>
            <a:r>
              <a:rPr lang="en-US" altLang="ja-JP" sz="1400" dirty="0" err="1">
                <a:solidFill>
                  <a:schemeClr val="bg2"/>
                </a:solidFill>
              </a:rPr>
              <a:t>Donghuan</a:t>
            </a:r>
            <a:r>
              <a:rPr lang="en-US" altLang="ja-JP" sz="1400" dirty="0">
                <a:solidFill>
                  <a:schemeClr val="bg2"/>
                </a:solidFill>
              </a:rPr>
              <a:t> Lu, Feng Zhao, </a:t>
            </a:r>
            <a:r>
              <a:rPr lang="en-US" altLang="ja-JP" sz="1400" dirty="0" err="1">
                <a:solidFill>
                  <a:schemeClr val="bg2"/>
                </a:solidFill>
              </a:rPr>
              <a:t>Dezhi</a:t>
            </a:r>
            <a:r>
              <a:rPr lang="en-US" altLang="ja-JP" sz="1400" dirty="0">
                <a:solidFill>
                  <a:schemeClr val="bg2"/>
                </a:solidFill>
              </a:rPr>
              <a:t> Hong,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a:t>
            </a:r>
            <a:r>
              <a:rPr lang="en-US" altLang="ja-JP" sz="1400" dirty="0" err="1" smtClean="0">
                <a:solidFill>
                  <a:schemeClr val="bg2"/>
                </a:solidFill>
              </a:rPr>
              <a:t>Qiang</a:t>
            </a:r>
            <a:r>
              <a:rPr lang="en-US" altLang="ja-JP" sz="1400" dirty="0" smtClean="0">
                <a:solidFill>
                  <a:schemeClr val="bg2"/>
                </a:solidFill>
              </a:rPr>
              <a:t> </a:t>
            </a:r>
            <a:r>
              <a:rPr lang="en-US" altLang="ja-JP" sz="1400" dirty="0">
                <a:solidFill>
                  <a:schemeClr val="bg2"/>
                </a:solidFill>
              </a:rPr>
              <a:t>Li, </a:t>
            </a:r>
            <a:r>
              <a:rPr lang="en-US" altLang="ja-JP" sz="1400" dirty="0" err="1">
                <a:solidFill>
                  <a:schemeClr val="bg2"/>
                </a:solidFill>
              </a:rPr>
              <a:t>Shahriar</a:t>
            </a:r>
            <a:r>
              <a:rPr lang="en-US" altLang="ja-JP" sz="1400" dirty="0">
                <a:solidFill>
                  <a:schemeClr val="bg2"/>
                </a:solidFill>
              </a:rPr>
              <a:t> </a:t>
            </a:r>
            <a:r>
              <a:rPr lang="en-US" altLang="ja-JP" sz="1400" dirty="0" err="1">
                <a:solidFill>
                  <a:schemeClr val="bg2"/>
                </a:solidFill>
              </a:rPr>
              <a:t>Nirjon</a:t>
            </a:r>
            <a:r>
              <a:rPr lang="en-US" altLang="ja-JP" sz="1400" dirty="0">
                <a:solidFill>
                  <a:schemeClr val="bg2"/>
                </a:solidFill>
              </a:rPr>
              <a:t>, Robert Dickerson, and John A. </a:t>
            </a:r>
            <a:r>
              <a:rPr lang="en-US" altLang="ja-JP" sz="1400" dirty="0" err="1">
                <a:solidFill>
                  <a:schemeClr val="bg2"/>
                </a:solidFill>
              </a:rPr>
              <a:t>Stankovic</a:t>
            </a:r>
            <a:r>
              <a:rPr lang="en-US" altLang="ja-JP" sz="1400" dirty="0">
                <a:solidFill>
                  <a:schemeClr val="bg2"/>
                </a:solidFill>
              </a:rPr>
              <a:t>. </a:t>
            </a:r>
            <a:r>
              <a:rPr lang="en-US" altLang="ja-JP" sz="1400" dirty="0" smtClean="0">
                <a:solidFill>
                  <a:schemeClr val="bg2"/>
                </a:solidFill>
              </a:rPr>
              <a:t>Septimu</a:t>
            </a:r>
            <a:r>
              <a:rPr lang="en-US" altLang="ja-JP" sz="1400" baseline="30000" dirty="0" smtClean="0">
                <a:solidFill>
                  <a:schemeClr val="bg2"/>
                </a:solidFill>
              </a:rPr>
              <a:t>2</a:t>
            </a:r>
            <a:r>
              <a:rPr lang="en-US" altLang="ja-JP" sz="1400" dirty="0" smtClean="0">
                <a:solidFill>
                  <a:schemeClr val="bg2"/>
                </a:solidFill>
              </a:rPr>
              <a:t> </a:t>
            </a:r>
            <a:r>
              <a:rPr lang="en-US" altLang="ja-JP" sz="1400" dirty="0">
                <a:solidFill>
                  <a:schemeClr val="bg2"/>
                </a:solidFill>
              </a:rPr>
              <a:t>- </a:t>
            </a:r>
            <a:r>
              <a:rPr lang="en-US" altLang="ja-JP" sz="1400" dirty="0" smtClean="0">
                <a:solidFill>
                  <a:schemeClr val="bg2"/>
                </a:solidFill>
              </a:rPr>
              <a:t>Earphones </a:t>
            </a:r>
            <a:br>
              <a:rPr lang="en-US" altLang="ja-JP" sz="1400" dirty="0" smtClean="0">
                <a:solidFill>
                  <a:schemeClr val="bg2"/>
                </a:solidFill>
              </a:rPr>
            </a:br>
            <a:r>
              <a:rPr lang="en-US" altLang="ja-JP" sz="1400" dirty="0" smtClean="0">
                <a:solidFill>
                  <a:schemeClr val="bg2"/>
                </a:solidFill>
              </a:rPr>
              <a:t>     for </a:t>
            </a:r>
            <a:r>
              <a:rPr lang="en-US" altLang="ja-JP" sz="1400" dirty="0">
                <a:solidFill>
                  <a:schemeClr val="bg2"/>
                </a:solidFill>
              </a:rPr>
              <a:t>C</a:t>
            </a:r>
            <a:r>
              <a:rPr lang="en-US" altLang="ja-JP" sz="1400" dirty="0" smtClean="0">
                <a:solidFill>
                  <a:schemeClr val="bg2"/>
                </a:solidFill>
              </a:rPr>
              <a:t>ontinuous </a:t>
            </a:r>
            <a:r>
              <a:rPr lang="en-US" altLang="ja-JP" sz="1400" dirty="0">
                <a:solidFill>
                  <a:schemeClr val="bg2"/>
                </a:solidFill>
              </a:rPr>
              <a:t>and </a:t>
            </a:r>
            <a:r>
              <a:rPr lang="en-US" altLang="ja-JP" sz="1400" dirty="0" smtClean="0">
                <a:solidFill>
                  <a:schemeClr val="bg2"/>
                </a:solidFill>
              </a:rPr>
              <a:t>Non-intrusive </a:t>
            </a:r>
            <a:r>
              <a:rPr lang="en-US" altLang="ja-JP" sz="1400" dirty="0">
                <a:solidFill>
                  <a:schemeClr val="bg2"/>
                </a:solidFill>
              </a:rPr>
              <a:t>P</a:t>
            </a:r>
            <a:r>
              <a:rPr lang="en-US" altLang="ja-JP" sz="1400" dirty="0" smtClean="0">
                <a:solidFill>
                  <a:schemeClr val="bg2"/>
                </a:solidFill>
              </a:rPr>
              <a:t>hysiological </a:t>
            </a:r>
            <a:r>
              <a:rPr lang="en-US" altLang="ja-JP" sz="1400" dirty="0">
                <a:solidFill>
                  <a:schemeClr val="bg2"/>
                </a:solidFill>
              </a:rPr>
              <a:t>and </a:t>
            </a:r>
            <a:r>
              <a:rPr lang="en-US" altLang="ja-JP" sz="1400" dirty="0" smtClean="0">
                <a:solidFill>
                  <a:schemeClr val="bg2"/>
                </a:solidFill>
              </a:rPr>
              <a:t>Environmental </a:t>
            </a:r>
            <a:r>
              <a:rPr lang="en-US" altLang="ja-JP" sz="1400" dirty="0">
                <a:solidFill>
                  <a:schemeClr val="bg2"/>
                </a:solidFill>
              </a:rPr>
              <a:t>M</a:t>
            </a:r>
            <a:r>
              <a:rPr lang="en-US" altLang="ja-JP" sz="1400" dirty="0" smtClean="0">
                <a:solidFill>
                  <a:schemeClr val="bg2"/>
                </a:solidFill>
              </a:rPr>
              <a:t>onitoring. </a:t>
            </a:r>
            <a:r>
              <a:rPr lang="en-US" altLang="ja-JP" sz="1400" dirty="0" err="1" smtClean="0">
                <a:solidFill>
                  <a:schemeClr val="bg2"/>
                </a:solidFill>
              </a:rPr>
              <a:t>SenSys</a:t>
            </a:r>
            <a:r>
              <a:rPr lang="en-US" altLang="ja-JP" sz="1400" dirty="0">
                <a:solidFill>
                  <a:schemeClr val="bg2"/>
                </a:solidFill>
              </a:rPr>
              <a:t> </a:t>
            </a:r>
            <a:r>
              <a:rPr lang="ja-JP" altLang="en-US" sz="1400" dirty="0" smtClean="0">
                <a:solidFill>
                  <a:schemeClr val="bg2"/>
                </a:solidFill>
              </a:rPr>
              <a:t>’</a:t>
            </a:r>
            <a:r>
              <a:rPr lang="en-US" altLang="ja-JP" sz="1400" dirty="0" smtClean="0">
                <a:solidFill>
                  <a:schemeClr val="bg2"/>
                </a:solidFill>
              </a:rPr>
              <a:t>12</a:t>
            </a:r>
            <a:r>
              <a:rPr lang="en-US" altLang="ja-JP" sz="1400" dirty="0">
                <a:solidFill>
                  <a:schemeClr val="bg2"/>
                </a:solidFill>
              </a:rPr>
              <a:t>,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pp. </a:t>
            </a:r>
            <a:r>
              <a:rPr lang="en-US" altLang="ja-JP" sz="1400" dirty="0">
                <a:solidFill>
                  <a:schemeClr val="bg2"/>
                </a:solidFill>
              </a:rPr>
              <a:t>387–388</a:t>
            </a:r>
            <a:r>
              <a:rPr lang="en-US" altLang="ja-JP" sz="1400" dirty="0" smtClean="0">
                <a:solidFill>
                  <a:schemeClr val="bg2"/>
                </a:solidFill>
              </a:rPr>
              <a:t>, </a:t>
            </a:r>
            <a:r>
              <a:rPr lang="en-US" altLang="ja-JP" sz="1400" dirty="0">
                <a:solidFill>
                  <a:schemeClr val="bg2"/>
                </a:solidFill>
              </a:rPr>
              <a:t>2012</a:t>
            </a:r>
            <a:r>
              <a:rPr lang="en-US" altLang="ja-JP" sz="1400" dirty="0" smtClean="0">
                <a:solidFill>
                  <a:schemeClr val="bg2"/>
                </a:solidFill>
              </a:rPr>
              <a:t>. </a:t>
            </a:r>
            <a:endParaRPr lang="en-US" altLang="ja-JP" sz="1400" dirty="0">
              <a:solidFill>
                <a:schemeClr val="bg2"/>
              </a:solidFill>
              <a:effectLst/>
            </a:endParaRPr>
          </a:p>
        </p:txBody>
      </p:sp>
    </p:spTree>
    <p:extLst>
      <p:ext uri="{BB962C8B-B14F-4D97-AF65-F5344CB8AC3E}">
        <p14:creationId xmlns:p14="http://schemas.microsoft.com/office/powerpoint/2010/main" val="17748195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a:t>
            </a:r>
            <a:r>
              <a:rPr lang="ja-JP" altLang="en-US" dirty="0"/>
              <a:t>：外耳装着型インタフェース</a:t>
            </a:r>
            <a:r>
              <a:rPr lang="en-US" altLang="ja-JP" dirty="0" smtClean="0"/>
              <a:t>(2/2)</a:t>
            </a:r>
            <a:endParaRPr kumimoji="1" lang="ja-JP" altLang="en-US" dirty="0"/>
          </a:p>
        </p:txBody>
      </p:sp>
      <p:sp>
        <p:nvSpPr>
          <p:cNvPr id="3" name="テキスト プレースホルダー 2"/>
          <p:cNvSpPr>
            <a:spLocks noGrp="1"/>
          </p:cNvSpPr>
          <p:nvPr>
            <p:ph type="body" idx="1"/>
          </p:nvPr>
        </p:nvSpPr>
        <p:spPr>
          <a:xfrm>
            <a:off x="323529" y="1180674"/>
            <a:ext cx="8220395" cy="5200654"/>
          </a:xfrm>
        </p:spPr>
        <p:txBody>
          <a:bodyPr>
            <a:normAutofit/>
          </a:bodyPr>
          <a:lstStyle/>
          <a:p>
            <a:r>
              <a:rPr lang="en-US" altLang="ja-JP" sz="3200" b="1" dirty="0" smtClean="0"/>
              <a:t>Septimu</a:t>
            </a:r>
            <a:r>
              <a:rPr lang="en-US" altLang="ja-JP" sz="3200" b="1" baseline="30000" dirty="0" smtClean="0"/>
              <a:t>2</a:t>
            </a:r>
            <a:r>
              <a:rPr lang="en-US" altLang="ja-JP" sz="3200" b="1" dirty="0" smtClean="0"/>
              <a:t> </a:t>
            </a:r>
            <a:r>
              <a:rPr lang="en-US" altLang="ja-JP" sz="2400" b="1" dirty="0" smtClean="0"/>
              <a:t>[6]</a:t>
            </a:r>
            <a:endParaRPr lang="en-US" altLang="ja-JP" sz="2400" dirty="0"/>
          </a:p>
          <a:p>
            <a:pPr lvl="1"/>
            <a:r>
              <a:rPr lang="en-US" altLang="ja-JP" sz="2800" dirty="0"/>
              <a:t>3</a:t>
            </a:r>
            <a:r>
              <a:rPr lang="ja-JP" altLang="en-US" sz="2800" dirty="0"/>
              <a:t>軸加速度センサ，ジャイロセンサ，</a:t>
            </a:r>
            <a:r>
              <a:rPr lang="en-US" altLang="ja-JP" sz="2800" dirty="0"/>
              <a:t/>
            </a:r>
            <a:br>
              <a:rPr lang="en-US" altLang="ja-JP" sz="2800" dirty="0"/>
            </a:br>
            <a:r>
              <a:rPr lang="ja-JP" altLang="en-US" sz="2800" dirty="0"/>
              <a:t>温度センサ，およびフォトリフレクタが</a:t>
            </a:r>
            <a:r>
              <a:rPr lang="en-US" altLang="ja-JP" sz="2800" dirty="0"/>
              <a:t/>
            </a:r>
            <a:br>
              <a:rPr lang="en-US" altLang="ja-JP" sz="2800" dirty="0"/>
            </a:br>
            <a:r>
              <a:rPr lang="ja-JP" altLang="en-US" sz="2800" dirty="0"/>
              <a:t>組み込まれたイヤホンによって頭部の動き，体温，および心拍数を取得することができる</a:t>
            </a:r>
            <a:endParaRPr lang="en-US" altLang="ja-JP" sz="2800" b="1"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27</a:t>
            </a:fld>
            <a:endParaRPr kumimoji="1" lang="ja-JP" altLang="en-US"/>
          </a:p>
        </p:txBody>
      </p:sp>
      <p:sp>
        <p:nvSpPr>
          <p:cNvPr id="5" name="テキスト ボックス 4"/>
          <p:cNvSpPr txBox="1"/>
          <p:nvPr/>
        </p:nvSpPr>
        <p:spPr>
          <a:xfrm>
            <a:off x="93210" y="5553861"/>
            <a:ext cx="84285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[6] </a:t>
            </a:r>
            <a:r>
              <a:rPr lang="en-US" altLang="ja-JP" sz="1400" dirty="0">
                <a:solidFill>
                  <a:schemeClr val="bg2"/>
                </a:solidFill>
              </a:rPr>
              <a:t>Pan Hu, </a:t>
            </a:r>
            <a:r>
              <a:rPr lang="en-US" altLang="ja-JP" sz="1400" dirty="0" err="1">
                <a:solidFill>
                  <a:schemeClr val="bg2"/>
                </a:solidFill>
              </a:rPr>
              <a:t>Guobin</a:t>
            </a:r>
            <a:r>
              <a:rPr lang="en-US" altLang="ja-JP" sz="1400" dirty="0">
                <a:solidFill>
                  <a:schemeClr val="bg2"/>
                </a:solidFill>
              </a:rPr>
              <a:t> Shen, </a:t>
            </a:r>
            <a:r>
              <a:rPr lang="en-US" altLang="ja-JP" sz="1400" dirty="0" err="1">
                <a:solidFill>
                  <a:schemeClr val="bg2"/>
                </a:solidFill>
              </a:rPr>
              <a:t>Xiaofan</a:t>
            </a:r>
            <a:r>
              <a:rPr lang="en-US" altLang="ja-JP" sz="1400" dirty="0">
                <a:solidFill>
                  <a:schemeClr val="bg2"/>
                </a:solidFill>
              </a:rPr>
              <a:t> Jiang, Shao-</a:t>
            </a:r>
            <a:r>
              <a:rPr lang="en-US" altLang="ja-JP" sz="1400" dirty="0" err="1">
                <a:solidFill>
                  <a:schemeClr val="bg2"/>
                </a:solidFill>
              </a:rPr>
              <a:t>fu</a:t>
            </a:r>
            <a:r>
              <a:rPr lang="en-US" altLang="ja-JP" sz="1400" dirty="0">
                <a:solidFill>
                  <a:schemeClr val="bg2"/>
                </a:solidFill>
              </a:rPr>
              <a:t> Shih, </a:t>
            </a:r>
            <a:r>
              <a:rPr lang="en-US" altLang="ja-JP" sz="1400" dirty="0" err="1">
                <a:solidFill>
                  <a:schemeClr val="bg2"/>
                </a:solidFill>
              </a:rPr>
              <a:t>Donghuan</a:t>
            </a:r>
            <a:r>
              <a:rPr lang="en-US" altLang="ja-JP" sz="1400" dirty="0">
                <a:solidFill>
                  <a:schemeClr val="bg2"/>
                </a:solidFill>
              </a:rPr>
              <a:t> Lu, Feng Zhao, </a:t>
            </a:r>
            <a:r>
              <a:rPr lang="en-US" altLang="ja-JP" sz="1400" dirty="0" err="1">
                <a:solidFill>
                  <a:schemeClr val="bg2"/>
                </a:solidFill>
              </a:rPr>
              <a:t>Dezhi</a:t>
            </a:r>
            <a:r>
              <a:rPr lang="en-US" altLang="ja-JP" sz="1400" dirty="0">
                <a:solidFill>
                  <a:schemeClr val="bg2"/>
                </a:solidFill>
              </a:rPr>
              <a:t> Hong,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a:t>
            </a:r>
            <a:r>
              <a:rPr lang="en-US" altLang="ja-JP" sz="1400" dirty="0" err="1" smtClean="0">
                <a:solidFill>
                  <a:schemeClr val="bg2"/>
                </a:solidFill>
              </a:rPr>
              <a:t>Qiang</a:t>
            </a:r>
            <a:r>
              <a:rPr lang="en-US" altLang="ja-JP" sz="1400" dirty="0" smtClean="0">
                <a:solidFill>
                  <a:schemeClr val="bg2"/>
                </a:solidFill>
              </a:rPr>
              <a:t> </a:t>
            </a:r>
            <a:r>
              <a:rPr lang="en-US" altLang="ja-JP" sz="1400" dirty="0">
                <a:solidFill>
                  <a:schemeClr val="bg2"/>
                </a:solidFill>
              </a:rPr>
              <a:t>Li, </a:t>
            </a:r>
            <a:r>
              <a:rPr lang="en-US" altLang="ja-JP" sz="1400" dirty="0" err="1">
                <a:solidFill>
                  <a:schemeClr val="bg2"/>
                </a:solidFill>
              </a:rPr>
              <a:t>Shahriar</a:t>
            </a:r>
            <a:r>
              <a:rPr lang="en-US" altLang="ja-JP" sz="1400" dirty="0">
                <a:solidFill>
                  <a:schemeClr val="bg2"/>
                </a:solidFill>
              </a:rPr>
              <a:t> </a:t>
            </a:r>
            <a:r>
              <a:rPr lang="en-US" altLang="ja-JP" sz="1400" dirty="0" err="1">
                <a:solidFill>
                  <a:schemeClr val="bg2"/>
                </a:solidFill>
              </a:rPr>
              <a:t>Nirjon</a:t>
            </a:r>
            <a:r>
              <a:rPr lang="en-US" altLang="ja-JP" sz="1400" dirty="0">
                <a:solidFill>
                  <a:schemeClr val="bg2"/>
                </a:solidFill>
              </a:rPr>
              <a:t>, Robert Dickerson, and John A. </a:t>
            </a:r>
            <a:r>
              <a:rPr lang="en-US" altLang="ja-JP" sz="1400" dirty="0" err="1">
                <a:solidFill>
                  <a:schemeClr val="bg2"/>
                </a:solidFill>
              </a:rPr>
              <a:t>Stankovic</a:t>
            </a:r>
            <a:r>
              <a:rPr lang="en-US" altLang="ja-JP" sz="1400" dirty="0">
                <a:solidFill>
                  <a:schemeClr val="bg2"/>
                </a:solidFill>
              </a:rPr>
              <a:t>. </a:t>
            </a:r>
            <a:r>
              <a:rPr lang="en-US" altLang="ja-JP" sz="1400" dirty="0" smtClean="0">
                <a:solidFill>
                  <a:schemeClr val="bg2"/>
                </a:solidFill>
              </a:rPr>
              <a:t>Septimu</a:t>
            </a:r>
            <a:r>
              <a:rPr lang="en-US" altLang="ja-JP" sz="1400" baseline="30000" dirty="0" smtClean="0">
                <a:solidFill>
                  <a:schemeClr val="bg2"/>
                </a:solidFill>
              </a:rPr>
              <a:t>2</a:t>
            </a:r>
            <a:r>
              <a:rPr lang="en-US" altLang="ja-JP" sz="1400" dirty="0" smtClean="0">
                <a:solidFill>
                  <a:schemeClr val="bg2"/>
                </a:solidFill>
              </a:rPr>
              <a:t> </a:t>
            </a:r>
            <a:r>
              <a:rPr lang="en-US" altLang="ja-JP" sz="1400" dirty="0">
                <a:solidFill>
                  <a:schemeClr val="bg2"/>
                </a:solidFill>
              </a:rPr>
              <a:t>- </a:t>
            </a:r>
            <a:r>
              <a:rPr lang="en-US" altLang="ja-JP" sz="1400" dirty="0" smtClean="0">
                <a:solidFill>
                  <a:schemeClr val="bg2"/>
                </a:solidFill>
              </a:rPr>
              <a:t>Earphones </a:t>
            </a:r>
            <a:br>
              <a:rPr lang="en-US" altLang="ja-JP" sz="1400" dirty="0" smtClean="0">
                <a:solidFill>
                  <a:schemeClr val="bg2"/>
                </a:solidFill>
              </a:rPr>
            </a:br>
            <a:r>
              <a:rPr lang="en-US" altLang="ja-JP" sz="1400" dirty="0" smtClean="0">
                <a:solidFill>
                  <a:schemeClr val="bg2"/>
                </a:solidFill>
              </a:rPr>
              <a:t>     for </a:t>
            </a:r>
            <a:r>
              <a:rPr lang="en-US" altLang="ja-JP" sz="1400" dirty="0">
                <a:solidFill>
                  <a:schemeClr val="bg2"/>
                </a:solidFill>
              </a:rPr>
              <a:t>C</a:t>
            </a:r>
            <a:r>
              <a:rPr lang="en-US" altLang="ja-JP" sz="1400" dirty="0" smtClean="0">
                <a:solidFill>
                  <a:schemeClr val="bg2"/>
                </a:solidFill>
              </a:rPr>
              <a:t>ontinuous </a:t>
            </a:r>
            <a:r>
              <a:rPr lang="en-US" altLang="ja-JP" sz="1400" dirty="0">
                <a:solidFill>
                  <a:schemeClr val="bg2"/>
                </a:solidFill>
              </a:rPr>
              <a:t>and </a:t>
            </a:r>
            <a:r>
              <a:rPr lang="en-US" altLang="ja-JP" sz="1400" dirty="0" smtClean="0">
                <a:solidFill>
                  <a:schemeClr val="bg2"/>
                </a:solidFill>
              </a:rPr>
              <a:t>Non-intrusive </a:t>
            </a:r>
            <a:r>
              <a:rPr lang="en-US" altLang="ja-JP" sz="1400" dirty="0">
                <a:solidFill>
                  <a:schemeClr val="bg2"/>
                </a:solidFill>
              </a:rPr>
              <a:t>P</a:t>
            </a:r>
            <a:r>
              <a:rPr lang="en-US" altLang="ja-JP" sz="1400" dirty="0" smtClean="0">
                <a:solidFill>
                  <a:schemeClr val="bg2"/>
                </a:solidFill>
              </a:rPr>
              <a:t>hysiological </a:t>
            </a:r>
            <a:r>
              <a:rPr lang="en-US" altLang="ja-JP" sz="1400" dirty="0">
                <a:solidFill>
                  <a:schemeClr val="bg2"/>
                </a:solidFill>
              </a:rPr>
              <a:t>and </a:t>
            </a:r>
            <a:r>
              <a:rPr lang="en-US" altLang="ja-JP" sz="1400" dirty="0" smtClean="0">
                <a:solidFill>
                  <a:schemeClr val="bg2"/>
                </a:solidFill>
              </a:rPr>
              <a:t>Environmental </a:t>
            </a:r>
            <a:r>
              <a:rPr lang="en-US" altLang="ja-JP" sz="1400" dirty="0">
                <a:solidFill>
                  <a:schemeClr val="bg2"/>
                </a:solidFill>
              </a:rPr>
              <a:t>M</a:t>
            </a:r>
            <a:r>
              <a:rPr lang="en-US" altLang="ja-JP" sz="1400" dirty="0" smtClean="0">
                <a:solidFill>
                  <a:schemeClr val="bg2"/>
                </a:solidFill>
              </a:rPr>
              <a:t>onitoring. </a:t>
            </a:r>
            <a:r>
              <a:rPr lang="en-US" altLang="ja-JP" sz="1400" dirty="0" err="1" smtClean="0">
                <a:solidFill>
                  <a:schemeClr val="bg2"/>
                </a:solidFill>
              </a:rPr>
              <a:t>SenSys</a:t>
            </a:r>
            <a:r>
              <a:rPr lang="en-US" altLang="ja-JP" sz="1400" dirty="0">
                <a:solidFill>
                  <a:schemeClr val="bg2"/>
                </a:solidFill>
              </a:rPr>
              <a:t> </a:t>
            </a:r>
            <a:r>
              <a:rPr lang="ja-JP" altLang="en-US" sz="1400" dirty="0" smtClean="0">
                <a:solidFill>
                  <a:schemeClr val="bg2"/>
                </a:solidFill>
              </a:rPr>
              <a:t>’</a:t>
            </a:r>
            <a:r>
              <a:rPr lang="en-US" altLang="ja-JP" sz="1400" dirty="0" smtClean="0">
                <a:solidFill>
                  <a:schemeClr val="bg2"/>
                </a:solidFill>
              </a:rPr>
              <a:t>12</a:t>
            </a:r>
            <a:r>
              <a:rPr lang="en-US" altLang="ja-JP" sz="1400" dirty="0">
                <a:solidFill>
                  <a:schemeClr val="bg2"/>
                </a:solidFill>
              </a:rPr>
              <a:t>,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pp. </a:t>
            </a:r>
            <a:r>
              <a:rPr lang="en-US" altLang="ja-JP" sz="1400" dirty="0">
                <a:solidFill>
                  <a:schemeClr val="bg2"/>
                </a:solidFill>
              </a:rPr>
              <a:t>387–388</a:t>
            </a:r>
            <a:r>
              <a:rPr lang="en-US" altLang="ja-JP" sz="1400" dirty="0" smtClean="0">
                <a:solidFill>
                  <a:schemeClr val="bg2"/>
                </a:solidFill>
              </a:rPr>
              <a:t>, </a:t>
            </a:r>
            <a:r>
              <a:rPr lang="en-US" altLang="ja-JP" sz="1400" dirty="0">
                <a:solidFill>
                  <a:schemeClr val="bg2"/>
                </a:solidFill>
              </a:rPr>
              <a:t>2012</a:t>
            </a:r>
            <a:r>
              <a:rPr lang="en-US" altLang="ja-JP" sz="1400" dirty="0" smtClean="0">
                <a:solidFill>
                  <a:schemeClr val="bg2"/>
                </a:solidFill>
              </a:rPr>
              <a:t>. </a:t>
            </a:r>
            <a:endParaRPr lang="en-US" altLang="ja-JP" sz="1400" dirty="0">
              <a:solidFill>
                <a:schemeClr val="bg2"/>
              </a:solidFill>
              <a:effectLst/>
            </a:endParaRPr>
          </a:p>
        </p:txBody>
      </p:sp>
      <p:sp>
        <p:nvSpPr>
          <p:cNvPr id="6" name="角丸四角形 5"/>
          <p:cNvSpPr/>
          <p:nvPr/>
        </p:nvSpPr>
        <p:spPr>
          <a:xfrm>
            <a:off x="1259588" y="4175213"/>
            <a:ext cx="6573528" cy="120316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sz="3200" dirty="0" smtClean="0">
                <a:solidFill>
                  <a:schemeClr val="accent1"/>
                </a:solidFill>
                <a:latin typeface="ヒラギノ角ゴ ProN W3"/>
                <a:ea typeface="ヒラギノ角ゴ ProN W3"/>
                <a:cs typeface="ヒラギノ角ゴ ProN W3"/>
                <a:sym typeface="ヒラギノ角ゴ ProN W3"/>
              </a:rPr>
              <a:t>　本研究は気圧センサを利用して</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下顎運動を認識している</a:t>
            </a:r>
            <a:endParaRPr kumimoji="0" lang="en-US" altLang="ja-JP" sz="3200" dirty="0" smtClean="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161887866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今後の課題</a:t>
            </a:r>
            <a:endParaRPr kumimoji="1" lang="ja-JP" altLang="en-US" dirty="0"/>
          </a:p>
        </p:txBody>
      </p:sp>
      <p:sp>
        <p:nvSpPr>
          <p:cNvPr id="3" name="テキスト プレースホルダー 2"/>
          <p:cNvSpPr>
            <a:spLocks noGrp="1"/>
          </p:cNvSpPr>
          <p:nvPr>
            <p:ph type="body" idx="1"/>
          </p:nvPr>
        </p:nvSpPr>
        <p:spPr/>
        <p:txBody>
          <a:bodyPr>
            <a:normAutofit lnSpcReduction="10000"/>
          </a:bodyPr>
          <a:lstStyle/>
          <a:p>
            <a:r>
              <a:rPr lang="ja-JP" altLang="en-US" sz="2400" dirty="0" smtClean="0"/>
              <a:t>下顎の運動量の推定</a:t>
            </a:r>
            <a:endParaRPr lang="en-US" altLang="ja-JP" sz="2400" dirty="0" smtClean="0"/>
          </a:p>
          <a:p>
            <a:pPr lvl="1"/>
            <a:r>
              <a:rPr lang="ja-JP" altLang="en-US" sz="2300" dirty="0" smtClean="0"/>
              <a:t>下顎の運動量によって，気圧値の変化量が変わる</a:t>
            </a:r>
            <a:r>
              <a:rPr lang="en-US" altLang="ja-JP" sz="2300" dirty="0" smtClean="0"/>
              <a:t/>
            </a:r>
            <a:br>
              <a:rPr lang="en-US" altLang="ja-JP" sz="2300" dirty="0" smtClean="0"/>
            </a:br>
            <a:r>
              <a:rPr lang="ja-JP" altLang="en-US" sz="2300" dirty="0" smtClean="0"/>
              <a:t>下顎の運動量と気圧値の変化量の関係を明らかにする</a:t>
            </a:r>
            <a:r>
              <a:rPr lang="en-US" altLang="ja-JP" sz="2300" dirty="0" smtClean="0"/>
              <a:t/>
            </a:r>
            <a:br>
              <a:rPr lang="en-US" altLang="ja-JP" sz="2300" dirty="0" smtClean="0"/>
            </a:br>
            <a:r>
              <a:rPr lang="ja-JP" altLang="en-US" sz="2300" dirty="0" smtClean="0"/>
              <a:t>ことにより下顎運動量の推定を試みる</a:t>
            </a:r>
            <a:endParaRPr lang="en-US" altLang="ja-JP" sz="2300" dirty="0" smtClean="0"/>
          </a:p>
          <a:p>
            <a:r>
              <a:rPr lang="ja-JP" altLang="en-US" sz="2400" dirty="0" smtClean="0"/>
              <a:t>環境条件が外耳道内の気圧に与える影響の</a:t>
            </a:r>
            <a:r>
              <a:rPr lang="ja-JP" altLang="en-US" sz="2400" dirty="0" smtClean="0"/>
              <a:t>調査</a:t>
            </a:r>
            <a:endParaRPr lang="en-US" altLang="ja-JP" sz="2400" dirty="0" smtClean="0"/>
          </a:p>
          <a:p>
            <a:r>
              <a:rPr lang="ja-JP" altLang="en-US" sz="2400" dirty="0" smtClean="0"/>
              <a:t>日にちが変わることによる認識率への影響の調査</a:t>
            </a:r>
            <a:endParaRPr lang="en-US" altLang="ja-JP" sz="2400" dirty="0" smtClean="0"/>
          </a:p>
          <a:p>
            <a:r>
              <a:rPr lang="ja-JP" altLang="en-US" sz="2400" dirty="0" smtClean="0"/>
              <a:t>下顎運動以外の認識</a:t>
            </a:r>
            <a:endParaRPr lang="en-US" altLang="ja-JP" sz="2400" dirty="0" smtClean="0"/>
          </a:p>
          <a:p>
            <a:pPr lvl="1"/>
            <a:r>
              <a:rPr lang="ja-JP" altLang="en-US" sz="2400" dirty="0" smtClean="0"/>
              <a:t>下顎運動以外にも外耳道内の気圧変化を起こす運動</a:t>
            </a:r>
            <a:r>
              <a:rPr lang="en-US" altLang="ja-JP" sz="2400" dirty="0" smtClean="0"/>
              <a:t/>
            </a:r>
            <a:br>
              <a:rPr lang="en-US" altLang="ja-JP" sz="2400" dirty="0" smtClean="0"/>
            </a:br>
            <a:r>
              <a:rPr lang="ja-JP" altLang="en-US" sz="2400" dirty="0" smtClean="0"/>
              <a:t>（例：首を曲げる，舌を突き出す）があるため，</a:t>
            </a:r>
            <a:r>
              <a:rPr lang="en-US" altLang="ja-JP" sz="2400" dirty="0" smtClean="0"/>
              <a:t/>
            </a:r>
            <a:br>
              <a:rPr lang="en-US" altLang="ja-JP" sz="2400" dirty="0" smtClean="0"/>
            </a:br>
            <a:r>
              <a:rPr lang="ja-JP" altLang="en-US" sz="2400" dirty="0" smtClean="0"/>
              <a:t>下顎運動に加えてこの運動を認識できるか調査する</a:t>
            </a:r>
            <a:endParaRPr lang="en-US" altLang="ja-JP" sz="2400" dirty="0" smtClean="0"/>
          </a:p>
          <a:p>
            <a:endParaRPr lang="en-US" altLang="ja-JP" sz="2000"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28</a:t>
            </a:fld>
            <a:endParaRPr kumimoji="1" lang="ja-JP" altLang="en-US"/>
          </a:p>
        </p:txBody>
      </p:sp>
    </p:spTree>
    <p:extLst>
      <p:ext uri="{BB962C8B-B14F-4D97-AF65-F5344CB8AC3E}">
        <p14:creationId xmlns:p14="http://schemas.microsoft.com/office/powerpoint/2010/main" val="114450009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背景</a:t>
            </a:r>
            <a:endParaRPr kumimoji="1" lang="ja-JP" altLang="en-US" sz="3600" dirty="0"/>
          </a:p>
        </p:txBody>
      </p:sp>
      <p:sp>
        <p:nvSpPr>
          <p:cNvPr id="4" name="スライド番号プレースホルダー 3"/>
          <p:cNvSpPr>
            <a:spLocks noGrp="1"/>
          </p:cNvSpPr>
          <p:nvPr>
            <p:ph type="sldNum" sz="quarter" idx="2"/>
          </p:nvPr>
        </p:nvSpPr>
        <p:spPr>
          <a:xfrm>
            <a:off x="8207895" y="6243036"/>
            <a:ext cx="874223" cy="427162"/>
          </a:xfrm>
        </p:spPr>
        <p:txBody>
          <a:bodyPr/>
          <a:lstStyle/>
          <a:p>
            <a:fld id="{279617C2-25BB-6F48-985E-44775B98358D}" type="slidenum">
              <a:rPr kumimoji="1" lang="ja-JP" altLang="en-US" smtClean="0"/>
              <a:t>2</a:t>
            </a:fld>
            <a:endParaRPr kumimoji="1" lang="ja-JP" altLang="en-US"/>
          </a:p>
        </p:txBody>
      </p:sp>
      <p:sp>
        <p:nvSpPr>
          <p:cNvPr id="7" name="テキスト ボックス 6"/>
          <p:cNvSpPr txBox="1"/>
          <p:nvPr/>
        </p:nvSpPr>
        <p:spPr>
          <a:xfrm>
            <a:off x="750441" y="2933993"/>
            <a:ext cx="764311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両手に荷物を持っている時など</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両手がふさがっている状態では操作が行えない</a:t>
            </a:r>
            <a:endParaRPr kumimoji="0" lang="ja-JP" altLang="en-US" sz="2800" i="0" u="none" strike="noStrike" cap="none" spc="0" normalizeH="0" baseline="0" dirty="0">
              <a:ln>
                <a:noFill/>
              </a:ln>
              <a:solidFill>
                <a:schemeClr val="bg2"/>
              </a:solidFill>
              <a:effectLst/>
              <a:uFillTx/>
              <a:sym typeface="Avenir Next"/>
            </a:endParaRPr>
          </a:p>
        </p:txBody>
      </p:sp>
      <p:sp>
        <p:nvSpPr>
          <p:cNvPr id="8" name="テキスト ボックス 7"/>
          <p:cNvSpPr txBox="1"/>
          <p:nvPr/>
        </p:nvSpPr>
        <p:spPr>
          <a:xfrm>
            <a:off x="750441" y="5160083"/>
            <a:ext cx="764311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手を使わない（ハンズフリー）操作手法を利用</a:t>
            </a:r>
            <a:endParaRPr kumimoji="0" lang="ja-JP" altLang="en-US" sz="2800" i="0" u="none" strike="noStrike" cap="none" spc="0" normalizeH="0" baseline="0" dirty="0">
              <a:ln>
                <a:noFill/>
              </a:ln>
              <a:solidFill>
                <a:schemeClr val="bg2"/>
              </a:solidFill>
              <a:effectLst/>
              <a:uFillTx/>
              <a:sym typeface="Avenir Next"/>
            </a:endParaRPr>
          </a:p>
        </p:txBody>
      </p:sp>
      <p:sp>
        <p:nvSpPr>
          <p:cNvPr id="9" name="角丸四角形 8"/>
          <p:cNvSpPr/>
          <p:nvPr/>
        </p:nvSpPr>
        <p:spPr>
          <a:xfrm>
            <a:off x="471055" y="2719727"/>
            <a:ext cx="8118763" cy="1368000"/>
          </a:xfrm>
          <a:prstGeom prst="roundRect">
            <a:avLst/>
          </a:pr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0" name="テキスト ボックス 9"/>
          <p:cNvSpPr txBox="1"/>
          <p:nvPr/>
        </p:nvSpPr>
        <p:spPr>
          <a:xfrm>
            <a:off x="831272" y="2324762"/>
            <a:ext cx="1487587"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smtClean="0">
                <a:ln>
                  <a:noFill/>
                </a:ln>
                <a:solidFill>
                  <a:schemeClr val="accent5"/>
                </a:solidFill>
                <a:effectLst/>
                <a:uFillTx/>
                <a:latin typeface="+mn-lt"/>
                <a:ea typeface="+mn-ea"/>
                <a:cs typeface="+mn-cs"/>
                <a:sym typeface="Avenir Next"/>
              </a:rPr>
              <a:t>問題点</a:t>
            </a:r>
            <a:endParaRPr kumimoji="0" lang="ja-JP" altLang="en-US" sz="3600" b="1" i="0" u="none" strike="noStrike" cap="none" spc="0" normalizeH="0" baseline="0" dirty="0">
              <a:ln>
                <a:noFill/>
              </a:ln>
              <a:solidFill>
                <a:schemeClr val="accent5"/>
              </a:solidFill>
              <a:effectLst/>
              <a:uFillTx/>
              <a:latin typeface="+mn-lt"/>
              <a:ea typeface="+mn-ea"/>
              <a:cs typeface="+mn-cs"/>
              <a:sym typeface="Avenir Next"/>
            </a:endParaRPr>
          </a:p>
        </p:txBody>
      </p:sp>
      <p:sp>
        <p:nvSpPr>
          <p:cNvPr id="11" name="角丸四角形 10"/>
          <p:cNvSpPr/>
          <p:nvPr/>
        </p:nvSpPr>
        <p:spPr>
          <a:xfrm>
            <a:off x="471055" y="4955769"/>
            <a:ext cx="8118763" cy="942109"/>
          </a:xfrm>
          <a:prstGeom prst="roundRect">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2" name="テキスト ボックス 11"/>
          <p:cNvSpPr txBox="1"/>
          <p:nvPr/>
        </p:nvSpPr>
        <p:spPr>
          <a:xfrm>
            <a:off x="831272" y="4560803"/>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smtClean="0">
                <a:ln>
                  <a:noFill/>
                </a:ln>
                <a:solidFill>
                  <a:schemeClr val="accent1"/>
                </a:solidFill>
                <a:effectLst/>
                <a:uFillTx/>
                <a:latin typeface="+mn-lt"/>
                <a:ea typeface="+mn-ea"/>
                <a:cs typeface="+mn-cs"/>
                <a:sym typeface="Avenir Next"/>
              </a:rPr>
              <a:t>解決方法</a:t>
            </a:r>
            <a:endParaRPr kumimoji="0" lang="ja-JP" altLang="en-US" sz="3600" b="1" i="0" u="none" strike="noStrike" cap="none" spc="0" normalizeH="0" baseline="0" dirty="0">
              <a:ln>
                <a:noFill/>
              </a:ln>
              <a:solidFill>
                <a:schemeClr val="accent1"/>
              </a:solidFill>
              <a:effectLst/>
              <a:uFillTx/>
              <a:latin typeface="+mn-lt"/>
              <a:ea typeface="+mn-ea"/>
              <a:cs typeface="+mn-cs"/>
              <a:sym typeface="Avenir Next"/>
            </a:endParaRPr>
          </a:p>
        </p:txBody>
      </p:sp>
      <p:sp>
        <p:nvSpPr>
          <p:cNvPr id="13" name="テキスト ボックス 12"/>
          <p:cNvSpPr txBox="1"/>
          <p:nvPr/>
        </p:nvSpPr>
        <p:spPr>
          <a:xfrm>
            <a:off x="564777" y="1292827"/>
            <a:ext cx="764311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コンピュータやスマートフォンに対する操作は</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手を使ったものが主流</a:t>
            </a:r>
            <a:endParaRPr kumimoji="0" lang="ja-JP" altLang="en-US" sz="2800"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48748320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2800" dirty="0"/>
              <a:t>下顎</a:t>
            </a:r>
            <a:r>
              <a:rPr lang="ja-JP" altLang="en-US" sz="2800" dirty="0" smtClean="0"/>
              <a:t>運動認識システム</a:t>
            </a:r>
            <a:r>
              <a:rPr lang="en-US" altLang="ja-JP" sz="2800" dirty="0" smtClean="0"/>
              <a:t> </a:t>
            </a:r>
            <a:r>
              <a:rPr lang="en-US" altLang="ja-JP" sz="2800" b="1" dirty="0" err="1" smtClean="0">
                <a:solidFill>
                  <a:schemeClr val="accent4"/>
                </a:solidFill>
              </a:rPr>
              <a:t>MimiSense</a:t>
            </a:r>
            <a:r>
              <a:rPr lang="en-US" altLang="ja-JP" sz="2800" dirty="0" smtClean="0"/>
              <a:t> </a:t>
            </a:r>
            <a:r>
              <a:rPr lang="ja-JP" altLang="en-US" sz="2800" dirty="0" smtClean="0"/>
              <a:t>を開発</a:t>
            </a:r>
            <a:endParaRPr lang="en-US" altLang="ja-JP" sz="2800" dirty="0" smtClean="0"/>
          </a:p>
          <a:p>
            <a:pPr lvl="1"/>
            <a:r>
              <a:rPr lang="ja-JP" altLang="en-US" sz="2400" dirty="0" smtClean="0"/>
              <a:t>ハンズフリーおよび</a:t>
            </a:r>
            <a:r>
              <a:rPr kumimoji="1" lang="ja-JP" altLang="en-US" sz="2400" dirty="0" smtClean="0"/>
              <a:t>アイズフリー</a:t>
            </a:r>
            <a:endParaRPr kumimoji="1" lang="en-US" altLang="ja-JP" sz="2400" dirty="0" smtClean="0"/>
          </a:p>
          <a:p>
            <a:pPr lvl="1"/>
            <a:r>
              <a:rPr lang="ja-JP" altLang="en-US" sz="2400" dirty="0" smtClean="0"/>
              <a:t>日常的に使用できる形状（イヤホン型）</a:t>
            </a:r>
            <a:endParaRPr kumimoji="1" lang="en-US" altLang="ja-JP" sz="2400" dirty="0" smtClean="0"/>
          </a:p>
          <a:p>
            <a:pPr lvl="1"/>
            <a:r>
              <a:rPr lang="en-US" altLang="ja-JP" sz="2400" dirty="0" smtClean="0"/>
              <a:t>6</a:t>
            </a:r>
            <a:r>
              <a:rPr lang="ja-JP" altLang="en-US" sz="2400" dirty="0" smtClean="0"/>
              <a:t>種類の下顎運動</a:t>
            </a:r>
            <a:r>
              <a:rPr lang="en-US" altLang="ja-JP" sz="2400" dirty="0" smtClean="0"/>
              <a:t>+1</a:t>
            </a:r>
            <a:r>
              <a:rPr lang="ja-JP" altLang="en-US" sz="2400" dirty="0" smtClean="0"/>
              <a:t>状態の認識が</a:t>
            </a:r>
            <a:r>
              <a:rPr lang="en-US" altLang="ja-JP" sz="2800" b="1" dirty="0" smtClean="0">
                <a:solidFill>
                  <a:schemeClr val="accent2"/>
                </a:solidFill>
              </a:rPr>
              <a:t>97.4%</a:t>
            </a:r>
            <a:r>
              <a:rPr lang="ja-JP" altLang="en-US" sz="2400" dirty="0" smtClean="0"/>
              <a:t>の</a:t>
            </a:r>
            <a:r>
              <a:rPr lang="en-US" altLang="ja-JP" sz="2400" dirty="0" smtClean="0"/>
              <a:t/>
            </a:r>
            <a:br>
              <a:rPr lang="en-US" altLang="ja-JP" sz="2400" dirty="0" smtClean="0"/>
            </a:br>
            <a:r>
              <a:rPr lang="ja-JP" altLang="en-US" sz="2400" dirty="0" smtClean="0"/>
              <a:t>認識率で認識可能</a:t>
            </a:r>
            <a:endParaRPr lang="en-US" altLang="ja-JP" sz="2400"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29</a:t>
            </a:fld>
            <a:endParaRPr kumimoji="1" lang="ja-JP" altLang="en-US"/>
          </a:p>
        </p:txBody>
      </p:sp>
      <p:pic>
        <p:nvPicPr>
          <p:cNvPr id="19" name="図 18"/>
          <p:cNvPicPr>
            <a:picLocks noChangeAspect="1"/>
          </p:cNvPicPr>
          <p:nvPr/>
        </p:nvPicPr>
        <p:blipFill>
          <a:blip r:embed="rId2"/>
          <a:stretch>
            <a:fillRect/>
          </a:stretch>
        </p:blipFill>
        <p:spPr>
          <a:xfrm>
            <a:off x="1471448" y="3969069"/>
            <a:ext cx="6295289" cy="2687876"/>
          </a:xfrm>
          <a:prstGeom prst="rect">
            <a:avLst/>
          </a:prstGeom>
        </p:spPr>
      </p:pic>
    </p:spTree>
    <p:extLst>
      <p:ext uri="{BB962C8B-B14F-4D97-AF65-F5344CB8AC3E}">
        <p14:creationId xmlns:p14="http://schemas.microsoft.com/office/powerpoint/2010/main" val="117384117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05" y="3296508"/>
            <a:ext cx="1170332" cy="859886"/>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161" y="1900468"/>
            <a:ext cx="1852923" cy="2613517"/>
          </a:xfrm>
          <a:prstGeom prst="rect">
            <a:avLst/>
          </a:prstGeom>
        </p:spPr>
      </p:pic>
      <p:cxnSp>
        <p:nvCxnSpPr>
          <p:cNvPr id="13" name="直線コネクタ 12"/>
          <p:cNvCxnSpPr/>
          <p:nvPr/>
        </p:nvCxnSpPr>
        <p:spPr>
          <a:xfrm flipV="1">
            <a:off x="2662839" y="4156394"/>
            <a:ext cx="1581310" cy="3118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5" name="直線コネクタ 14"/>
          <p:cNvCxnSpPr/>
          <p:nvPr/>
        </p:nvCxnSpPr>
        <p:spPr>
          <a:xfrm flipV="1">
            <a:off x="2686263" y="3155992"/>
            <a:ext cx="1565" cy="104163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6" name="直線コネクタ 15"/>
          <p:cNvCxnSpPr/>
          <p:nvPr/>
        </p:nvCxnSpPr>
        <p:spPr>
          <a:xfrm flipV="1">
            <a:off x="2684500" y="3090158"/>
            <a:ext cx="1559649" cy="2046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7" name="直線コネクタ 16"/>
          <p:cNvCxnSpPr/>
          <p:nvPr/>
        </p:nvCxnSpPr>
        <p:spPr>
          <a:xfrm flipV="1">
            <a:off x="2686263" y="2149018"/>
            <a:ext cx="5264" cy="983480"/>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26" name="フリーフォーム 25"/>
          <p:cNvSpPr/>
          <p:nvPr/>
        </p:nvSpPr>
        <p:spPr>
          <a:xfrm>
            <a:off x="2712106" y="2235638"/>
            <a:ext cx="1532043"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27" name="フリーフォーム 26"/>
          <p:cNvSpPr/>
          <p:nvPr/>
        </p:nvSpPr>
        <p:spPr>
          <a:xfrm>
            <a:off x="2712106" y="3289181"/>
            <a:ext cx="1532043"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solidFill>
                <a:srgbClr val="5B9BD6"/>
              </a:solidFill>
            </a:endParaRPr>
          </a:p>
        </p:txBody>
      </p:sp>
      <p:sp>
        <p:nvSpPr>
          <p:cNvPr id="18" name="タイトル 1"/>
          <p:cNvSpPr>
            <a:spLocks noGrp="1"/>
          </p:cNvSpPr>
          <p:nvPr>
            <p:ph type="title"/>
          </p:nvPr>
        </p:nvSpPr>
        <p:spPr>
          <a:xfrm>
            <a:off x="83135" y="-278691"/>
            <a:ext cx="7610948" cy="1457029"/>
          </a:xfrm>
        </p:spPr>
        <p:txBody>
          <a:bodyPr>
            <a:noAutofit/>
          </a:bodyPr>
          <a:lstStyle/>
          <a:p>
            <a:pPr>
              <a:lnSpc>
                <a:spcPct val="100000"/>
              </a:lnSpc>
            </a:pPr>
            <a:r>
              <a:rPr lang="en-US" altLang="ja-JP" sz="5400" dirty="0" err="1" smtClean="0"/>
              <a:t>MimiSense</a:t>
            </a:r>
            <a:r>
              <a:rPr lang="en-US" altLang="ja-JP" sz="5400" dirty="0" smtClean="0"/>
              <a:t>: </a:t>
            </a:r>
            <a:endParaRPr kumimoji="1" lang="ja-JP" altLang="en-US" sz="5400" dirty="0"/>
          </a:p>
        </p:txBody>
      </p:sp>
      <p:sp>
        <p:nvSpPr>
          <p:cNvPr id="19" name="サブタイトル 2"/>
          <p:cNvSpPr>
            <a:spLocks noGrp="1"/>
          </p:cNvSpPr>
          <p:nvPr>
            <p:ph type="body" sz="quarter" idx="1"/>
          </p:nvPr>
        </p:nvSpPr>
        <p:spPr>
          <a:xfrm>
            <a:off x="892971" y="5066792"/>
            <a:ext cx="7358063" cy="1848265"/>
          </a:xfrm>
        </p:spPr>
        <p:txBody>
          <a:bodyPr>
            <a:normAutofit/>
          </a:bodyPr>
          <a:lstStyle/>
          <a:p>
            <a:pPr algn="r">
              <a:lnSpc>
                <a:spcPct val="100000"/>
              </a:lnSpc>
            </a:pPr>
            <a:r>
              <a:rPr lang="ja-JP" altLang="en-US" sz="2800" b="1" u="sng" dirty="0" smtClean="0"/>
              <a:t>安藤</a:t>
            </a:r>
            <a:r>
              <a:rPr lang="en-US" altLang="ja-JP" sz="2800" b="1" u="sng" dirty="0" smtClean="0"/>
              <a:t> </a:t>
            </a:r>
            <a:r>
              <a:rPr lang="ja-JP" altLang="en-US" sz="2800" b="1" u="sng" dirty="0" smtClean="0"/>
              <a:t>宗孝</a:t>
            </a:r>
            <a:r>
              <a:rPr lang="ja-JP" altLang="en-US" sz="2800" b="1" dirty="0" smtClean="0"/>
              <a:t>　久保</a:t>
            </a:r>
            <a:r>
              <a:rPr lang="en-US" altLang="ja-JP" sz="2800" b="1" dirty="0" smtClean="0"/>
              <a:t> </a:t>
            </a:r>
            <a:r>
              <a:rPr lang="ja-JP" altLang="en-US" sz="2800" b="1" dirty="0" smtClean="0"/>
              <a:t>勇貴</a:t>
            </a:r>
            <a:r>
              <a:rPr lang="ja-JP" altLang="en-US" sz="2800" b="1" dirty="0"/>
              <a:t>　</a:t>
            </a:r>
            <a:r>
              <a:rPr lang="ja-JP" altLang="en-US" sz="2800" b="1" dirty="0" smtClean="0"/>
              <a:t>志築</a:t>
            </a:r>
            <a:r>
              <a:rPr lang="en-US" altLang="ja-JP" sz="2800" b="1" dirty="0" smtClean="0"/>
              <a:t> </a:t>
            </a:r>
            <a:r>
              <a:rPr lang="ja-JP" altLang="en-US" sz="2800" b="1" dirty="0" smtClean="0"/>
              <a:t>文太郎　高橋</a:t>
            </a:r>
            <a:r>
              <a:rPr lang="en-US" altLang="ja-JP" sz="2800" b="1" dirty="0" smtClean="0"/>
              <a:t> </a:t>
            </a:r>
            <a:r>
              <a:rPr lang="ja-JP" altLang="en-US" sz="2800" b="1" dirty="0" smtClean="0"/>
              <a:t>伸　</a:t>
            </a:r>
            <a:endParaRPr lang="en-US" altLang="ja-JP" sz="2800" b="1" dirty="0" smtClean="0"/>
          </a:p>
        </p:txBody>
      </p:sp>
      <p:sp>
        <p:nvSpPr>
          <p:cNvPr id="3" name="テキスト ボックス 2"/>
          <p:cNvSpPr txBox="1"/>
          <p:nvPr/>
        </p:nvSpPr>
        <p:spPr>
          <a:xfrm>
            <a:off x="4447312" y="339925"/>
            <a:ext cx="44114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dirty="0">
                <a:solidFill>
                  <a:schemeClr val="bg2"/>
                </a:solidFill>
              </a:rPr>
              <a:t>外耳道内の気圧変化を利用した</a:t>
            </a:r>
            <a:r>
              <a:rPr lang="en-US" altLang="ja-JP" sz="2400" dirty="0">
                <a:solidFill>
                  <a:schemeClr val="bg2"/>
                </a:solidFill>
              </a:rPr>
              <a:t/>
            </a:r>
            <a:br>
              <a:rPr lang="en-US" altLang="ja-JP" sz="2400" dirty="0">
                <a:solidFill>
                  <a:schemeClr val="bg2"/>
                </a:solidFill>
              </a:rPr>
            </a:br>
            <a:r>
              <a:rPr lang="ja-JP" altLang="en-US" sz="2400" dirty="0">
                <a:solidFill>
                  <a:schemeClr val="bg2"/>
                </a:solidFill>
              </a:rPr>
              <a:t>下顎運動認識システム</a:t>
            </a:r>
            <a:endParaRPr kumimoji="0" lang="ja-JP" altLang="en-US" sz="2400" b="1" i="0" u="none" strike="noStrike" cap="none" spc="0" normalizeH="0" baseline="0" dirty="0">
              <a:ln>
                <a:noFill/>
              </a:ln>
              <a:solidFill>
                <a:schemeClr val="bg2"/>
              </a:solidFill>
              <a:effectLst/>
              <a:uFillTx/>
              <a:sym typeface="Avenir Next"/>
            </a:endParaRPr>
          </a:p>
        </p:txBody>
      </p:sp>
      <p:sp>
        <p:nvSpPr>
          <p:cNvPr id="5" name="テキスト ボックス 4"/>
          <p:cNvSpPr txBox="1"/>
          <p:nvPr/>
        </p:nvSpPr>
        <p:spPr>
          <a:xfrm>
            <a:off x="3376964" y="6125392"/>
            <a:ext cx="239007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en-US" altLang="ja-JP" sz="2000" dirty="0" smtClean="0">
                <a:solidFill>
                  <a:schemeClr val="tx2">
                    <a:lumMod val="10000"/>
                  </a:schemeClr>
                </a:solidFill>
                <a:latin typeface="Hiragino Kaku Gothic Pro W3" charset="-128"/>
                <a:ea typeface="Hiragino Kaku Gothic Pro W3" charset="-128"/>
                <a:cs typeface="Hiragino Kaku Gothic Pro W3" charset="-128"/>
              </a:rPr>
              <a:t>- </a:t>
            </a:r>
            <a:r>
              <a:rPr lang="ja-JP" altLang="en-US" sz="2000" dirty="0" smtClean="0">
                <a:solidFill>
                  <a:schemeClr val="tx2">
                    <a:lumMod val="10000"/>
                  </a:schemeClr>
                </a:solidFill>
                <a:latin typeface="Hiragino Kaku Gothic Pro W3" charset="-128"/>
                <a:ea typeface="Hiragino Kaku Gothic Pro W3" charset="-128"/>
                <a:cs typeface="Hiragino Kaku Gothic Pro W3" charset="-128"/>
              </a:rPr>
              <a:t>筑波大学</a:t>
            </a:r>
            <a:r>
              <a:rPr lang="en-US" altLang="ja-JP" sz="2000" dirty="0" smtClean="0">
                <a:solidFill>
                  <a:schemeClr val="tx2">
                    <a:lumMod val="10000"/>
                  </a:schemeClr>
                </a:solidFill>
                <a:latin typeface="Hiragino Kaku Gothic Pro W3" charset="-128"/>
                <a:ea typeface="Hiragino Kaku Gothic Pro W3" charset="-128"/>
                <a:cs typeface="Hiragino Kaku Gothic Pro W3" charset="-128"/>
              </a:rPr>
              <a:t>, IPLAB -</a:t>
            </a:r>
            <a:endParaRPr lang="en-US" altLang="ja-JP" sz="2000" dirty="0">
              <a:solidFill>
                <a:schemeClr val="tx2">
                  <a:lumMod val="10000"/>
                </a:schemeClr>
              </a:solidFill>
              <a:latin typeface="Hiragino Kaku Gothic Pro W3" charset="-128"/>
              <a:ea typeface="Hiragino Kaku Gothic Pro W3" charset="-128"/>
              <a:cs typeface="Hiragino Kaku Gothic Pro W3" charset="-128"/>
            </a:endParaRPr>
          </a:p>
        </p:txBody>
      </p:sp>
      <p:sp>
        <p:nvSpPr>
          <p:cNvPr id="7" name="テキスト ボックス 6"/>
          <p:cNvSpPr txBox="1"/>
          <p:nvPr/>
        </p:nvSpPr>
        <p:spPr>
          <a:xfrm>
            <a:off x="4609215" y="1738495"/>
            <a:ext cx="4249561" cy="3780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i="0" u="none" strike="noStrike" cap="none" spc="0" normalizeH="0" baseline="0" dirty="0" smtClean="0">
                <a:ln>
                  <a:noFill/>
                </a:ln>
                <a:solidFill>
                  <a:schemeClr val="bg2"/>
                </a:solidFill>
                <a:effectLst/>
                <a:uFillTx/>
                <a:sym typeface="Avenir Next"/>
              </a:rPr>
              <a:t>ハンズフリー</a:t>
            </a:r>
            <a:r>
              <a:rPr kumimoji="0" lang="en-US" altLang="ja-JP" sz="2800" i="0" u="none" strike="noStrike" cap="none" spc="0" normalizeH="0" baseline="0" dirty="0" smtClean="0">
                <a:ln>
                  <a:noFill/>
                </a:ln>
                <a:solidFill>
                  <a:schemeClr val="bg2"/>
                </a:solidFill>
                <a:effectLst/>
                <a:uFillTx/>
                <a:sym typeface="Avenir Next"/>
              </a:rPr>
              <a:t/>
            </a:r>
            <a:br>
              <a:rPr kumimoji="0" lang="en-US" altLang="ja-JP" sz="2800" i="0" u="none" strike="noStrike" cap="none" spc="0" normalizeH="0" baseline="0" dirty="0" smtClean="0">
                <a:ln>
                  <a:noFill/>
                </a:ln>
                <a:solidFill>
                  <a:schemeClr val="bg2"/>
                </a:solidFill>
                <a:effectLst/>
                <a:uFillTx/>
                <a:sym typeface="Avenir Next"/>
              </a:rPr>
            </a:br>
            <a:r>
              <a:rPr kumimoji="0" lang="en-US" altLang="ja-JP" sz="500" i="0" u="none" strike="noStrike" cap="none" spc="0" normalizeH="0" baseline="0" dirty="0" smtClean="0">
                <a:ln>
                  <a:noFill/>
                </a:ln>
                <a:solidFill>
                  <a:schemeClr val="bg2"/>
                </a:solidFill>
                <a:effectLst/>
                <a:uFillTx/>
                <a:sym typeface="Avenir Next"/>
              </a:rPr>
              <a:t> </a:t>
            </a: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i="0" u="none" strike="noStrike" cap="none" spc="0" normalizeH="0" baseline="0" dirty="0" smtClean="0">
                <a:ln>
                  <a:noFill/>
                </a:ln>
                <a:solidFill>
                  <a:schemeClr val="bg2"/>
                </a:solidFill>
                <a:effectLst/>
                <a:uFillTx/>
                <a:sym typeface="Avenir Next"/>
              </a:rPr>
              <a:t>アイズフリー</a:t>
            </a:r>
            <a:r>
              <a:rPr kumimoji="0" lang="en-US" altLang="ja-JP" sz="2800" dirty="0">
                <a:solidFill>
                  <a:schemeClr val="bg2"/>
                </a:solidFill>
                <a:sym typeface="Avenir Next"/>
              </a:rPr>
              <a:t/>
            </a:r>
            <a:br>
              <a:rPr kumimoji="0" lang="en-US" altLang="ja-JP" sz="2800" dirty="0">
                <a:solidFill>
                  <a:schemeClr val="bg2"/>
                </a:solidFill>
                <a:sym typeface="Avenir Next"/>
              </a:rPr>
            </a:br>
            <a:r>
              <a:rPr kumimoji="0" lang="en-US" altLang="ja-JP" sz="500" dirty="0" smtClean="0">
                <a:solidFill>
                  <a:schemeClr val="bg2"/>
                </a:solidFill>
                <a:sym typeface="Avenir Next"/>
              </a:rPr>
              <a:t> </a:t>
            </a:r>
            <a:endParaRPr kumimoji="0" lang="en-US" altLang="ja-JP" sz="500" i="0" u="none" strike="noStrike" cap="none" spc="0" normalizeH="0" baseline="0" dirty="0" smtClean="0">
              <a:ln>
                <a:noFill/>
              </a:ln>
              <a:solidFill>
                <a:schemeClr val="bg2"/>
              </a:solidFill>
              <a:effectLst/>
              <a:uFillTx/>
              <a:sym typeface="Avenir Next"/>
            </a:endParaRP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dirty="0" smtClean="0">
                <a:solidFill>
                  <a:schemeClr val="bg2"/>
                </a:solidFill>
                <a:sym typeface="Avenir Next"/>
              </a:rPr>
              <a:t>日常的に使いやすい</a:t>
            </a:r>
            <a:r>
              <a:rPr kumimoji="0" lang="en-US" altLang="ja-JP" sz="2800" dirty="0" smtClean="0">
                <a:solidFill>
                  <a:schemeClr val="bg2"/>
                </a:solidFill>
                <a:sym typeface="Avenir Next"/>
              </a:rPr>
              <a:t/>
            </a:r>
            <a:br>
              <a:rPr kumimoji="0" lang="en-US" altLang="ja-JP" sz="2800" dirty="0" smtClean="0">
                <a:solidFill>
                  <a:schemeClr val="bg2"/>
                </a:solidFill>
                <a:sym typeface="Avenir Next"/>
              </a:rPr>
            </a:br>
            <a:r>
              <a:rPr kumimoji="0" lang="ja-JP" altLang="en-US" sz="2800" dirty="0" smtClean="0">
                <a:solidFill>
                  <a:schemeClr val="bg2"/>
                </a:solidFill>
                <a:sym typeface="Avenir Next"/>
              </a:rPr>
              <a:t>イヤホン型</a:t>
            </a:r>
            <a:r>
              <a:rPr kumimoji="0" lang="en-US" altLang="ja-JP" sz="2800" dirty="0">
                <a:solidFill>
                  <a:schemeClr val="bg2"/>
                </a:solidFill>
                <a:sym typeface="Avenir Next"/>
              </a:rPr>
              <a:t/>
            </a:r>
            <a:br>
              <a:rPr kumimoji="0" lang="en-US" altLang="ja-JP" sz="2800" dirty="0">
                <a:solidFill>
                  <a:schemeClr val="bg2"/>
                </a:solidFill>
                <a:sym typeface="Avenir Next"/>
              </a:rPr>
            </a:br>
            <a:r>
              <a:rPr kumimoji="0" lang="en-US" altLang="ja-JP" sz="500" dirty="0" smtClean="0">
                <a:solidFill>
                  <a:schemeClr val="bg2"/>
                </a:solidFill>
                <a:sym typeface="Avenir Next"/>
              </a:rPr>
              <a:t> </a:t>
            </a: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en-US" altLang="ja-JP" sz="2800" dirty="0" smtClean="0">
                <a:solidFill>
                  <a:schemeClr val="bg2"/>
                </a:solidFill>
                <a:sym typeface="Avenir Next"/>
              </a:rPr>
              <a:t>6</a:t>
            </a:r>
            <a:r>
              <a:rPr kumimoji="0" lang="ja-JP" altLang="en-US" sz="2800" dirty="0" smtClean="0">
                <a:solidFill>
                  <a:schemeClr val="bg2"/>
                </a:solidFill>
                <a:sym typeface="Avenir Next"/>
              </a:rPr>
              <a:t>種類の下顎運動と</a:t>
            </a:r>
            <a:r>
              <a:rPr kumimoji="0" lang="en-US" altLang="ja-JP" sz="2800" dirty="0">
                <a:solidFill>
                  <a:schemeClr val="bg2"/>
                </a:solidFill>
                <a:sym typeface="Avenir Next"/>
              </a:rPr>
              <a:t/>
            </a:r>
            <a:br>
              <a:rPr kumimoji="0" lang="en-US" altLang="ja-JP" sz="2800" dirty="0">
                <a:solidFill>
                  <a:schemeClr val="bg2"/>
                </a:solidFill>
                <a:sym typeface="Avenir Next"/>
              </a:rPr>
            </a:br>
            <a:r>
              <a:rPr kumimoji="0" lang="en-US" altLang="ja-JP" sz="2800" dirty="0" smtClean="0">
                <a:solidFill>
                  <a:schemeClr val="bg2"/>
                </a:solidFill>
                <a:sym typeface="Avenir Next"/>
              </a:rPr>
              <a:t>1</a:t>
            </a:r>
            <a:r>
              <a:rPr kumimoji="0" lang="ja-JP" altLang="en-US" sz="2800" dirty="0" smtClean="0">
                <a:solidFill>
                  <a:schemeClr val="bg2"/>
                </a:solidFill>
                <a:sym typeface="Avenir Next"/>
              </a:rPr>
              <a:t>状態の認識率</a:t>
            </a:r>
            <a:r>
              <a:rPr kumimoji="0" lang="en-US" altLang="ja-JP" sz="2800" dirty="0" smtClean="0">
                <a:solidFill>
                  <a:schemeClr val="bg2"/>
                </a:solidFill>
                <a:sym typeface="Avenir Next"/>
              </a:rPr>
              <a:t>97.4%</a:t>
            </a: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endParaRPr kumimoji="0" lang="en-US" altLang="ja-JP" sz="2800" b="1" i="0" u="none" strike="noStrike" cap="none" spc="0" normalizeH="0" baseline="0" dirty="0" smtClean="0">
              <a:ln>
                <a:noFill/>
              </a:ln>
              <a:solidFill>
                <a:schemeClr val="bg2"/>
              </a:solidFill>
              <a:effectLst/>
              <a:uFillTx/>
              <a:latin typeface="+mn-lt"/>
              <a:ea typeface="+mn-ea"/>
              <a:cs typeface="+mn-cs"/>
              <a:sym typeface="Avenir Next"/>
            </a:endParaRP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Tree>
    <p:extLst>
      <p:ext uri="{BB962C8B-B14F-4D97-AF65-F5344CB8AC3E}">
        <p14:creationId xmlns:p14="http://schemas.microsoft.com/office/powerpoint/2010/main" val="1022353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10000" accel="50000" decel="50000" autoRev="1" fill="remove" nodeType="withEffect">
                                  <p:stCondLst>
                                    <p:cond delay="0"/>
                                  </p:stCondLst>
                                  <p:childTnLst>
                                    <p:animMotion origin="layout" path="M 2.77556E-17 2.96296E-6 L 0.00104 0.05463 " pathEditMode="relative" rAng="0" ptsTypes="AA">
                                      <p:cBhvr>
                                        <p:cTn id="6" dur="2000" fill="hold"/>
                                        <p:tgtEl>
                                          <p:spTgt spid="9"/>
                                        </p:tgtEl>
                                        <p:attrNameLst>
                                          <p:attrName>ppt_x</p:attrName>
                                          <p:attrName>ppt_y</p:attrName>
                                        </p:attrNameLst>
                                      </p:cBhvr>
                                      <p:rCtr x="52" y="2731"/>
                                    </p:animMotion>
                                  </p:childTnLst>
                                </p:cTn>
                              </p:par>
                              <p:par>
                                <p:cTn id="7" presetID="22" presetClass="entr" presetSubtype="8" repeatCount="1000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4000"/>
                                        <p:tgtEl>
                                          <p:spTgt spid="26"/>
                                        </p:tgtEl>
                                      </p:cBhvr>
                                    </p:animEffect>
                                  </p:childTnLst>
                                </p:cTn>
                              </p:par>
                              <p:par>
                                <p:cTn id="10" presetID="22" presetClass="entr" presetSubtype="8" repeatCount="1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4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kumimoji="1" lang="ja-JP" altLang="en-US" dirty="0" smtClean="0"/>
              <a:t>：</a:t>
            </a:r>
            <a:r>
              <a:rPr lang="ja-JP" altLang="en-US" dirty="0" smtClean="0"/>
              <a:t>利点</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31</a:t>
            </a:fld>
            <a:endParaRPr kumimoji="1" lang="ja-JP" altLang="en-US"/>
          </a:p>
        </p:txBody>
      </p:sp>
      <p:sp>
        <p:nvSpPr>
          <p:cNvPr id="8" name="テキスト ボックス 7"/>
          <p:cNvSpPr txBox="1"/>
          <p:nvPr/>
        </p:nvSpPr>
        <p:spPr>
          <a:xfrm>
            <a:off x="4839929" y="3636606"/>
            <a:ext cx="1509955"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200" b="1" i="0" u="none" strike="noStrike" cap="none" spc="0" normalizeH="0" smtClean="0">
                <a:ln>
                  <a:noFill/>
                </a:ln>
                <a:solidFill>
                  <a:schemeClr val="tx2">
                    <a:lumMod val="10000"/>
                  </a:schemeClr>
                </a:solidFill>
                <a:effectLst/>
                <a:uFillTx/>
                <a:latin typeface="+mn-lt"/>
                <a:ea typeface="+mn-ea"/>
                <a:cs typeface="+mn-cs"/>
                <a:sym typeface="Avenir Next"/>
              </a:rPr>
              <a:t>    </a:t>
            </a: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6" name="テキスト プレースホルダー 5"/>
          <p:cNvSpPr>
            <a:spLocks noGrp="1"/>
          </p:cNvSpPr>
          <p:nvPr>
            <p:ph type="body" idx="1"/>
          </p:nvPr>
        </p:nvSpPr>
        <p:spPr>
          <a:xfrm>
            <a:off x="313019" y="1103274"/>
            <a:ext cx="8177838" cy="5200654"/>
          </a:xfrm>
        </p:spPr>
        <p:txBody>
          <a:bodyPr>
            <a:normAutofit/>
          </a:bodyPr>
          <a:lstStyle/>
          <a:p>
            <a:r>
              <a:rPr kumimoji="1" lang="ja-JP" altLang="en-US" sz="2800" dirty="0" smtClean="0"/>
              <a:t>イヤホン型気圧センサは市販のカナル型イヤホンと同様の形状</a:t>
            </a:r>
            <a:endParaRPr kumimoji="1" lang="en-US" altLang="ja-JP" sz="2800" dirty="0" smtClean="0"/>
          </a:p>
          <a:p>
            <a:pPr lvl="1"/>
            <a:r>
              <a:rPr kumimoji="1" lang="ja-JP" altLang="en-US" sz="2800" dirty="0" smtClean="0"/>
              <a:t>迷うことなく装着</a:t>
            </a:r>
            <a:endParaRPr kumimoji="1" lang="en-US" altLang="ja-JP" sz="2800" dirty="0" smtClean="0"/>
          </a:p>
          <a:p>
            <a:pPr lvl="1"/>
            <a:r>
              <a:rPr kumimoji="1" lang="ja-JP" altLang="en-US" sz="2800" dirty="0" smtClean="0"/>
              <a:t>常時装着することが出来る</a:t>
            </a:r>
            <a:r>
              <a:rPr kumimoji="1" lang="en-US" altLang="ja-JP" sz="2800" dirty="0" smtClean="0"/>
              <a:t/>
            </a:r>
            <a:br>
              <a:rPr kumimoji="1" lang="en-US" altLang="ja-JP" sz="2800" dirty="0" smtClean="0"/>
            </a:br>
            <a:endParaRPr kumimoji="1" lang="en-US" altLang="ja-JP" sz="2800" dirty="0" smtClean="0"/>
          </a:p>
          <a:p>
            <a:r>
              <a:rPr lang="ja-JP" altLang="en-US" sz="2800" dirty="0" smtClean="0"/>
              <a:t>気圧センサの位置はイヤホン内であればよいため，</a:t>
            </a:r>
            <a:r>
              <a:rPr lang="en-US" altLang="ja-JP" sz="2800" dirty="0"/>
              <a:t/>
            </a:r>
            <a:br>
              <a:rPr lang="en-US" altLang="ja-JP" sz="2800" dirty="0"/>
            </a:br>
            <a:r>
              <a:rPr lang="ja-JP" altLang="en-US" sz="2800" dirty="0" smtClean="0"/>
              <a:t>設置位置の自由度が高い</a:t>
            </a:r>
            <a:endParaRPr lang="en-US" altLang="ja-JP" sz="2800" dirty="0" smtClean="0"/>
          </a:p>
          <a:p>
            <a:endParaRPr kumimoji="1" lang="en-US" altLang="ja-JP" sz="2800" dirty="0" smtClean="0"/>
          </a:p>
          <a:p>
            <a:endParaRPr kumimoji="1" lang="en-US" altLang="ja-JP" sz="2800" dirty="0" smtClean="0"/>
          </a:p>
          <a:p>
            <a:endParaRPr kumimoji="1" lang="en-US" altLang="ja-JP" sz="2800" dirty="0" smtClean="0"/>
          </a:p>
          <a:p>
            <a:endParaRPr kumimoji="1" lang="en-US" altLang="ja-JP" sz="2800" dirty="0" smtClean="0"/>
          </a:p>
        </p:txBody>
      </p:sp>
    </p:spTree>
    <p:extLst>
      <p:ext uri="{BB962C8B-B14F-4D97-AF65-F5344CB8AC3E}">
        <p14:creationId xmlns:p14="http://schemas.microsoft.com/office/powerpoint/2010/main" val="113954280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実験時の気圧</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32</a:t>
            </a:fld>
            <a:endParaRPr kumimoji="1" lang="ja-JP" altLang="en-US"/>
          </a:p>
        </p:txBody>
      </p:sp>
      <p:sp>
        <p:nvSpPr>
          <p:cNvPr id="8" name="テキスト ボックス 7"/>
          <p:cNvSpPr txBox="1"/>
          <p:nvPr/>
        </p:nvSpPr>
        <p:spPr>
          <a:xfrm>
            <a:off x="4839929" y="3636606"/>
            <a:ext cx="1509955"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200" b="1" i="0" u="none" strike="noStrike" cap="none" spc="0" normalizeH="0" smtClean="0">
                <a:ln>
                  <a:noFill/>
                </a:ln>
                <a:solidFill>
                  <a:schemeClr val="tx2">
                    <a:lumMod val="10000"/>
                  </a:schemeClr>
                </a:solidFill>
                <a:effectLst/>
                <a:uFillTx/>
                <a:latin typeface="+mn-lt"/>
                <a:ea typeface="+mn-ea"/>
                <a:cs typeface="+mn-cs"/>
                <a:sym typeface="Avenir Next"/>
              </a:rPr>
              <a:t>    </a:t>
            </a: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6" name="テキスト プレースホルダー 5"/>
          <p:cNvSpPr>
            <a:spLocks noGrp="1"/>
          </p:cNvSpPr>
          <p:nvPr>
            <p:ph type="body" idx="1"/>
          </p:nvPr>
        </p:nvSpPr>
        <p:spPr>
          <a:xfrm>
            <a:off x="313019" y="1103274"/>
            <a:ext cx="8177838" cy="5200654"/>
          </a:xfrm>
        </p:spPr>
        <p:txBody>
          <a:bodyPr>
            <a:normAutofit/>
          </a:bodyPr>
          <a:lstStyle/>
          <a:p>
            <a:r>
              <a:rPr kumimoji="1" lang="en-US" altLang="ja-JP" sz="2800" dirty="0" smtClean="0"/>
              <a:t>1</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985hPa</a:t>
            </a:r>
          </a:p>
          <a:p>
            <a:r>
              <a:rPr kumimoji="1" lang="en-US" altLang="ja-JP" sz="2800" dirty="0" smtClean="0"/>
              <a:t>2</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998hPa</a:t>
            </a:r>
          </a:p>
          <a:p>
            <a:r>
              <a:rPr kumimoji="1" lang="en-US" altLang="ja-JP" sz="2800" dirty="0" smtClean="0"/>
              <a:t>3</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1005hPa</a:t>
            </a:r>
            <a:endParaRPr kumimoji="1" lang="en-US" altLang="ja-JP" sz="2800" dirty="0" smtClean="0"/>
          </a:p>
          <a:p>
            <a:pPr lvl="1"/>
            <a:endParaRPr kumimoji="1" lang="en-US" altLang="ja-JP" sz="2800" dirty="0" smtClean="0"/>
          </a:p>
          <a:p>
            <a:endParaRPr kumimoji="1" lang="en-US" altLang="ja-JP" sz="2800" dirty="0" smtClean="0"/>
          </a:p>
          <a:p>
            <a:endParaRPr kumimoji="1" lang="en-US" altLang="ja-JP" sz="2800" dirty="0" smtClean="0"/>
          </a:p>
          <a:p>
            <a:endParaRPr kumimoji="1" lang="en-US" altLang="ja-JP" sz="2800" dirty="0" smtClean="0"/>
          </a:p>
        </p:txBody>
      </p:sp>
    </p:spTree>
    <p:extLst>
      <p:ext uri="{BB962C8B-B14F-4D97-AF65-F5344CB8AC3E}">
        <p14:creationId xmlns:p14="http://schemas.microsoft.com/office/powerpoint/2010/main" val="29561469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実験結果（音あり条件）</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33</a:t>
            </a:fld>
            <a:endParaRPr kumimoji="1" lang="ja-JP" altLang="en-US"/>
          </a:p>
        </p:txBody>
      </p:sp>
      <p:sp>
        <p:nvSpPr>
          <p:cNvPr id="8" name="テキスト ボックス 7"/>
          <p:cNvSpPr txBox="1"/>
          <p:nvPr/>
        </p:nvSpPr>
        <p:spPr>
          <a:xfrm>
            <a:off x="4839929" y="3636606"/>
            <a:ext cx="1509955"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200" b="1" i="0" u="none" strike="noStrike" cap="none" spc="0" normalizeH="0" smtClean="0">
                <a:ln>
                  <a:noFill/>
                </a:ln>
                <a:solidFill>
                  <a:schemeClr val="tx2">
                    <a:lumMod val="10000"/>
                  </a:schemeClr>
                </a:solidFill>
                <a:effectLst/>
                <a:uFillTx/>
                <a:latin typeface="+mn-lt"/>
                <a:ea typeface="+mn-ea"/>
                <a:cs typeface="+mn-cs"/>
                <a:sym typeface="Avenir Next"/>
              </a:rPr>
              <a:t>    </a:t>
            </a: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6" name="テキスト プレースホルダー 5"/>
          <p:cNvSpPr>
            <a:spLocks noGrp="1"/>
          </p:cNvSpPr>
          <p:nvPr>
            <p:ph type="body" idx="1"/>
          </p:nvPr>
        </p:nvSpPr>
        <p:spPr>
          <a:xfrm>
            <a:off x="313019" y="1103274"/>
            <a:ext cx="8177838" cy="5200654"/>
          </a:xfrm>
        </p:spPr>
        <p:txBody>
          <a:bodyPr>
            <a:normAutofit/>
          </a:bodyPr>
          <a:lstStyle/>
          <a:p>
            <a:pPr lvl="1"/>
            <a:endParaRPr kumimoji="1" lang="en-US" altLang="ja-JP" sz="2800" dirty="0" smtClean="0"/>
          </a:p>
          <a:p>
            <a:endParaRPr kumimoji="1" lang="en-US" altLang="ja-JP" sz="2800" dirty="0" smtClean="0"/>
          </a:p>
          <a:p>
            <a:endParaRPr kumimoji="1" lang="en-US" altLang="ja-JP" sz="2800" dirty="0" smtClean="0"/>
          </a:p>
          <a:p>
            <a:endParaRPr kumimoji="1" lang="en-US" altLang="ja-JP" sz="2800" dirty="0" smtClean="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5" y="951958"/>
            <a:ext cx="7931070" cy="3963867"/>
          </a:xfrm>
          <a:prstGeom prst="rect">
            <a:avLst/>
          </a:prstGeom>
        </p:spPr>
      </p:pic>
      <p:sp>
        <p:nvSpPr>
          <p:cNvPr id="9" name="テキスト ボックス 8"/>
          <p:cNvSpPr txBox="1"/>
          <p:nvPr/>
        </p:nvSpPr>
        <p:spPr>
          <a:xfrm>
            <a:off x="660187" y="4970313"/>
            <a:ext cx="783067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bg2"/>
                </a:solidFill>
                <a:sym typeface="Avenir Next"/>
              </a:rPr>
              <a:t>最高</a:t>
            </a:r>
            <a:r>
              <a:rPr kumimoji="0" lang="en-US" altLang="ja-JP" sz="3600" b="1" dirty="0" smtClean="0">
                <a:solidFill>
                  <a:schemeClr val="bg2"/>
                </a:solidFill>
                <a:sym typeface="Avenir Next"/>
              </a:rPr>
              <a:t>97.6%</a:t>
            </a:r>
            <a:r>
              <a:rPr kumimoji="0" lang="en-US" altLang="ja-JP" sz="3600" b="1" dirty="0">
                <a:solidFill>
                  <a:schemeClr val="bg2"/>
                </a:solidFill>
                <a:sym typeface="Avenir Next"/>
              </a:rPr>
              <a:t> </a:t>
            </a:r>
            <a:r>
              <a:rPr kumimoji="0" lang="ja-JP" altLang="en-US" sz="3600" b="1" dirty="0" smtClean="0">
                <a:solidFill>
                  <a:schemeClr val="bg2"/>
                </a:solidFill>
                <a:sym typeface="Avenir Next"/>
              </a:rPr>
              <a:t>最低</a:t>
            </a:r>
            <a:r>
              <a:rPr kumimoji="0" lang="en-US" altLang="ja-JP" sz="3600" b="1" dirty="0" smtClean="0">
                <a:solidFill>
                  <a:schemeClr val="bg2"/>
                </a:solidFill>
                <a:sym typeface="Avenir Next"/>
              </a:rPr>
              <a:t> 84.5% </a:t>
            </a:r>
            <a:r>
              <a:rPr kumimoji="0" lang="ja-JP" altLang="en-US" sz="3600" b="1" dirty="0" smtClean="0">
                <a:solidFill>
                  <a:schemeClr val="bg2"/>
                </a:solidFill>
                <a:sym typeface="Avenir Next"/>
              </a:rPr>
              <a:t>平均</a:t>
            </a:r>
            <a:r>
              <a:rPr kumimoji="0" lang="en-US" altLang="ja-JP" sz="3600" b="1" dirty="0" smtClean="0">
                <a:solidFill>
                  <a:schemeClr val="bg2"/>
                </a:solidFill>
                <a:sym typeface="Avenir Next"/>
              </a:rPr>
              <a:t>90.1%</a:t>
            </a:r>
            <a:endParaRPr kumimoji="0" lang="ja-JP" altLang="en-US" sz="3600" b="1"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49138669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認識できる可能性のあるジェスチャ</a:t>
            </a:r>
            <a:endParaRPr kumimoji="1" lang="ja-JP" altLang="en-US" dirty="0"/>
          </a:p>
        </p:txBody>
      </p:sp>
      <p:sp>
        <p:nvSpPr>
          <p:cNvPr id="3" name="テキスト プレースホルダー 2"/>
          <p:cNvSpPr>
            <a:spLocks noGrp="1"/>
          </p:cNvSpPr>
          <p:nvPr>
            <p:ph type="body" idx="1"/>
          </p:nvPr>
        </p:nvSpPr>
        <p:spPr/>
        <p:txBody>
          <a:bodyPr/>
          <a:lstStyle/>
          <a:p>
            <a:r>
              <a:rPr lang="ja-JP" altLang="en-US" sz="2800" b="1" dirty="0" smtClean="0"/>
              <a:t>食べる</a:t>
            </a:r>
            <a:endParaRPr lang="en-US" altLang="ja-JP" sz="2800" b="1" dirty="0" smtClean="0"/>
          </a:p>
          <a:p>
            <a:pPr lvl="1"/>
            <a:r>
              <a:rPr lang="ja-JP" altLang="en-US" sz="2800" dirty="0" smtClean="0"/>
              <a:t>何を食べているかの判別</a:t>
            </a:r>
            <a:endParaRPr kumimoji="1" lang="en-US" altLang="ja-JP" sz="2800" dirty="0" smtClean="0"/>
          </a:p>
          <a:p>
            <a:r>
              <a:rPr lang="ja-JP" altLang="en-US" sz="2800" b="1" dirty="0" smtClean="0"/>
              <a:t>母音認識</a:t>
            </a:r>
            <a:endParaRPr lang="en-US" altLang="ja-JP" sz="2800" b="1" dirty="0" smtClean="0"/>
          </a:p>
          <a:p>
            <a:pPr lvl="1"/>
            <a:r>
              <a:rPr kumimoji="1" lang="ja-JP" altLang="en-US" sz="2800" dirty="0" smtClean="0"/>
              <a:t>短いフレーズ</a:t>
            </a:r>
            <a:r>
              <a:rPr lang="ja-JP" altLang="en-US" sz="2800" dirty="0" smtClean="0"/>
              <a:t>の</a:t>
            </a:r>
            <a:r>
              <a:rPr kumimoji="1" lang="ja-JP" altLang="en-US" sz="2800" dirty="0" smtClean="0"/>
              <a:t>認識（例：おはよう）</a:t>
            </a:r>
            <a:endParaRPr kumimoji="1" lang="en-US" altLang="ja-JP" sz="2800" dirty="0" smtClean="0"/>
          </a:p>
          <a:p>
            <a:pPr lvl="1"/>
            <a:r>
              <a:rPr lang="ja-JP" altLang="en-US" sz="2800" dirty="0" smtClean="0"/>
              <a:t>黙声認識</a:t>
            </a:r>
            <a:endParaRPr lang="en-US" altLang="ja-JP"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34</a:t>
            </a:fld>
            <a:endParaRPr kumimoji="1" lang="ja-JP" altLang="en-US"/>
          </a:p>
        </p:txBody>
      </p:sp>
    </p:spTree>
    <p:extLst>
      <p:ext uri="{BB962C8B-B14F-4D97-AF65-F5344CB8AC3E}">
        <p14:creationId xmlns:p14="http://schemas.microsoft.com/office/powerpoint/2010/main" val="174993383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これからやること</a:t>
            </a:r>
            <a:endParaRPr kumimoji="1" lang="ja-JP" altLang="en-US" dirty="0"/>
          </a:p>
        </p:txBody>
      </p:sp>
      <p:sp>
        <p:nvSpPr>
          <p:cNvPr id="3" name="テキスト プレースホルダー 2"/>
          <p:cNvSpPr>
            <a:spLocks noGrp="1"/>
          </p:cNvSpPr>
          <p:nvPr>
            <p:ph type="body" idx="1"/>
          </p:nvPr>
        </p:nvSpPr>
        <p:spPr/>
        <p:txBody>
          <a:bodyPr>
            <a:noAutofit/>
          </a:bodyPr>
          <a:lstStyle/>
          <a:p>
            <a:r>
              <a:rPr kumimoji="1" lang="ja-JP" altLang="en-US" sz="2800" dirty="0" smtClean="0"/>
              <a:t>ジェスチャ認識精度の向上</a:t>
            </a:r>
            <a:endParaRPr lang="en-US" altLang="ja-JP" sz="2800" dirty="0"/>
          </a:p>
          <a:p>
            <a:r>
              <a:rPr lang="ja-JP" altLang="en-US" sz="2800" dirty="0" smtClean="0"/>
              <a:t>地下や電車内などの条件における動作検証</a:t>
            </a:r>
            <a:endParaRPr kumimoji="1" lang="en-US" altLang="ja-JP" sz="2800" dirty="0" smtClean="0"/>
          </a:p>
          <a:p>
            <a:r>
              <a:rPr lang="ja-JP" altLang="en-US" sz="2800" dirty="0" smtClean="0"/>
              <a:t>被験者実験</a:t>
            </a:r>
            <a:endParaRPr kumimoji="1" lang="en-US" altLang="ja-JP" sz="2800" dirty="0" smtClean="0"/>
          </a:p>
          <a:p>
            <a:r>
              <a:rPr lang="ja-JP" altLang="en-US" sz="2800" dirty="0" smtClean="0"/>
              <a:t>認識したジェスチャを利用した</a:t>
            </a:r>
            <a:r>
              <a:rPr lang="en-US" altLang="ja-JP" sz="2800" dirty="0"/>
              <a:t/>
            </a:r>
            <a:br>
              <a:rPr lang="en-US" altLang="ja-JP" sz="2800" dirty="0"/>
            </a:br>
            <a:r>
              <a:rPr lang="ja-JP" altLang="en-US" sz="2800" dirty="0" smtClean="0"/>
              <a:t>アプリケーションの実装</a:t>
            </a:r>
            <a:endParaRPr lang="en-US" altLang="ja-JP" sz="2800" dirty="0" smtClean="0"/>
          </a:p>
          <a:p>
            <a:r>
              <a:rPr lang="ja-JP" altLang="en-US" sz="2800" dirty="0" smtClean="0"/>
              <a:t>意図しない動作との区別</a:t>
            </a:r>
            <a:endParaRPr lang="en-US" altLang="ja-JP" sz="2800" dirty="0"/>
          </a:p>
          <a:p>
            <a:r>
              <a:rPr lang="ja-JP" altLang="en-US" sz="2800" dirty="0" smtClean="0"/>
              <a:t>認識できる可能性のあるジェスチャの検証</a:t>
            </a:r>
            <a:r>
              <a:rPr kumimoji="1" lang="en-US" altLang="ja-JP" sz="2800" dirty="0" smtClean="0"/>
              <a:t/>
            </a:r>
            <a:br>
              <a:rPr kumimoji="1" lang="en-US" altLang="ja-JP" sz="2800" dirty="0" smtClean="0"/>
            </a:br>
            <a:r>
              <a:rPr kumimoji="1" lang="en-US" altLang="ja-JP" sz="2800" dirty="0" smtClean="0"/>
              <a:t/>
            </a:r>
            <a:br>
              <a:rPr kumimoji="1" lang="en-US" altLang="ja-JP" sz="2800" dirty="0" smtClean="0"/>
            </a:br>
            <a:r>
              <a:rPr kumimoji="1" lang="en-US" altLang="ja-JP" sz="2800" dirty="0" smtClean="0"/>
              <a:t/>
            </a:r>
            <a:br>
              <a:rPr kumimoji="1" lang="en-US" altLang="ja-JP" sz="2800" dirty="0" smtClean="0"/>
            </a:br>
            <a:r>
              <a:rPr kumimoji="1" lang="en-US" altLang="ja-JP" sz="2800" dirty="0" smtClean="0"/>
              <a:t/>
            </a:r>
            <a:br>
              <a:rPr kumimoji="1" lang="en-US" altLang="ja-JP" sz="2800" dirty="0" smtClean="0"/>
            </a:br>
            <a:endParaRPr kumimoji="1" lang="en-US" altLang="ja-JP" sz="2800" dirty="0" smtClean="0"/>
          </a:p>
          <a:p>
            <a:endParaRPr lang="en-US" altLang="ja-JP" sz="28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35</a:t>
            </a:fld>
            <a:endParaRPr kumimoji="1" lang="ja-JP" altLang="en-US"/>
          </a:p>
        </p:txBody>
      </p:sp>
    </p:spTree>
    <p:extLst>
      <p:ext uri="{BB962C8B-B14F-4D97-AF65-F5344CB8AC3E}">
        <p14:creationId xmlns:p14="http://schemas.microsoft.com/office/powerpoint/2010/main" val="262221762"/>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図 2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flipH="1">
            <a:off x="6097388" y="4106362"/>
            <a:ext cx="1267565" cy="1585536"/>
          </a:xfrm>
          <a:prstGeom prst="rect">
            <a:avLst/>
          </a:prstGeom>
        </p:spPr>
      </p:pic>
      <p:pic>
        <p:nvPicPr>
          <p:cNvPr id="19" name="図 18"/>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9476334">
            <a:off x="4908151" y="1790897"/>
            <a:ext cx="1236322" cy="1463959"/>
          </a:xfrm>
          <a:prstGeom prst="rect">
            <a:avLst/>
          </a:prstGeom>
          <a:ln>
            <a:noFill/>
          </a:ln>
        </p:spPr>
      </p:pic>
      <p:pic>
        <p:nvPicPr>
          <p:cNvPr id="20" name="図 19"/>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19476334">
            <a:off x="5484687" y="2752941"/>
            <a:ext cx="961134" cy="706180"/>
          </a:xfrm>
          <a:prstGeom prst="rect">
            <a:avLst/>
          </a:prstGeom>
          <a:ln>
            <a:noFill/>
          </a:ln>
        </p:spPr>
      </p:pic>
      <p:pic>
        <p:nvPicPr>
          <p:cNvPr id="17" name="図 1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2196696">
            <a:off x="6308453" y="1767124"/>
            <a:ext cx="1236322" cy="1463959"/>
          </a:xfrm>
          <a:prstGeom prst="rect">
            <a:avLst/>
          </a:prstGeom>
        </p:spPr>
      </p:pic>
      <p:pic>
        <p:nvPicPr>
          <p:cNvPr id="18" name="図 17"/>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2196696">
            <a:off x="6012033" y="2739815"/>
            <a:ext cx="961134" cy="706180"/>
          </a:xfrm>
          <a:prstGeom prst="rect">
            <a:avLst/>
          </a:prstGeom>
        </p:spPr>
      </p:pic>
      <p:sp>
        <p:nvSpPr>
          <p:cNvPr id="2" name="タイトル 1"/>
          <p:cNvSpPr>
            <a:spLocks noGrp="1"/>
          </p:cNvSpPr>
          <p:nvPr>
            <p:ph type="title"/>
          </p:nvPr>
        </p:nvSpPr>
        <p:spPr/>
        <p:txBody>
          <a:bodyPr/>
          <a:lstStyle/>
          <a:p>
            <a:r>
              <a:rPr lang="ja-JP" altLang="en-US" dirty="0" smtClean="0"/>
              <a:t>認識可能なジェスチャ（その他）</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sz="2800" dirty="0" smtClean="0"/>
              <a:t>首を</a:t>
            </a:r>
            <a:r>
              <a:rPr lang="ja-JP" altLang="en-US" sz="2800" dirty="0" smtClean="0"/>
              <a:t>右に傾げる</a:t>
            </a:r>
            <a:endParaRPr lang="en-US" altLang="ja-JP" sz="2800" dirty="0" smtClean="0"/>
          </a:p>
          <a:p>
            <a:r>
              <a:rPr kumimoji="1" lang="ja-JP" altLang="en-US" sz="2800" dirty="0" smtClean="0"/>
              <a:t>首を左に傾げる</a:t>
            </a:r>
            <a:r>
              <a:rPr kumimoji="1" lang="en-US" altLang="ja-JP" sz="2800" dirty="0" smtClean="0"/>
              <a:t/>
            </a:r>
            <a:br>
              <a:rPr kumimoji="1" lang="en-US" altLang="ja-JP" sz="2800" dirty="0" smtClean="0"/>
            </a:br>
            <a:r>
              <a:rPr kumimoji="1" lang="en-US" altLang="ja-JP" sz="2800" dirty="0" smtClean="0"/>
              <a:t/>
            </a:r>
            <a:br>
              <a:rPr kumimoji="1" lang="en-US" altLang="ja-JP" sz="2800" dirty="0" smtClean="0"/>
            </a:br>
            <a:endParaRPr kumimoji="1" lang="en-US" altLang="ja-JP" sz="2800" dirty="0" smtClean="0"/>
          </a:p>
          <a:p>
            <a:r>
              <a:rPr lang="ja-JP" altLang="en-US" sz="2800" dirty="0" smtClean="0"/>
              <a:t>顔を右に向ける</a:t>
            </a:r>
            <a:endParaRPr lang="en-US" altLang="ja-JP" sz="2800" dirty="0" smtClean="0"/>
          </a:p>
          <a:p>
            <a:r>
              <a:rPr lang="ja-JP" altLang="en-US" sz="2800" dirty="0" smtClean="0"/>
              <a:t>顔を左に向ける</a:t>
            </a:r>
            <a:endParaRPr lang="en-US" altLang="ja-JP" sz="2800" dirty="0"/>
          </a:p>
          <a:p>
            <a:r>
              <a:rPr lang="ja-JP" altLang="en-US" sz="2800" dirty="0" smtClean="0"/>
              <a:t>顔を上に上げる</a:t>
            </a:r>
            <a:endParaRPr kumimoji="1" lang="en-US" altLang="ja-JP" sz="2800" dirty="0" smtClean="0"/>
          </a:p>
          <a:p>
            <a:endParaRPr kumimoji="1" lang="en-US" altLang="ja-JP"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36</a:t>
            </a:fld>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892" y="1643124"/>
            <a:ext cx="1236322" cy="1463959"/>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316" y="2764819"/>
            <a:ext cx="961134" cy="706180"/>
          </a:xfrm>
          <a:prstGeom prst="rect">
            <a:avLst/>
          </a:prstGeom>
        </p:spPr>
      </p:pic>
      <p:pic>
        <p:nvPicPr>
          <p:cNvPr id="7" name="図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030588" y="4112986"/>
            <a:ext cx="1267565" cy="1585536"/>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769" y="4003496"/>
            <a:ext cx="1236322" cy="1463959"/>
          </a:xfrm>
          <a:prstGeom prst="rect">
            <a:avLst/>
          </a:prstGeom>
        </p:spPr>
      </p:pic>
      <p:pic>
        <p:nvPicPr>
          <p:cNvPr id="23" name="図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93" y="5125191"/>
            <a:ext cx="961134" cy="706180"/>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298522" y="5399668"/>
            <a:ext cx="3949006" cy="705969"/>
          </a:xfrm>
          <a:prstGeom prst="rect">
            <a:avLst/>
          </a:prstGeom>
        </p:spPr>
      </p:pic>
      <p:pic>
        <p:nvPicPr>
          <p:cNvPr id="26" name="図 25"/>
          <p:cNvPicPr>
            <a:picLocks noChangeAspect="1"/>
          </p:cNvPicPr>
          <p:nvPr/>
        </p:nvPicPr>
        <p:blipFill rotWithShape="1">
          <a:blip r:embed="rId6">
            <a:extLst>
              <a:ext uri="{28A0092B-C50C-407E-A947-70E740481C1C}">
                <a14:useLocalDpi xmlns:a14="http://schemas.microsoft.com/office/drawing/2010/main" val="0"/>
              </a:ext>
            </a:extLst>
          </a:blip>
          <a:srcRect l="19435" t="-912"/>
          <a:stretch/>
        </p:blipFill>
        <p:spPr>
          <a:xfrm rot="16200000" flipV="1">
            <a:off x="5263261" y="4497060"/>
            <a:ext cx="2389956" cy="721703"/>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838" y="1052658"/>
            <a:ext cx="3698798" cy="1432449"/>
          </a:xfrm>
          <a:prstGeom prst="rect">
            <a:avLst/>
          </a:prstGeom>
        </p:spPr>
      </p:pic>
    </p:spTree>
    <p:extLst>
      <p:ext uri="{BB962C8B-B14F-4D97-AF65-F5344CB8AC3E}">
        <p14:creationId xmlns:p14="http://schemas.microsoft.com/office/powerpoint/2010/main" val="398050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5"/>
                                        </p:tgtEl>
                                      </p:cBhvr>
                                    </p:animEffect>
                                    <p:set>
                                      <p:cBhvr>
                                        <p:cTn id="10" dur="1" fill="hold">
                                          <p:stCondLst>
                                            <p:cond delay="1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500"/>
                                        <p:tgtEl>
                                          <p:spTgt spid="19"/>
                                        </p:tgtEl>
                                      </p:cBhvr>
                                    </p:animEffect>
                                  </p:childTnLst>
                                </p:cTn>
                              </p:par>
                              <p:par>
                                <p:cTn id="17" presetID="9" presetClass="emph" presetSubtype="0" nodeType="withEffect">
                                  <p:stCondLst>
                                    <p:cond delay="0"/>
                                  </p:stCondLst>
                                  <p:childTnLst>
                                    <p:set>
                                      <p:cBhvr rctx="PPT">
                                        <p:cTn id="18" dur="indefinite"/>
                                        <p:tgtEl>
                                          <p:spTgt spid="3">
                                            <p:txEl>
                                              <p:pRg st="1" end="1"/>
                                            </p:txEl>
                                          </p:spTgt>
                                        </p:tgtEl>
                                        <p:attrNameLst>
                                          <p:attrName>style.opacity</p:attrName>
                                        </p:attrNameLst>
                                      </p:cBhvr>
                                      <p:to>
                                        <p:strVal val="0.5"/>
                                      </p:to>
                                    </p:set>
                                    <p:animEffect filter="image" prLst="opacity: 0.5">
                                      <p:cBhvr rctx="IE">
                                        <p:cTn id="19" dur="indefinite"/>
                                        <p:tgtEl>
                                          <p:spTgt spid="3">
                                            <p:txEl>
                                              <p:pRg st="1" end="1"/>
                                            </p:txEl>
                                          </p:spTgt>
                                        </p:tgtEl>
                                      </p:cBhvr>
                                    </p:animEffect>
                                  </p:childTnLst>
                                </p:cTn>
                              </p:par>
                              <p:par>
                                <p:cTn id="20" presetID="9" presetClass="emph" presetSubtype="0" nodeType="withEffect">
                                  <p:stCondLst>
                                    <p:cond delay="0"/>
                                  </p:stCondLst>
                                  <p:childTnLst>
                                    <p:set>
                                      <p:cBhvr rctx="PPT">
                                        <p:cTn id="21" dur="indefinite"/>
                                        <p:tgtEl>
                                          <p:spTgt spid="3">
                                            <p:txEl>
                                              <p:pRg st="2" end="2"/>
                                            </p:txEl>
                                          </p:spTgt>
                                        </p:tgtEl>
                                        <p:attrNameLst>
                                          <p:attrName>style.opacity</p:attrName>
                                        </p:attrNameLst>
                                      </p:cBhvr>
                                      <p:to>
                                        <p:strVal val="0.5"/>
                                      </p:to>
                                    </p:set>
                                    <p:animEffect filter="image" prLst="opacity: 0.5">
                                      <p:cBhvr rctx="IE">
                                        <p:cTn id="22" dur="indefinite"/>
                                        <p:tgtEl>
                                          <p:spTgt spid="3">
                                            <p:txEl>
                                              <p:pRg st="2" end="2"/>
                                            </p:txEl>
                                          </p:spTgt>
                                        </p:tgtEl>
                                      </p:cBhvr>
                                    </p:animEffect>
                                  </p:childTnLst>
                                </p:cTn>
                              </p:par>
                              <p:par>
                                <p:cTn id="23" presetID="9" presetClass="emph" presetSubtype="0" nodeType="withEffect">
                                  <p:stCondLst>
                                    <p:cond delay="0"/>
                                  </p:stCondLst>
                                  <p:childTnLst>
                                    <p:set>
                                      <p:cBhvr rctx="PPT">
                                        <p:cTn id="24" dur="indefinite"/>
                                        <p:tgtEl>
                                          <p:spTgt spid="3">
                                            <p:txEl>
                                              <p:pRg st="3" end="3"/>
                                            </p:txEl>
                                          </p:spTgt>
                                        </p:tgtEl>
                                        <p:attrNameLst>
                                          <p:attrName>style.opacity</p:attrName>
                                        </p:attrNameLst>
                                      </p:cBhvr>
                                      <p:to>
                                        <p:strVal val="0.5"/>
                                      </p:to>
                                    </p:set>
                                    <p:animEffect filter="image" prLst="opacity: 0.5">
                                      <p:cBhvr rctx="IE">
                                        <p:cTn id="25" dur="indefinite"/>
                                        <p:tgtEl>
                                          <p:spTgt spid="3">
                                            <p:txEl>
                                              <p:pRg st="3" end="3"/>
                                            </p:txEl>
                                          </p:spTgt>
                                        </p:tgtEl>
                                      </p:cBhvr>
                                    </p:animEffect>
                                  </p:childTnLst>
                                </p:cTn>
                              </p:par>
                              <p:par>
                                <p:cTn id="26" presetID="9" presetClass="emph" presetSubtype="0" nodeType="withEffect">
                                  <p:stCondLst>
                                    <p:cond delay="0"/>
                                  </p:stCondLst>
                                  <p:childTnLst>
                                    <p:set>
                                      <p:cBhvr rctx="PPT">
                                        <p:cTn id="27" dur="indefinite"/>
                                        <p:tgtEl>
                                          <p:spTgt spid="3">
                                            <p:txEl>
                                              <p:pRg st="4" end="4"/>
                                            </p:txEl>
                                          </p:spTgt>
                                        </p:tgtEl>
                                        <p:attrNameLst>
                                          <p:attrName>style.opacity</p:attrName>
                                        </p:attrNameLst>
                                      </p:cBhvr>
                                      <p:to>
                                        <p:strVal val="0.5"/>
                                      </p:to>
                                    </p:set>
                                    <p:animEffect filter="image" prLst="opacity: 0.5">
                                      <p:cBhvr rctx="IE">
                                        <p:cTn id="28" dur="indefinite"/>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500"/>
                                        <p:tgtEl>
                                          <p:spTgt spid="19"/>
                                        </p:tgtEl>
                                      </p:cBhvr>
                                    </p:animEffect>
                                    <p:set>
                                      <p:cBhvr>
                                        <p:cTn id="33" dur="1" fill="hold">
                                          <p:stCondLst>
                                            <p:cond delay="1499"/>
                                          </p:stCondLst>
                                        </p:cTn>
                                        <p:tgtEl>
                                          <p:spTgt spid="1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500"/>
                                        <p:tgtEl>
                                          <p:spTgt spid="20"/>
                                        </p:tgtEl>
                                      </p:cBhvr>
                                    </p:animEffect>
                                    <p:set>
                                      <p:cBhvr>
                                        <p:cTn id="36" dur="1" fill="hold">
                                          <p:stCondLst>
                                            <p:cond delay="1499"/>
                                          </p:stCondLst>
                                        </p:cTn>
                                        <p:tgtEl>
                                          <p:spTgt spid="2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500"/>
                                        <p:tgtEl>
                                          <p:spTgt spid="17"/>
                                        </p:tgtEl>
                                      </p:cBhvr>
                                    </p:animEffect>
                                  </p:childTnLst>
                                </p:cTn>
                              </p:par>
                              <p:par>
                                <p:cTn id="43" presetID="9" presetClass="emph" presetSubtype="0" nodeType="withEffect">
                                  <p:stCondLst>
                                    <p:cond delay="0"/>
                                  </p:stCondLst>
                                  <p:childTnLst>
                                    <p:set>
                                      <p:cBhvr rctx="PPT">
                                        <p:cTn id="44" dur="indefinite"/>
                                        <p:tgtEl>
                                          <p:spTgt spid="3">
                                            <p:txEl>
                                              <p:pRg st="0" end="0"/>
                                            </p:txEl>
                                          </p:spTgt>
                                        </p:tgtEl>
                                        <p:attrNameLst>
                                          <p:attrName>style.opacity</p:attrName>
                                        </p:attrNameLst>
                                      </p:cBhvr>
                                      <p:to>
                                        <p:strVal val="0.5"/>
                                      </p:to>
                                    </p:set>
                                    <p:animEffect filter="image" prLst="opacity: 0.5">
                                      <p:cBhvr rctx="IE">
                                        <p:cTn id="45" dur="indefinite"/>
                                        <p:tgtEl>
                                          <p:spTgt spid="3">
                                            <p:txEl>
                                              <p:pRg st="0" end="0"/>
                                            </p:txEl>
                                          </p:spTgt>
                                        </p:tgtEl>
                                      </p:cBhvr>
                                    </p:animEffect>
                                  </p:childTnLst>
                                </p:cTn>
                              </p:par>
                              <p:par>
                                <p:cTn id="46" presetID="9" presetClass="emph" presetSubtype="0" nodeType="withEffect">
                                  <p:stCondLst>
                                    <p:cond delay="0"/>
                                  </p:stCondLst>
                                  <p:childTnLst>
                                    <p:set>
                                      <p:cBhvr rctx="PPT">
                                        <p:cTn id="47" dur="indefinite"/>
                                        <p:tgtEl>
                                          <p:spTgt spid="3">
                                            <p:txEl>
                                              <p:pRg st="1" end="1"/>
                                            </p:txEl>
                                          </p:spTgt>
                                        </p:tgtEl>
                                        <p:attrNameLst>
                                          <p:attrName>style.opacity</p:attrName>
                                        </p:attrNameLst>
                                      </p:cBhvr>
                                      <p:to>
                                        <p:strVal val="1"/>
                                      </p:to>
                                    </p:set>
                                    <p:animEffect filter="image" prLst="opacity: 1">
                                      <p:cBhvr rctx="IE">
                                        <p:cTn id="48" dur="indefinite"/>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500"/>
                                        <p:tgtEl>
                                          <p:spTgt spid="15"/>
                                        </p:tgtEl>
                                      </p:cBhvr>
                                    </p:animEffect>
                                    <p:set>
                                      <p:cBhvr>
                                        <p:cTn id="53" dur="1" fill="hold">
                                          <p:stCondLst>
                                            <p:cond delay="1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500"/>
                                        <p:tgtEl>
                                          <p:spTgt spid="23"/>
                                        </p:tgtEl>
                                      </p:cBhvr>
                                    </p:animEffect>
                                    <p:set>
                                      <p:cBhvr>
                                        <p:cTn id="56" dur="1" fill="hold">
                                          <p:stCondLst>
                                            <p:cond delay="1499"/>
                                          </p:stCondLst>
                                        </p:cTn>
                                        <p:tgtEl>
                                          <p:spTgt spid="2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500"/>
                                        <p:tgtEl>
                                          <p:spTgt spid="7"/>
                                        </p:tgtEl>
                                      </p:cBhvr>
                                    </p:animEffect>
                                  </p:childTnLst>
                                </p:cTn>
                              </p:par>
                              <p:par>
                                <p:cTn id="60" presetID="9" presetClass="emph" presetSubtype="0" nodeType="withEffect">
                                  <p:stCondLst>
                                    <p:cond delay="0"/>
                                  </p:stCondLst>
                                  <p:childTnLst>
                                    <p:set>
                                      <p:cBhvr rctx="PPT">
                                        <p:cTn id="61" dur="indefinite"/>
                                        <p:tgtEl>
                                          <p:spTgt spid="3">
                                            <p:txEl>
                                              <p:pRg st="1" end="1"/>
                                            </p:txEl>
                                          </p:spTgt>
                                        </p:tgtEl>
                                        <p:attrNameLst>
                                          <p:attrName>style.opacity</p:attrName>
                                        </p:attrNameLst>
                                      </p:cBhvr>
                                      <p:to>
                                        <p:strVal val="0.5"/>
                                      </p:to>
                                    </p:set>
                                    <p:animEffect filter="image" prLst="opacity: 0.5">
                                      <p:cBhvr rctx="IE">
                                        <p:cTn id="62" dur="indefinite"/>
                                        <p:tgtEl>
                                          <p:spTgt spid="3">
                                            <p:txEl>
                                              <p:pRg st="1" end="1"/>
                                            </p:txEl>
                                          </p:spTgt>
                                        </p:tgtEl>
                                      </p:cBhvr>
                                    </p:animEffect>
                                  </p:childTnLst>
                                </p:cTn>
                              </p:par>
                              <p:par>
                                <p:cTn id="63" presetID="9" presetClass="emph" presetSubtype="0" nodeType="withEffect">
                                  <p:stCondLst>
                                    <p:cond delay="0"/>
                                  </p:stCondLst>
                                  <p:childTnLst>
                                    <p:set>
                                      <p:cBhvr rctx="PPT">
                                        <p:cTn id="64" dur="indefinite"/>
                                        <p:tgtEl>
                                          <p:spTgt spid="3">
                                            <p:txEl>
                                              <p:pRg st="2" end="2"/>
                                            </p:txEl>
                                          </p:spTgt>
                                        </p:tgtEl>
                                        <p:attrNameLst>
                                          <p:attrName>style.opacity</p:attrName>
                                        </p:attrNameLst>
                                      </p:cBhvr>
                                      <p:to>
                                        <p:strVal val="1"/>
                                      </p:to>
                                    </p:set>
                                    <p:animEffect filter="image" prLst="opacity: 1">
                                      <p:cBhvr rctx="IE">
                                        <p:cTn id="65" dur="indefinite"/>
                                        <p:tgtEl>
                                          <p:spTgt spid="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500"/>
                                        <p:tgtEl>
                                          <p:spTgt spid="7"/>
                                        </p:tgtEl>
                                      </p:cBhvr>
                                    </p:animEffect>
                                    <p:set>
                                      <p:cBhvr>
                                        <p:cTn id="70" dur="1" fill="hold">
                                          <p:stCondLst>
                                            <p:cond delay="1499"/>
                                          </p:stCondLst>
                                        </p:cTn>
                                        <p:tgtEl>
                                          <p:spTgt spid="7"/>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500"/>
                                        <p:tgtEl>
                                          <p:spTgt spid="24"/>
                                        </p:tgtEl>
                                      </p:cBhvr>
                                    </p:animEffect>
                                  </p:childTnLst>
                                </p:cTn>
                              </p:par>
                              <p:par>
                                <p:cTn id="74" presetID="9" presetClass="emph" presetSubtype="0" nodeType="withEffect">
                                  <p:stCondLst>
                                    <p:cond delay="0"/>
                                  </p:stCondLst>
                                  <p:childTnLst>
                                    <p:set>
                                      <p:cBhvr rctx="PPT">
                                        <p:cTn id="75" dur="indefinite"/>
                                        <p:tgtEl>
                                          <p:spTgt spid="3">
                                            <p:txEl>
                                              <p:pRg st="2" end="2"/>
                                            </p:txEl>
                                          </p:spTgt>
                                        </p:tgtEl>
                                        <p:attrNameLst>
                                          <p:attrName>style.opacity</p:attrName>
                                        </p:attrNameLst>
                                      </p:cBhvr>
                                      <p:to>
                                        <p:strVal val="0.5"/>
                                      </p:to>
                                    </p:set>
                                    <p:animEffect filter="image" prLst="opacity: 0.5">
                                      <p:cBhvr rctx="IE">
                                        <p:cTn id="76" dur="indefinite"/>
                                        <p:tgtEl>
                                          <p:spTgt spid="3">
                                            <p:txEl>
                                              <p:pRg st="2" end="2"/>
                                            </p:txEl>
                                          </p:spTgt>
                                        </p:tgtEl>
                                      </p:cBhvr>
                                    </p:animEffect>
                                  </p:childTnLst>
                                </p:cTn>
                              </p:par>
                              <p:par>
                                <p:cTn id="77" presetID="9" presetClass="emph" presetSubtype="0" nodeType="withEffect">
                                  <p:stCondLst>
                                    <p:cond delay="0"/>
                                  </p:stCondLst>
                                  <p:childTnLst>
                                    <p:set>
                                      <p:cBhvr rctx="PPT">
                                        <p:cTn id="78" dur="indefinite"/>
                                        <p:tgtEl>
                                          <p:spTgt spid="3">
                                            <p:txEl>
                                              <p:pRg st="3" end="3"/>
                                            </p:txEl>
                                          </p:spTgt>
                                        </p:tgtEl>
                                        <p:attrNameLst>
                                          <p:attrName>style.opacity</p:attrName>
                                        </p:attrNameLst>
                                      </p:cBhvr>
                                      <p:to>
                                        <p:strVal val="1"/>
                                      </p:to>
                                    </p:set>
                                    <p:animEffect filter="image" prLst="opacity: 1">
                                      <p:cBhvr rctx="IE">
                                        <p:cTn id="79" dur="indefinite"/>
                                        <p:tgtEl>
                                          <p:spTgt spid="3">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childTnLst>
                                </p:cTn>
                              </p:par>
                              <p:par>
                                <p:cTn id="88" presetID="10" presetClass="exit" presetSubtype="0" fill="hold" nodeType="withEffect">
                                  <p:stCondLst>
                                    <p:cond delay="0"/>
                                  </p:stCondLst>
                                  <p:childTnLst>
                                    <p:animEffect transition="out" filter="fade">
                                      <p:cBhvr>
                                        <p:cTn id="89" dur="1000"/>
                                        <p:tgtEl>
                                          <p:spTgt spid="24"/>
                                        </p:tgtEl>
                                      </p:cBhvr>
                                    </p:animEffect>
                                    <p:set>
                                      <p:cBhvr>
                                        <p:cTn id="90" dur="1" fill="hold">
                                          <p:stCondLst>
                                            <p:cond delay="999"/>
                                          </p:stCondLst>
                                        </p:cTn>
                                        <p:tgtEl>
                                          <p:spTgt spid="2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nodeType="clickEffect">
                                  <p:stCondLst>
                                    <p:cond delay="0"/>
                                  </p:stCondLst>
                                  <p:childTnLst>
                                    <p:animScale>
                                      <p:cBhvr>
                                        <p:cTn id="94" dur="1500" fill="hold"/>
                                        <p:tgtEl>
                                          <p:spTgt spid="23"/>
                                        </p:tgtEl>
                                      </p:cBhvr>
                                      <p:by x="100000" y="50000"/>
                                    </p:animScale>
                                  </p:childTnLst>
                                </p:cTn>
                              </p:par>
                              <p:par>
                                <p:cTn id="95" presetID="6" presetClass="emph" presetSubtype="0" fill="hold" nodeType="withEffect">
                                  <p:stCondLst>
                                    <p:cond delay="0"/>
                                  </p:stCondLst>
                                  <p:childTnLst>
                                    <p:animScale>
                                      <p:cBhvr>
                                        <p:cTn id="96" dur="1500" fill="hold"/>
                                        <p:tgtEl>
                                          <p:spTgt spid="15"/>
                                        </p:tgtEl>
                                      </p:cBhvr>
                                      <p:by x="100000" y="50000"/>
                                    </p:animScale>
                                  </p:childTnLst>
                                </p:cTn>
                              </p:par>
                              <p:par>
                                <p:cTn id="97" presetID="0" presetClass="path" presetSubtype="0" fill="hold" nodeType="withEffect">
                                  <p:stCondLst>
                                    <p:cond delay="0"/>
                                  </p:stCondLst>
                                  <p:childTnLst>
                                    <p:animMotion origin="layout" path="M 0.00018 -0.00046 L 0.0007 -0.05255 " pathEditMode="relative" rAng="0" ptsTypes="AA">
                                      <p:cBhvr>
                                        <p:cTn id="98" dur="1500" fill="hold"/>
                                        <p:tgtEl>
                                          <p:spTgt spid="23"/>
                                        </p:tgtEl>
                                        <p:attrNameLst>
                                          <p:attrName>ppt_x</p:attrName>
                                          <p:attrName>ppt_y</p:attrName>
                                        </p:attrNameLst>
                                      </p:cBhvr>
                                      <p:rCtr x="17" y="-2616"/>
                                    </p:animMotion>
                                  </p:childTnLst>
                                </p:cTn>
                              </p:par>
                              <p:par>
                                <p:cTn id="99" presetID="9" presetClass="emph" presetSubtype="0" nodeType="withEffect">
                                  <p:stCondLst>
                                    <p:cond delay="0"/>
                                  </p:stCondLst>
                                  <p:childTnLst>
                                    <p:set>
                                      <p:cBhvr rctx="PPT">
                                        <p:cTn id="100" dur="indefinite"/>
                                        <p:tgtEl>
                                          <p:spTgt spid="3">
                                            <p:txEl>
                                              <p:pRg st="3" end="3"/>
                                            </p:txEl>
                                          </p:spTgt>
                                        </p:tgtEl>
                                        <p:attrNameLst>
                                          <p:attrName>style.opacity</p:attrName>
                                        </p:attrNameLst>
                                      </p:cBhvr>
                                      <p:to>
                                        <p:strVal val="0.5"/>
                                      </p:to>
                                    </p:set>
                                    <p:animEffect filter="image" prLst="opacity: 0.5">
                                      <p:cBhvr rctx="IE">
                                        <p:cTn id="101" dur="indefinite"/>
                                        <p:tgtEl>
                                          <p:spTgt spid="3">
                                            <p:txEl>
                                              <p:pRg st="3" end="3"/>
                                            </p:txEl>
                                          </p:spTgt>
                                        </p:tgtEl>
                                      </p:cBhvr>
                                    </p:animEffect>
                                  </p:childTnLst>
                                </p:cTn>
                              </p:par>
                              <p:par>
                                <p:cTn id="102" presetID="9" presetClass="emph" presetSubtype="0" nodeType="withEffect">
                                  <p:stCondLst>
                                    <p:cond delay="0"/>
                                  </p:stCondLst>
                                  <p:childTnLst>
                                    <p:set>
                                      <p:cBhvr rctx="PPT">
                                        <p:cTn id="103" dur="indefinite"/>
                                        <p:tgtEl>
                                          <p:spTgt spid="3">
                                            <p:txEl>
                                              <p:pRg st="4" end="4"/>
                                            </p:txEl>
                                          </p:spTgt>
                                        </p:tgtEl>
                                        <p:attrNameLst>
                                          <p:attrName>style.opacity</p:attrName>
                                        </p:attrNameLst>
                                      </p:cBhvr>
                                      <p:to>
                                        <p:strVal val="1"/>
                                      </p:to>
                                    </p:set>
                                    <p:animEffect filter="image" prLst="opacity: 1">
                                      <p:cBhvr rctx="IE">
                                        <p:cTn id="104" dur="indefinite"/>
                                        <p:tgtEl>
                                          <p:spTgt spid="3">
                                            <p:txEl>
                                              <p:pRg st="4" end="4"/>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mph" presetSubtype="0" nodeType="clickEffect">
                                  <p:stCondLst>
                                    <p:cond delay="0"/>
                                  </p:stCondLst>
                                  <p:childTnLst>
                                    <p:set>
                                      <p:cBhvr rctx="PPT">
                                        <p:cTn id="108" dur="indefinite"/>
                                        <p:tgtEl>
                                          <p:spTgt spid="3">
                                            <p:txEl>
                                              <p:pRg st="0" end="0"/>
                                            </p:txEl>
                                          </p:spTgt>
                                        </p:tgtEl>
                                        <p:attrNameLst>
                                          <p:attrName>style.opacity</p:attrName>
                                        </p:attrNameLst>
                                      </p:cBhvr>
                                      <p:to>
                                        <p:strVal val="1"/>
                                      </p:to>
                                    </p:set>
                                    <p:animEffect filter="image" prLst="opacity: 1">
                                      <p:cBhvr rctx="IE">
                                        <p:cTn id="109" dur="indefinite"/>
                                        <p:tgtEl>
                                          <p:spTgt spid="3">
                                            <p:txEl>
                                              <p:pRg st="0" end="0"/>
                                            </p:txEl>
                                          </p:spTgt>
                                        </p:tgtEl>
                                      </p:cBhvr>
                                    </p:animEffect>
                                  </p:childTnLst>
                                </p:cTn>
                              </p:par>
                              <p:par>
                                <p:cTn id="110" presetID="9" presetClass="emph" presetSubtype="0" nodeType="withEffect">
                                  <p:stCondLst>
                                    <p:cond delay="0"/>
                                  </p:stCondLst>
                                  <p:childTnLst>
                                    <p:set>
                                      <p:cBhvr rctx="PPT">
                                        <p:cTn id="111" dur="indefinite"/>
                                        <p:tgtEl>
                                          <p:spTgt spid="3">
                                            <p:txEl>
                                              <p:pRg st="1" end="1"/>
                                            </p:txEl>
                                          </p:spTgt>
                                        </p:tgtEl>
                                        <p:attrNameLst>
                                          <p:attrName>style.opacity</p:attrName>
                                        </p:attrNameLst>
                                      </p:cBhvr>
                                      <p:to>
                                        <p:strVal val="1"/>
                                      </p:to>
                                    </p:set>
                                    <p:animEffect filter="image" prLst="opacity: 1">
                                      <p:cBhvr rctx="IE">
                                        <p:cTn id="112" dur="indefinite"/>
                                        <p:tgtEl>
                                          <p:spTgt spid="3">
                                            <p:txEl>
                                              <p:pRg st="1" end="1"/>
                                            </p:txEl>
                                          </p:spTgt>
                                        </p:tgtEl>
                                      </p:cBhvr>
                                    </p:animEffect>
                                  </p:childTnLst>
                                </p:cTn>
                              </p:par>
                              <p:par>
                                <p:cTn id="113" presetID="9" presetClass="emph" presetSubtype="0" nodeType="withEffect">
                                  <p:stCondLst>
                                    <p:cond delay="0"/>
                                  </p:stCondLst>
                                  <p:childTnLst>
                                    <p:set>
                                      <p:cBhvr rctx="PPT">
                                        <p:cTn id="114" dur="indefinite"/>
                                        <p:tgtEl>
                                          <p:spTgt spid="3">
                                            <p:txEl>
                                              <p:pRg st="2" end="2"/>
                                            </p:txEl>
                                          </p:spTgt>
                                        </p:tgtEl>
                                        <p:attrNameLst>
                                          <p:attrName>style.opacity</p:attrName>
                                        </p:attrNameLst>
                                      </p:cBhvr>
                                      <p:to>
                                        <p:strVal val="1"/>
                                      </p:to>
                                    </p:set>
                                    <p:animEffect filter="image" prLst="opacity: 1">
                                      <p:cBhvr rctx="IE">
                                        <p:cTn id="115" dur="indefinite"/>
                                        <p:tgtEl>
                                          <p:spTgt spid="3">
                                            <p:txEl>
                                              <p:pRg st="2" end="2"/>
                                            </p:txEl>
                                          </p:spTgt>
                                        </p:tgtEl>
                                      </p:cBhvr>
                                    </p:animEffect>
                                  </p:childTnLst>
                                </p:cTn>
                              </p:par>
                              <p:par>
                                <p:cTn id="116" presetID="9" presetClass="emph" presetSubtype="0" nodeType="withEffect">
                                  <p:stCondLst>
                                    <p:cond delay="0"/>
                                  </p:stCondLst>
                                  <p:childTnLst>
                                    <p:set>
                                      <p:cBhvr rctx="PPT">
                                        <p:cTn id="117" dur="indefinite"/>
                                        <p:tgtEl>
                                          <p:spTgt spid="3">
                                            <p:txEl>
                                              <p:pRg st="3" end="3"/>
                                            </p:txEl>
                                          </p:spTgt>
                                        </p:tgtEl>
                                        <p:attrNameLst>
                                          <p:attrName>style.opacity</p:attrName>
                                        </p:attrNameLst>
                                      </p:cBhvr>
                                      <p:to>
                                        <p:strVal val="1"/>
                                      </p:to>
                                    </p:set>
                                    <p:animEffect filter="image" prLst="opacity: 1">
                                      <p:cBhvr rctx="IE">
                                        <p:cTn id="118" dur="indefinite"/>
                                        <p:tgtEl>
                                          <p:spTgt spid="3">
                                            <p:txEl>
                                              <p:pRg st="3" end="3"/>
                                            </p:txEl>
                                          </p:spTgt>
                                        </p:tgtEl>
                                      </p:cBhvr>
                                    </p:animEffect>
                                  </p:childTnLst>
                                </p:cTn>
                              </p:par>
                              <p:par>
                                <p:cTn id="119" presetID="9" presetClass="emph" presetSubtype="0" nodeType="withEffect">
                                  <p:stCondLst>
                                    <p:cond delay="0"/>
                                  </p:stCondLst>
                                  <p:childTnLst>
                                    <p:set>
                                      <p:cBhvr rctx="PPT">
                                        <p:cTn id="120" dur="indefinite"/>
                                        <p:tgtEl>
                                          <p:spTgt spid="3">
                                            <p:txEl>
                                              <p:pRg st="4" end="4"/>
                                            </p:txEl>
                                          </p:spTgt>
                                        </p:tgtEl>
                                        <p:attrNameLst>
                                          <p:attrName>style.opacity</p:attrName>
                                        </p:attrNameLst>
                                      </p:cBhvr>
                                      <p:to>
                                        <p:strVal val="1"/>
                                      </p:to>
                                    </p:set>
                                    <p:animEffect filter="image" prLst="opacity: 1">
                                      <p:cBhvr rctx="IE">
                                        <p:cTn id="121"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37</a:t>
            </a:fld>
            <a:endParaRPr kumimoji="1" lang="ja-JP" altLang="en-US"/>
          </a:p>
        </p:txBody>
      </p:sp>
      <p:sp>
        <p:nvSpPr>
          <p:cNvPr id="16" name="テキスト ボックス 15"/>
          <p:cNvSpPr txBox="1"/>
          <p:nvPr/>
        </p:nvSpPr>
        <p:spPr>
          <a:xfrm>
            <a:off x="665937" y="2646919"/>
            <a:ext cx="7581591"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ja-JP" altLang="en-US" sz="2000" dirty="0" smtClean="0">
                <a:solidFill>
                  <a:schemeClr val="bg2"/>
                </a:solidFill>
              </a:rPr>
              <a:t>各フレーム</a:t>
            </a:r>
            <a:r>
              <a:rPr lang="ja-JP" altLang="en-US" sz="2000" dirty="0">
                <a:solidFill>
                  <a:schemeClr val="bg2"/>
                </a:solidFill>
              </a:rPr>
              <a:t>に対する直前のフレームとの</a:t>
            </a:r>
            <a:r>
              <a:rPr lang="ja-JP" altLang="en-US" sz="2000" dirty="0" smtClean="0">
                <a:solidFill>
                  <a:schemeClr val="bg2"/>
                </a:solidFill>
              </a:rPr>
              <a:t>差分</a:t>
            </a:r>
            <a:r>
              <a:rPr lang="en-US" altLang="ja-JP" sz="2000" dirty="0" smtClean="0">
                <a:solidFill>
                  <a:schemeClr val="bg2"/>
                </a:solidFill>
              </a:rPr>
              <a:t/>
            </a:r>
            <a:br>
              <a:rPr lang="en-US" altLang="ja-JP" sz="2000" dirty="0" smtClean="0">
                <a:solidFill>
                  <a:schemeClr val="bg2"/>
                </a:solidFill>
              </a:rPr>
            </a:br>
            <a:r>
              <a:rPr lang="en-US" altLang="ja-JP" sz="2000" dirty="0" smtClean="0">
                <a:solidFill>
                  <a:schemeClr val="bg2"/>
                </a:solidFill>
              </a:rPr>
              <a:t>(</a:t>
            </a:r>
            <a:r>
              <a:rPr lang="ja-JP" altLang="en-US" sz="2000" dirty="0">
                <a:solidFill>
                  <a:schemeClr val="bg2"/>
                </a:solidFill>
              </a:rPr>
              <a:t>左右各 </a:t>
            </a:r>
            <a:r>
              <a:rPr lang="en-US" altLang="ja-JP" sz="2000" dirty="0">
                <a:solidFill>
                  <a:schemeClr val="bg2"/>
                </a:solidFill>
              </a:rPr>
              <a:t>15 </a:t>
            </a:r>
            <a:r>
              <a:rPr lang="ja-JP" altLang="en-US" sz="2000" dirty="0">
                <a:solidFill>
                  <a:schemeClr val="bg2"/>
                </a:solidFill>
              </a:rPr>
              <a:t>個</a:t>
            </a:r>
            <a:r>
              <a:rPr lang="ja-JP" altLang="en-US" sz="2000" dirty="0" smtClean="0">
                <a:solidFill>
                  <a:schemeClr val="bg2"/>
                </a:solidFill>
              </a:rPr>
              <a:t>，合計 </a:t>
            </a:r>
            <a:r>
              <a:rPr lang="en-US" altLang="ja-JP" sz="2000" dirty="0">
                <a:solidFill>
                  <a:schemeClr val="bg2"/>
                </a:solidFill>
              </a:rPr>
              <a:t>30 </a:t>
            </a:r>
            <a:r>
              <a:rPr lang="ja-JP" altLang="en-US" sz="2000" dirty="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左右</a:t>
            </a:r>
            <a:r>
              <a:rPr lang="ja-JP" altLang="en-US" sz="2000" dirty="0">
                <a:solidFill>
                  <a:schemeClr val="bg2"/>
                </a:solidFill>
              </a:rPr>
              <a:t>の気圧</a:t>
            </a:r>
            <a:r>
              <a:rPr lang="ja-JP" altLang="en-US" sz="2000" dirty="0" smtClean="0">
                <a:solidFill>
                  <a:schemeClr val="bg2"/>
                </a:solidFill>
              </a:rPr>
              <a:t>変化パターン</a:t>
            </a:r>
            <a:r>
              <a:rPr lang="ja-JP" altLang="en-US" sz="2000" dirty="0">
                <a:solidFill>
                  <a:schemeClr val="bg2"/>
                </a:solidFill>
              </a:rPr>
              <a:t>の</a:t>
            </a:r>
            <a:r>
              <a:rPr lang="ja-JP" altLang="en-US" sz="2000" dirty="0" smtClean="0">
                <a:solidFill>
                  <a:schemeClr val="bg2"/>
                </a:solidFill>
              </a:rPr>
              <a:t>差分値に対して</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フーリエ</a:t>
            </a:r>
            <a:r>
              <a:rPr lang="ja-JP" altLang="en-US" sz="2000" dirty="0">
                <a:solidFill>
                  <a:schemeClr val="bg2"/>
                </a:solidFill>
              </a:rPr>
              <a:t>変換を行った振幅</a:t>
            </a:r>
            <a:r>
              <a:rPr lang="ja-JP" altLang="en-US" sz="2000" dirty="0" smtClean="0">
                <a:solidFill>
                  <a:schemeClr val="bg2"/>
                </a:solidFill>
              </a:rPr>
              <a:t>スペクトル</a:t>
            </a:r>
            <a:r>
              <a:rPr lang="en-US" altLang="ja-JP" sz="2000" dirty="0">
                <a:solidFill>
                  <a:schemeClr val="bg2"/>
                </a:solidFill>
              </a:rPr>
              <a:t>(</a:t>
            </a:r>
            <a:r>
              <a:rPr lang="en-US" altLang="ja-JP" sz="2000" dirty="0" smtClean="0">
                <a:solidFill>
                  <a:schemeClr val="bg2"/>
                </a:solidFill>
              </a:rPr>
              <a:t>8</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標準</a:t>
            </a:r>
            <a:r>
              <a:rPr lang="ja-JP" altLang="en-US" sz="2000" dirty="0">
                <a:solidFill>
                  <a:schemeClr val="bg2"/>
                </a:solidFill>
              </a:rPr>
              <a:t>偏差</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最大最小値幅</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フレームから第</a:t>
            </a:r>
            <a:r>
              <a:rPr lang="en-US" altLang="ja-JP" sz="2000" dirty="0" smtClean="0">
                <a:solidFill>
                  <a:schemeClr val="bg2"/>
                </a:solidFill>
              </a:rPr>
              <a:t>15</a:t>
            </a:r>
            <a:r>
              <a:rPr lang="ja-JP" altLang="en-US" sz="2000" dirty="0" smtClean="0">
                <a:solidFill>
                  <a:schemeClr val="bg2"/>
                </a:solidFill>
              </a:rPr>
              <a:t>フレーム</a:t>
            </a:r>
            <a:r>
              <a:rPr lang="ja-JP" altLang="en-US" sz="2000" dirty="0">
                <a:solidFill>
                  <a:schemeClr val="bg2"/>
                </a:solidFill>
              </a:rPr>
              <a:t>を引いた値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最大値</a:t>
            </a:r>
            <a:r>
              <a:rPr lang="ja-JP" altLang="en-US" sz="2000" dirty="0">
                <a:solidFill>
                  <a:schemeClr val="bg2"/>
                </a:solidFill>
              </a:rPr>
              <a:t>から</a:t>
            </a: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a:t>
            </a:r>
            <a:r>
              <a:rPr lang="ja-JP" altLang="en-US" sz="2000" dirty="0">
                <a:solidFill>
                  <a:schemeClr val="bg2"/>
                </a:solidFill>
              </a:rPr>
              <a:t>を引いた値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最小値</a:t>
            </a:r>
            <a:r>
              <a:rPr lang="ja-JP" altLang="en-US" sz="2000" dirty="0">
                <a:solidFill>
                  <a:schemeClr val="bg2"/>
                </a:solidFill>
              </a:rPr>
              <a:t>から</a:t>
            </a: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a:t>
            </a:r>
            <a:r>
              <a:rPr lang="ja-JP" altLang="en-US" sz="2000" dirty="0">
                <a:solidFill>
                  <a:schemeClr val="bg2"/>
                </a:solidFill>
              </a:rPr>
              <a:t>を</a:t>
            </a:r>
            <a:r>
              <a:rPr lang="ja-JP" altLang="en-US" sz="2000" dirty="0" smtClean="0">
                <a:solidFill>
                  <a:schemeClr val="bg2"/>
                </a:solidFill>
              </a:rPr>
              <a:t>引いた</a:t>
            </a:r>
            <a:r>
              <a:rPr lang="ja-JP" altLang="en-US" sz="2000" dirty="0">
                <a:solidFill>
                  <a:schemeClr val="bg2"/>
                </a:solidFill>
              </a:rPr>
              <a:t>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 </a:t>
            </a:r>
            <a:endParaRPr lang="en-US" altLang="ja-JP" sz="2000" dirty="0" smtClean="0">
              <a:solidFill>
                <a:schemeClr val="bg2"/>
              </a:solidFill>
            </a:endParaRPr>
          </a:p>
          <a:p>
            <a:endParaRPr lang="en-US" altLang="ja-JP" sz="2000" dirty="0">
              <a:solidFill>
                <a:schemeClr val="bg2"/>
              </a:solidFill>
            </a:endParaRPr>
          </a:p>
          <a:p>
            <a:r>
              <a:rPr lang="ja-JP" altLang="en-US" sz="2000" dirty="0" smtClean="0">
                <a:solidFill>
                  <a:schemeClr val="bg2"/>
                </a:solidFill>
              </a:rPr>
              <a:t>計</a:t>
            </a:r>
            <a:r>
              <a:rPr lang="en-US" altLang="ja-JP" sz="2000" dirty="0" smtClean="0">
                <a:solidFill>
                  <a:schemeClr val="bg2"/>
                </a:solidFill>
              </a:rPr>
              <a:t>48</a:t>
            </a:r>
            <a:r>
              <a:rPr lang="ja-JP" altLang="en-US" sz="2000" dirty="0" smtClean="0">
                <a:solidFill>
                  <a:schemeClr val="bg2"/>
                </a:solidFill>
              </a:rPr>
              <a:t>個</a:t>
            </a:r>
            <a:endParaRPr lang="ja-JP" altLang="en-US" sz="2000" dirty="0">
              <a:solidFill>
                <a:schemeClr val="bg2"/>
              </a:solidFill>
            </a:endParaRPr>
          </a:p>
        </p:txBody>
      </p:sp>
      <p:sp>
        <p:nvSpPr>
          <p:cNvPr id="17" name="角丸四角形 16"/>
          <p:cNvSpPr/>
          <p:nvPr/>
        </p:nvSpPr>
        <p:spPr>
          <a:xfrm>
            <a:off x="477078" y="2150913"/>
            <a:ext cx="7962729" cy="4480147"/>
          </a:xfrm>
          <a:prstGeom prst="roundRect">
            <a:avLst/>
          </a:pr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ボックス 17"/>
          <p:cNvSpPr txBox="1"/>
          <p:nvPr/>
        </p:nvSpPr>
        <p:spPr>
          <a:xfrm>
            <a:off x="1127598" y="1791840"/>
            <a:ext cx="1641475"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chemeClr val="accent5"/>
                </a:solidFill>
                <a:effectLst/>
                <a:uFillTx/>
                <a:latin typeface="+mn-lt"/>
                <a:ea typeface="+mn-ea"/>
                <a:cs typeface="+mn-cs"/>
                <a:sym typeface="Avenir Next"/>
              </a:rPr>
              <a:t>特徴量</a:t>
            </a:r>
            <a:endParaRPr kumimoji="0" lang="ja-JP" altLang="en-US" sz="4000" b="1" i="0" u="none" strike="noStrike" cap="none" spc="0" normalizeH="0" baseline="0" dirty="0">
              <a:ln>
                <a:noFill/>
              </a:ln>
              <a:solidFill>
                <a:schemeClr val="accent5"/>
              </a:solidFill>
              <a:effectLst/>
              <a:uFillTx/>
              <a:latin typeface="+mn-lt"/>
              <a:ea typeface="+mn-ea"/>
              <a:cs typeface="+mn-cs"/>
              <a:sym typeface="Avenir Next"/>
            </a:endParaRPr>
          </a:p>
        </p:txBody>
      </p:sp>
      <p:sp>
        <p:nvSpPr>
          <p:cNvPr id="9" name="テキスト ボックス 8"/>
          <p:cNvSpPr txBox="1"/>
          <p:nvPr/>
        </p:nvSpPr>
        <p:spPr>
          <a:xfrm>
            <a:off x="403632" y="952366"/>
            <a:ext cx="764632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波形から</a:t>
            </a:r>
            <a:r>
              <a:rPr lang="ja-JP" altLang="en-US" sz="2800" b="1" dirty="0" smtClean="0">
                <a:solidFill>
                  <a:schemeClr val="accent5"/>
                </a:solidFill>
              </a:rPr>
              <a:t>特徴量</a:t>
            </a:r>
            <a:r>
              <a:rPr lang="ja-JP" altLang="en-US" sz="2800" b="1" dirty="0" smtClean="0">
                <a:solidFill>
                  <a:schemeClr val="bg2"/>
                </a:solidFill>
              </a:rPr>
              <a:t>を生成し</a:t>
            </a:r>
            <a:r>
              <a:rPr lang="en-US" altLang="ja-JP" sz="2800" b="1" dirty="0" smtClean="0">
                <a:solidFill>
                  <a:schemeClr val="bg2"/>
                </a:solidFill>
              </a:rPr>
              <a:t/>
            </a:r>
            <a:br>
              <a:rPr lang="en-US" altLang="ja-JP" sz="2800" b="1" dirty="0" smtClean="0">
                <a:solidFill>
                  <a:schemeClr val="bg2"/>
                </a:solidFill>
              </a:rPr>
            </a:br>
            <a:r>
              <a:rPr lang="ja-JP" altLang="en-US" sz="2800" b="1" dirty="0" smtClean="0">
                <a:solidFill>
                  <a:schemeClr val="bg2"/>
                </a:solidFill>
              </a:rPr>
              <a:t>機械学習（</a:t>
            </a:r>
            <a:r>
              <a:rPr lang="en-US" altLang="ja-JP" sz="2800" b="1" dirty="0" smtClean="0">
                <a:solidFill>
                  <a:schemeClr val="bg2"/>
                </a:solidFill>
              </a:rPr>
              <a:t>Random Forest</a:t>
            </a:r>
            <a:r>
              <a:rPr lang="ja-JP" altLang="en-US" sz="2800" b="1" dirty="0" smtClean="0">
                <a:solidFill>
                  <a:schemeClr val="bg2"/>
                </a:solidFill>
              </a:rPr>
              <a:t>）を</a:t>
            </a:r>
            <a:r>
              <a:rPr lang="ja-JP" altLang="en-US" sz="2800" b="1" dirty="0">
                <a:solidFill>
                  <a:schemeClr val="bg2"/>
                </a:solidFill>
              </a:rPr>
              <a:t>利用</a:t>
            </a:r>
            <a:r>
              <a:rPr lang="ja-JP" altLang="en-US" sz="2800" b="1" dirty="0" smtClean="0">
                <a:solidFill>
                  <a:schemeClr val="bg2"/>
                </a:solidFill>
              </a:rPr>
              <a:t>して認識</a:t>
            </a:r>
            <a:endParaRPr lang="ja-JP" altLang="en-US" sz="2800" b="1" dirty="0">
              <a:solidFill>
                <a:schemeClr val="bg2"/>
              </a:solidFill>
            </a:endParaRPr>
          </a:p>
        </p:txBody>
      </p:sp>
    </p:spTree>
    <p:extLst>
      <p:ext uri="{BB962C8B-B14F-4D97-AF65-F5344CB8AC3E}">
        <p14:creationId xmlns:p14="http://schemas.microsoft.com/office/powerpoint/2010/main" val="34136871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それぞれの特徴量による認識率への影響</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38</a:t>
            </a:fld>
            <a:endParaRPr kumimoji="1" lang="ja-JP" altLang="en-US"/>
          </a:p>
        </p:txBody>
      </p:sp>
      <p:sp>
        <p:nvSpPr>
          <p:cNvPr id="6" name="テキスト ボックス 5"/>
          <p:cNvSpPr txBox="1"/>
          <p:nvPr/>
        </p:nvSpPr>
        <p:spPr>
          <a:xfrm>
            <a:off x="971225" y="1141008"/>
            <a:ext cx="771341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i="0" u="none" strike="noStrike" cap="none" spc="0" normalizeH="0" baseline="0" dirty="0" smtClean="0">
                <a:ln>
                  <a:noFill/>
                </a:ln>
                <a:solidFill>
                  <a:schemeClr val="bg2"/>
                </a:solidFill>
                <a:effectLst/>
                <a:uFillTx/>
                <a:latin typeface="+mn-lt"/>
                <a:ea typeface="+mn-ea"/>
                <a:cs typeface="+mn-cs"/>
                <a:sym typeface="Avenir Next"/>
              </a:rPr>
              <a:t>特徴量を減らした際の認識率の低下率</a:t>
            </a:r>
            <a:endParaRPr kumimoji="0" lang="ja-JP" altLang="en-US" sz="3200" b="1" i="0" u="none" strike="noStrike" cap="none" spc="0" normalizeH="0" baseline="0" dirty="0">
              <a:ln>
                <a:noFill/>
              </a:ln>
              <a:solidFill>
                <a:schemeClr val="bg2"/>
              </a:solidFill>
              <a:effectLst/>
              <a:uFillTx/>
              <a:latin typeface="+mn-lt"/>
              <a:ea typeface="+mn-ea"/>
              <a:cs typeface="+mn-cs"/>
              <a:sym typeface="Avenir Next"/>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043"/>
            <a:ext cx="9144000" cy="4288221"/>
          </a:xfrm>
          <a:prstGeom prst="rect">
            <a:avLst/>
          </a:prstGeom>
        </p:spPr>
      </p:pic>
    </p:spTree>
    <p:extLst>
      <p:ext uri="{BB962C8B-B14F-4D97-AF65-F5344CB8AC3E}">
        <p14:creationId xmlns:p14="http://schemas.microsoft.com/office/powerpoint/2010/main" val="83162059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研究方針</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a:t>
            </a:fld>
            <a:endParaRPr kumimoji="1" lang="ja-JP" altLang="en-US"/>
          </a:p>
        </p:txBody>
      </p:sp>
      <p:sp>
        <p:nvSpPr>
          <p:cNvPr id="5" name="テキスト ボックス 4"/>
          <p:cNvSpPr txBox="1"/>
          <p:nvPr/>
        </p:nvSpPr>
        <p:spPr>
          <a:xfrm>
            <a:off x="827385" y="1831640"/>
            <a:ext cx="74892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kumimoji="0" lang="ja-JP" altLang="en-US" sz="3200" b="1" dirty="0" smtClean="0">
                <a:solidFill>
                  <a:schemeClr val="bg2"/>
                </a:solidFill>
                <a:sym typeface="Avenir Next"/>
              </a:rPr>
              <a:t>顎</a:t>
            </a:r>
            <a:r>
              <a:rPr kumimoji="0" lang="ja-JP" altLang="en-US" sz="3200" dirty="0" smtClean="0">
                <a:solidFill>
                  <a:schemeClr val="bg2"/>
                </a:solidFill>
                <a:sym typeface="Avenir Next"/>
              </a:rPr>
              <a:t>を使ったハンズフリー</a:t>
            </a:r>
            <a:r>
              <a:rPr kumimoji="0" lang="ja-JP" altLang="en-US" sz="3200" dirty="0" smtClean="0">
                <a:solidFill>
                  <a:schemeClr val="bg2"/>
                </a:solidFill>
                <a:sym typeface="Avenir Next"/>
              </a:rPr>
              <a:t>操作手法の</a:t>
            </a:r>
            <a:r>
              <a:rPr kumimoji="0" lang="ja-JP" altLang="en-US" sz="3200" dirty="0">
                <a:solidFill>
                  <a:schemeClr val="bg2"/>
                </a:solidFill>
                <a:sym typeface="Avenir Next"/>
              </a:rPr>
              <a:t>提案</a:t>
            </a:r>
          </a:p>
        </p:txBody>
      </p:sp>
      <p:sp>
        <p:nvSpPr>
          <p:cNvPr id="6" name="角丸四角形 5"/>
          <p:cNvSpPr/>
          <p:nvPr/>
        </p:nvSpPr>
        <p:spPr>
          <a:xfrm>
            <a:off x="580572" y="1594089"/>
            <a:ext cx="7883999" cy="1032907"/>
          </a:xfrm>
          <a:prstGeom prst="roundRect">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54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プレースホルダー 2"/>
          <p:cNvSpPr>
            <a:spLocks noGrp="1"/>
          </p:cNvSpPr>
          <p:nvPr>
            <p:ph type="body" idx="1"/>
          </p:nvPr>
        </p:nvSpPr>
        <p:spPr>
          <a:xfrm>
            <a:off x="827385" y="3194470"/>
            <a:ext cx="7466065" cy="1750164"/>
          </a:xfrm>
        </p:spPr>
        <p:txBody>
          <a:bodyPr>
            <a:normAutofit/>
          </a:bodyPr>
          <a:lstStyle/>
          <a:p>
            <a:r>
              <a:rPr lang="ja-JP" altLang="en-US" sz="2800" dirty="0" smtClean="0"/>
              <a:t>上下左右前後など多様に動かすことができる</a:t>
            </a:r>
            <a:endParaRPr lang="en-US" altLang="ja-JP" sz="2800" dirty="0" smtClean="0"/>
          </a:p>
          <a:p>
            <a:r>
              <a:rPr lang="ja-JP" altLang="en-US" sz="2800" dirty="0" smtClean="0"/>
              <a:t>見なくても意図した動作が可能</a:t>
            </a:r>
            <a:r>
              <a:rPr lang="ja-JP" altLang="en-US" sz="2000" dirty="0" smtClean="0"/>
              <a:t>（アイズフリー）</a:t>
            </a:r>
            <a:endParaRPr lang="en-US" altLang="ja-JP" sz="2000" dirty="0" smtClean="0"/>
          </a:p>
        </p:txBody>
      </p:sp>
      <p:sp>
        <p:nvSpPr>
          <p:cNvPr id="19" name="角丸四角形 18"/>
          <p:cNvSpPr/>
          <p:nvPr/>
        </p:nvSpPr>
        <p:spPr>
          <a:xfrm>
            <a:off x="580572" y="3017741"/>
            <a:ext cx="7883999" cy="1499444"/>
          </a:xfrm>
          <a:prstGeom prst="roundRect">
            <a:avLst/>
          </a:prstGeom>
          <a:noFill/>
          <a:ln w="5715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20" name="テキスト ボックス 19"/>
          <p:cNvSpPr txBox="1"/>
          <p:nvPr/>
        </p:nvSpPr>
        <p:spPr>
          <a:xfrm>
            <a:off x="962081" y="2681732"/>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6"/>
                </a:solidFill>
                <a:sym typeface="Avenir Next"/>
              </a:rPr>
              <a:t>顎の利点</a:t>
            </a:r>
            <a:endParaRPr kumimoji="0" lang="ja-JP" altLang="en-US" sz="3600" b="1" i="0" u="none" strike="noStrike" cap="none" spc="0" normalizeH="0" baseline="0" dirty="0">
              <a:ln>
                <a:noFill/>
              </a:ln>
              <a:solidFill>
                <a:schemeClr val="accent6"/>
              </a:solidFill>
              <a:effectLst/>
              <a:uFillTx/>
              <a:sym typeface="Avenir Next"/>
            </a:endParaRPr>
          </a:p>
        </p:txBody>
      </p:sp>
      <p:sp>
        <p:nvSpPr>
          <p:cNvPr id="14" name="テキスト ボックス 13"/>
          <p:cNvSpPr txBox="1"/>
          <p:nvPr/>
        </p:nvSpPr>
        <p:spPr>
          <a:xfrm>
            <a:off x="962081" y="1226258"/>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1"/>
                </a:solidFill>
                <a:sym typeface="Avenir Next"/>
              </a:rPr>
              <a:t>研究目的</a:t>
            </a:r>
            <a:endParaRPr kumimoji="0" lang="ja-JP" altLang="en-US" sz="3600" b="1" i="0" u="none" strike="noStrike" cap="none" spc="0" normalizeH="0" baseline="0" dirty="0">
              <a:ln>
                <a:noFill/>
              </a:ln>
              <a:solidFill>
                <a:schemeClr val="accent1"/>
              </a:solidFill>
              <a:effectLst/>
              <a:uFillTx/>
              <a:latin typeface="+mn-lt"/>
              <a:ea typeface="+mn-ea"/>
              <a:cs typeface="+mn-cs"/>
              <a:sym typeface="Avenir Next"/>
            </a:endParaRPr>
          </a:p>
        </p:txBody>
      </p:sp>
      <p:sp>
        <p:nvSpPr>
          <p:cNvPr id="15" name="角丸四角形 14"/>
          <p:cNvSpPr/>
          <p:nvPr/>
        </p:nvSpPr>
        <p:spPr>
          <a:xfrm>
            <a:off x="580572" y="4897057"/>
            <a:ext cx="7847574" cy="1454364"/>
          </a:xfrm>
          <a:prstGeom prst="round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6" name="テキスト ボックス 15"/>
          <p:cNvSpPr txBox="1"/>
          <p:nvPr/>
        </p:nvSpPr>
        <p:spPr>
          <a:xfrm>
            <a:off x="962080" y="4550888"/>
            <a:ext cx="2410916"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4"/>
                </a:solidFill>
                <a:sym typeface="Avenir Next"/>
              </a:rPr>
              <a:t>アプローチ</a:t>
            </a:r>
            <a:endParaRPr kumimoji="0" lang="ja-JP" altLang="en-US" sz="3600" b="1" i="0" u="none" strike="noStrike" cap="none" spc="0" normalizeH="0" baseline="0" dirty="0">
              <a:ln>
                <a:noFill/>
              </a:ln>
              <a:solidFill>
                <a:schemeClr val="accent4"/>
              </a:solidFill>
              <a:effectLst/>
              <a:uFillTx/>
              <a:sym typeface="Avenir Next"/>
            </a:endParaRPr>
          </a:p>
        </p:txBody>
      </p:sp>
      <p:sp>
        <p:nvSpPr>
          <p:cNvPr id="17" name="テキスト プレースホルダー 2"/>
          <p:cNvSpPr txBox="1">
            <a:spLocks/>
          </p:cNvSpPr>
          <p:nvPr/>
        </p:nvSpPr>
        <p:spPr>
          <a:xfrm>
            <a:off x="962080" y="5107836"/>
            <a:ext cx="7466065" cy="175016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1pPr marL="234378" marR="0" indent="-234378" algn="l" defTabSz="308040" rtl="0" eaLnBrk="1" latinLnBrk="0" hangingPunct="1">
              <a:lnSpc>
                <a:spcPct val="130000"/>
              </a:lnSpc>
              <a:spcBef>
                <a:spcPts val="0"/>
              </a:spcBef>
              <a:spcAft>
                <a:spcPts val="633"/>
              </a:spcAft>
              <a:buClr>
                <a:schemeClr val="bg2"/>
              </a:buClr>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889000" marR="0" indent="-444500" algn="l" defTabSz="308040" rtl="0" eaLnBrk="1" latinLnBrk="0" hangingPunct="1">
              <a:lnSpc>
                <a:spcPct val="130000"/>
              </a:lnSpc>
              <a:spcBef>
                <a:spcPts val="0"/>
              </a:spcBef>
              <a:spcAft>
                <a:spcPts val="633"/>
              </a:spcAft>
              <a:buClr>
                <a:schemeClr val="bg2"/>
              </a:buClr>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333500" marR="0" indent="-444500"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778000" marR="0" indent="-444500"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2222500" marR="0" indent="-444500"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a:lstStyle>
          <a:p>
            <a:pPr marL="0" indent="0">
              <a:lnSpc>
                <a:spcPct val="100000"/>
              </a:lnSpc>
              <a:buFont typeface="Wingdings" charset="2"/>
              <a:buNone/>
            </a:pPr>
            <a:r>
              <a:rPr lang="ja-JP" altLang="en-US" sz="3200" kern="0" smtClean="0"/>
              <a:t>耳にセンサを取り付け</a:t>
            </a:r>
            <a:r>
              <a:rPr lang="en-US" altLang="ja-JP" sz="3200" kern="0" dirty="0" smtClean="0"/>
              <a:t/>
            </a:r>
            <a:br>
              <a:rPr lang="en-US" altLang="ja-JP" sz="3200" kern="0" dirty="0" smtClean="0"/>
            </a:br>
            <a:r>
              <a:rPr lang="ja-JP" altLang="en-US" sz="3200" kern="0" dirty="0" smtClean="0"/>
              <a:t>顎の運動（下顎運動）を検知</a:t>
            </a:r>
            <a:endParaRPr lang="en-US" altLang="ja-JP" sz="3200" kern="0" dirty="0" smtClean="0"/>
          </a:p>
        </p:txBody>
      </p:sp>
    </p:spTree>
    <p:extLst>
      <p:ext uri="{BB962C8B-B14F-4D97-AF65-F5344CB8AC3E}">
        <p14:creationId xmlns:p14="http://schemas.microsoft.com/office/powerpoint/2010/main" val="190241559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4</a:t>
            </a:fld>
            <a:endParaRPr kumimoji="1" lang="ja-JP" altLang="en-US"/>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5217" t="5217"/>
          <a:stretch/>
        </p:blipFill>
        <p:spPr>
          <a:xfrm>
            <a:off x="0" y="756606"/>
            <a:ext cx="9152089" cy="6101393"/>
          </a:xfrm>
          <a:prstGeom prst="rect">
            <a:avLst/>
          </a:prstGeom>
        </p:spPr>
      </p:pic>
      <p:sp>
        <p:nvSpPr>
          <p:cNvPr id="7" name="正方形/長方形 6"/>
          <p:cNvSpPr/>
          <p:nvPr/>
        </p:nvSpPr>
        <p:spPr>
          <a:xfrm>
            <a:off x="557774" y="1189683"/>
            <a:ext cx="8028447" cy="2123658"/>
          </a:xfrm>
          <a:prstGeom prst="rect">
            <a:avLst/>
          </a:prstGeom>
        </p:spPr>
        <p:txBody>
          <a:bodyPr wrap="square">
            <a:spAutoFit/>
          </a:bodyPr>
          <a:lstStyle/>
          <a:p>
            <a:r>
              <a:rPr lang="ja-JP" altLang="en-US" sz="4400" b="1" dirty="0" smtClean="0">
                <a:solidFill>
                  <a:schemeClr val="bg2"/>
                </a:solidFill>
              </a:rPr>
              <a:t>イヤホン型</a:t>
            </a:r>
            <a:endParaRPr lang="en-US" altLang="ja-JP" sz="4400" b="1" dirty="0" smtClean="0">
              <a:solidFill>
                <a:schemeClr val="bg2"/>
              </a:solidFill>
            </a:endParaRPr>
          </a:p>
          <a:p>
            <a:r>
              <a:rPr lang="ja-JP" altLang="en-US" sz="4400" b="1" dirty="0" smtClean="0">
                <a:solidFill>
                  <a:schemeClr val="bg2"/>
                </a:solidFill>
              </a:rPr>
              <a:t>下顎運動認識システム</a:t>
            </a:r>
            <a:endParaRPr lang="en-US" altLang="ja-JP" sz="4400" b="1" dirty="0" smtClean="0">
              <a:solidFill>
                <a:schemeClr val="bg2"/>
              </a:solidFill>
            </a:endParaRPr>
          </a:p>
          <a:p>
            <a:r>
              <a:rPr lang="en-US" altLang="ja-JP" sz="4400" b="1" dirty="0" err="1" smtClean="0">
                <a:solidFill>
                  <a:schemeClr val="accent4"/>
                </a:solidFill>
              </a:rPr>
              <a:t>MimiSense</a:t>
            </a:r>
            <a:endParaRPr lang="ja-JP" altLang="en-US" sz="4400" b="1" dirty="0">
              <a:solidFill>
                <a:schemeClr val="accent4"/>
              </a:solidFill>
            </a:endParaRPr>
          </a:p>
        </p:txBody>
      </p:sp>
      <p:sp>
        <p:nvSpPr>
          <p:cNvPr id="2" name="タイトル 1"/>
          <p:cNvSpPr>
            <a:spLocks noGrp="1"/>
          </p:cNvSpPr>
          <p:nvPr>
            <p:ph type="title"/>
          </p:nvPr>
        </p:nvSpPr>
        <p:spPr/>
        <p:txBody>
          <a:bodyPr/>
          <a:lstStyle/>
          <a:p>
            <a:r>
              <a:rPr kumimoji="1" lang="ja-JP" altLang="en-US" dirty="0" smtClean="0"/>
              <a:t>提案手法</a:t>
            </a:r>
            <a:endParaRPr kumimoji="1" lang="ja-JP" altLang="en-US" dirty="0"/>
          </a:p>
        </p:txBody>
      </p:sp>
    </p:spTree>
    <p:extLst>
      <p:ext uri="{BB962C8B-B14F-4D97-AF65-F5344CB8AC3E}">
        <p14:creationId xmlns:p14="http://schemas.microsoft.com/office/powerpoint/2010/main" val="155232501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kumimoji="1" lang="ja-JP" altLang="en-US" dirty="0" smtClean="0"/>
              <a:t>：デモ</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dirty="0" smtClean="0"/>
              <a:t>とりあえず認識のデモ</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5</a:t>
            </a:fld>
            <a:endParaRPr kumimoji="1" lang="ja-JP" altLang="en-US"/>
          </a:p>
        </p:txBody>
      </p:sp>
      <p:pic>
        <p:nvPicPr>
          <p:cNvPr id="6" name="wiss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97470"/>
            <a:ext cx="9144000" cy="5143500"/>
          </a:xfrm>
          <a:prstGeom prst="rect">
            <a:avLst/>
          </a:prstGeom>
        </p:spPr>
      </p:pic>
    </p:spTree>
    <p:extLst>
      <p:ext uri="{BB962C8B-B14F-4D97-AF65-F5344CB8AC3E}">
        <p14:creationId xmlns:p14="http://schemas.microsoft.com/office/powerpoint/2010/main" val="19113005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6</a:t>
            </a:fld>
            <a:endParaRPr kumimoji="1" lang="ja-JP" altLang="en-US"/>
          </a:p>
        </p:txBody>
      </p:sp>
      <p:sp>
        <p:nvSpPr>
          <p:cNvPr id="2" name="タイトル 1"/>
          <p:cNvSpPr>
            <a:spLocks noGrp="1"/>
          </p:cNvSpPr>
          <p:nvPr>
            <p:ph type="title"/>
          </p:nvPr>
        </p:nvSpPr>
        <p:spPr/>
        <p:txBody>
          <a:bodyPr/>
          <a:lstStyle/>
          <a:p>
            <a:r>
              <a:rPr kumimoji="1" lang="en-US" altLang="ja-JP" dirty="0" err="1" smtClean="0"/>
              <a:t>MimiSense</a:t>
            </a:r>
            <a:r>
              <a:rPr kumimoji="1" lang="ja-JP" altLang="en-US" dirty="0" smtClean="0"/>
              <a:t>：システム構成</a:t>
            </a:r>
            <a:endParaRPr kumimoji="1" lang="ja-JP" altLang="en-US"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0647" t="1" r="3672" b="1478"/>
          <a:stretch/>
        </p:blipFill>
        <p:spPr>
          <a:xfrm>
            <a:off x="967791" y="1674421"/>
            <a:ext cx="2660073" cy="2660071"/>
          </a:xfrm>
          <a:prstGeom prst="rect">
            <a:avLst/>
          </a:prstGeom>
        </p:spPr>
      </p:pic>
      <p:sp>
        <p:nvSpPr>
          <p:cNvPr id="6" name="十字形 5"/>
          <p:cNvSpPr/>
          <p:nvPr/>
        </p:nvSpPr>
        <p:spPr>
          <a:xfrm>
            <a:off x="4144488" y="2899559"/>
            <a:ext cx="504787" cy="517566"/>
          </a:xfrm>
          <a:prstGeom prst="plus">
            <a:avLst>
              <a:gd name="adj" fmla="val 43987"/>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8" name="テキスト ボックス 7"/>
          <p:cNvSpPr txBox="1"/>
          <p:nvPr/>
        </p:nvSpPr>
        <p:spPr>
          <a:xfrm>
            <a:off x="451169" y="1019206"/>
            <a:ext cx="36933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smtClean="0">
                <a:ln>
                  <a:noFill/>
                </a:ln>
                <a:solidFill>
                  <a:schemeClr val="bg2"/>
                </a:solidFill>
                <a:effectLst/>
                <a:uFillTx/>
                <a:latin typeface="+mn-lt"/>
                <a:ea typeface="+mn-ea"/>
                <a:cs typeface="+mn-cs"/>
                <a:sym typeface="Avenir Next"/>
              </a:rPr>
              <a:t>イヤホン型気圧センサ</a:t>
            </a: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
        <p:nvSpPr>
          <p:cNvPr id="9" name="テキスト ボックス 8"/>
          <p:cNvSpPr txBox="1"/>
          <p:nvPr/>
        </p:nvSpPr>
        <p:spPr>
          <a:xfrm>
            <a:off x="5202638" y="1026041"/>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bg2"/>
                </a:solidFill>
                <a:sym typeface="Avenir Next"/>
              </a:rPr>
              <a:t>認識プログラム</a:t>
            </a: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
        <p:nvSpPr>
          <p:cNvPr id="7" name="テキスト ボックス 6"/>
          <p:cNvSpPr txBox="1"/>
          <p:nvPr/>
        </p:nvSpPr>
        <p:spPr>
          <a:xfrm>
            <a:off x="636314" y="4563157"/>
            <a:ext cx="332302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dirty="0" smtClean="0">
                <a:solidFill>
                  <a:schemeClr val="bg2"/>
                </a:solidFill>
              </a:rPr>
              <a:t>本体：</a:t>
            </a:r>
            <a:r>
              <a:rPr lang="fi-FI" altLang="ja-JP" sz="2400" dirty="0" smtClean="0">
                <a:solidFill>
                  <a:schemeClr val="bg2"/>
                </a:solidFill>
              </a:rPr>
              <a:t>RP- </a:t>
            </a:r>
            <a:r>
              <a:rPr lang="fi-FI" altLang="ja-JP" sz="2400" dirty="0">
                <a:solidFill>
                  <a:schemeClr val="bg2"/>
                </a:solidFill>
              </a:rPr>
              <a:t>HJE260 </a:t>
            </a:r>
            <a:endParaRPr lang="fi-FI" altLang="ja-JP" sz="2400" dirty="0">
              <a:solidFill>
                <a:schemeClr val="bg2"/>
              </a:solidFill>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sym typeface="Avenir Next"/>
              </a:rPr>
              <a:t>気圧センサ：</a:t>
            </a:r>
            <a:r>
              <a:rPr kumimoji="0" lang="en-US" altLang="ja-JP" sz="2400" i="0" u="none" strike="noStrike" cap="none" spc="0" normalizeH="0" baseline="0" dirty="0" smtClean="0">
                <a:ln>
                  <a:noFill/>
                </a:ln>
                <a:solidFill>
                  <a:schemeClr val="bg2"/>
                </a:solidFill>
                <a:effectLst/>
                <a:uFillTx/>
                <a:sym typeface="Avenir Next"/>
              </a:rPr>
              <a:t>BMP280</a:t>
            </a:r>
            <a:endParaRPr kumimoji="0" lang="ja-JP" altLang="en-US" sz="2400" i="0" u="none" strike="noStrike" cap="none" spc="0" normalizeH="0" baseline="0" dirty="0">
              <a:ln>
                <a:noFill/>
              </a:ln>
              <a:solidFill>
                <a:schemeClr val="bg2"/>
              </a:solidFill>
              <a:effectLst/>
              <a:uFillTx/>
              <a:sym typeface="Avenir Next"/>
            </a:endParaRPr>
          </a:p>
        </p:txBody>
      </p:sp>
      <p:sp>
        <p:nvSpPr>
          <p:cNvPr id="10" name="テキスト ボックス 9"/>
          <p:cNvSpPr txBox="1"/>
          <p:nvPr/>
        </p:nvSpPr>
        <p:spPr>
          <a:xfrm>
            <a:off x="4710515" y="4800166"/>
            <a:ext cx="360034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hangingPunct="0"/>
            <a:r>
              <a:rPr lang="ja-JP" altLang="en-US" sz="2400" dirty="0" smtClean="0">
                <a:solidFill>
                  <a:schemeClr val="bg2"/>
                </a:solidFill>
              </a:rPr>
              <a:t>使用言語：</a:t>
            </a:r>
            <a:r>
              <a:rPr lang="en-US" altLang="ja-JP" sz="2400" dirty="0" smtClean="0">
                <a:solidFill>
                  <a:schemeClr val="bg2"/>
                </a:solidFill>
              </a:rPr>
              <a:t>Python 3.5.1</a:t>
            </a:r>
          </a:p>
          <a:p>
            <a:pPr algn="ctr" defTabSz="584200" hangingPunct="0"/>
            <a:r>
              <a:rPr lang="ja-JP" altLang="en-US" sz="2400" dirty="0" smtClean="0">
                <a:solidFill>
                  <a:schemeClr val="bg2"/>
                </a:solidFill>
              </a:rPr>
              <a:t>ライブラリ：</a:t>
            </a:r>
            <a:r>
              <a:rPr lang="en-US" altLang="ja-JP" sz="2400" dirty="0" err="1" smtClean="0">
                <a:solidFill>
                  <a:schemeClr val="bg2"/>
                </a:solidFill>
              </a:rPr>
              <a:t>scikit</a:t>
            </a:r>
            <a:r>
              <a:rPr lang="en-US" altLang="ja-JP" sz="2400" dirty="0" smtClean="0">
                <a:solidFill>
                  <a:schemeClr val="bg2"/>
                </a:solidFill>
              </a:rPr>
              <a:t>-learn</a:t>
            </a:r>
          </a:p>
          <a:p>
            <a:pPr algn="ctr" defTabSz="584200" hangingPunct="0"/>
            <a:endParaRPr kumimoji="0" lang="ja-JP" altLang="en-US" sz="2400" i="0" u="none" strike="noStrike" cap="none" spc="0" normalizeH="0" baseline="0" dirty="0">
              <a:ln>
                <a:noFill/>
              </a:ln>
              <a:solidFill>
                <a:schemeClr val="bg2"/>
              </a:solidFill>
              <a:effectLst/>
              <a:uFillTx/>
              <a:sym typeface="Avenir Next"/>
            </a:endParaRP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95" y="1544083"/>
            <a:ext cx="2906583" cy="3271520"/>
          </a:xfrm>
          <a:prstGeom prst="rect">
            <a:avLst/>
          </a:prstGeom>
        </p:spPr>
      </p:pic>
    </p:spTree>
    <p:extLst>
      <p:ext uri="{BB962C8B-B14F-4D97-AF65-F5344CB8AC3E}">
        <p14:creationId xmlns:p14="http://schemas.microsoft.com/office/powerpoint/2010/main" val="72526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614" y="2241432"/>
            <a:ext cx="4564137" cy="2488557"/>
          </a:xfrm>
          <a:prstGeom prst="rect">
            <a:avLst/>
          </a:prstGeom>
        </p:spPr>
      </p:pic>
      <p:sp>
        <p:nvSpPr>
          <p:cNvPr id="2" name="タイトル 1"/>
          <p:cNvSpPr>
            <a:spLocks noGrp="1"/>
          </p:cNvSpPr>
          <p:nvPr>
            <p:ph type="title"/>
          </p:nvPr>
        </p:nvSpPr>
        <p:spPr/>
        <p:txBody>
          <a:bodyPr/>
          <a:lstStyle/>
          <a:p>
            <a:r>
              <a:rPr lang="en-US" altLang="ja-JP" dirty="0" err="1" smtClean="0"/>
              <a:t>MimiSense</a:t>
            </a:r>
            <a:r>
              <a:rPr kumimoji="1" lang="ja-JP" altLang="en-US" dirty="0" smtClean="0"/>
              <a:t>：概要</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7</a:t>
            </a:fld>
            <a:endParaRPr kumimoji="1" lang="ja-JP" altLang="en-US"/>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 name="テキスト ボックス 6"/>
          <p:cNvSpPr txBox="1"/>
          <p:nvPr/>
        </p:nvSpPr>
        <p:spPr>
          <a:xfrm>
            <a:off x="5601512" y="3992267"/>
            <a:ext cx="1680003"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200" b="1" i="0" u="none" strike="noStrike" cap="none" spc="0" normalizeH="0" baseline="0" dirty="0" smtClean="0">
                <a:ln>
                  <a:noFill/>
                </a:ln>
                <a:solidFill>
                  <a:schemeClr val="tx2">
                    <a:lumMod val="10000"/>
                  </a:schemeClr>
                </a:solidFill>
                <a:effectLst/>
                <a:uFillTx/>
                <a:latin typeface="+mn-lt"/>
                <a:ea typeface="+mn-ea"/>
                <a:cs typeface="+mn-cs"/>
                <a:sym typeface="Avenir Next"/>
              </a:rPr>
              <a:t>気圧センサ</a:t>
            </a: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6" name="テキスト プレースホルダー 5"/>
          <p:cNvSpPr>
            <a:spLocks noGrp="1"/>
          </p:cNvSpPr>
          <p:nvPr>
            <p:ph type="body" idx="1"/>
          </p:nvPr>
        </p:nvSpPr>
        <p:spPr>
          <a:xfrm>
            <a:off x="432083" y="1241045"/>
            <a:ext cx="8104616" cy="5200654"/>
          </a:xfrm>
        </p:spPr>
        <p:txBody>
          <a:bodyPr>
            <a:normAutofit lnSpcReduction="10000"/>
          </a:bodyPr>
          <a:lstStyle/>
          <a:p>
            <a:r>
              <a:rPr kumimoji="1" lang="ja-JP" altLang="en-US" sz="2800" dirty="0" smtClean="0"/>
              <a:t>カナル型イヤホンに気圧センサを埋め込み，</a:t>
            </a:r>
            <a:r>
              <a:rPr lang="en-US" altLang="ja-JP" sz="2800" dirty="0"/>
              <a:t/>
            </a:r>
            <a:br>
              <a:rPr lang="en-US" altLang="ja-JP" sz="2800" dirty="0"/>
            </a:br>
            <a:r>
              <a:rPr lang="ja-JP" altLang="en-US" sz="2800" dirty="0" smtClean="0"/>
              <a:t>外耳道内の気圧値を計測する</a:t>
            </a:r>
            <a:r>
              <a:rPr lang="en-US" altLang="ja-JP" sz="2800" dirty="0" smtClean="0"/>
              <a:t/>
            </a:r>
            <a:br>
              <a:rPr lang="en-US" altLang="ja-JP" sz="2800" dirty="0" smtClean="0"/>
            </a:br>
            <a:r>
              <a:rPr lang="en-US" altLang="ja-JP" sz="2800" dirty="0"/>
              <a:t/>
            </a:r>
            <a:br>
              <a:rPr lang="en-US" altLang="ja-JP" sz="2800" dirty="0"/>
            </a:br>
            <a:r>
              <a:rPr lang="en-US" altLang="ja-JP" sz="2800" dirty="0" smtClean="0"/>
              <a:t/>
            </a:r>
            <a:br>
              <a:rPr lang="en-US" altLang="ja-JP" sz="2800" dirty="0" smtClean="0"/>
            </a:br>
            <a:endParaRPr lang="en-US" altLang="ja-JP" sz="2800" dirty="0" smtClean="0"/>
          </a:p>
          <a:p>
            <a:endParaRPr lang="en-US" altLang="ja-JP" sz="2800" dirty="0" smtClean="0"/>
          </a:p>
          <a:p>
            <a:r>
              <a:rPr lang="ja-JP" altLang="en-US" sz="2800" dirty="0" smtClean="0"/>
              <a:t>下顎運動の種類に応じた</a:t>
            </a:r>
            <a:r>
              <a:rPr lang="en-US" altLang="ja-JP" sz="2800" dirty="0" smtClean="0"/>
              <a:t/>
            </a:r>
            <a:br>
              <a:rPr lang="en-US" altLang="ja-JP" sz="2800" dirty="0" smtClean="0"/>
            </a:br>
            <a:r>
              <a:rPr lang="ja-JP" altLang="en-US" sz="2800" dirty="0" smtClean="0"/>
              <a:t>特有の気圧変化が生じるため，</a:t>
            </a:r>
            <a:r>
              <a:rPr lang="en-US" altLang="ja-JP" sz="2800" dirty="0" smtClean="0"/>
              <a:t/>
            </a:r>
            <a:br>
              <a:rPr lang="en-US" altLang="ja-JP" sz="2800" dirty="0" smtClean="0"/>
            </a:br>
            <a:r>
              <a:rPr lang="ja-JP" altLang="en-US" sz="2800" dirty="0" smtClean="0"/>
              <a:t>下顎運動を認識することができる</a:t>
            </a:r>
            <a:endParaRPr kumimoji="1" lang="ja-JP" altLang="en-US" sz="2800" dirty="0"/>
          </a:p>
        </p:txBody>
      </p:sp>
      <p:cxnSp>
        <p:nvCxnSpPr>
          <p:cNvPr id="13" name="直線コネクタ 12"/>
          <p:cNvCxnSpPr/>
          <p:nvPr/>
        </p:nvCxnSpPr>
        <p:spPr>
          <a:xfrm>
            <a:off x="5539391" y="4433413"/>
            <a:ext cx="1608155" cy="0"/>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7147546" y="3249332"/>
            <a:ext cx="364989" cy="1184081"/>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grpSp>
        <p:nvGrpSpPr>
          <p:cNvPr id="24" name="図形グループ 23"/>
          <p:cNvGrpSpPr/>
          <p:nvPr/>
        </p:nvGrpSpPr>
        <p:grpSpPr>
          <a:xfrm>
            <a:off x="432083" y="2529838"/>
            <a:ext cx="8104616" cy="3699946"/>
            <a:chOff x="432083" y="2529838"/>
            <a:chExt cx="8104616" cy="3378593"/>
          </a:xfrm>
        </p:grpSpPr>
        <p:sp>
          <p:nvSpPr>
            <p:cNvPr id="23" name="直角三角形 22"/>
            <p:cNvSpPr/>
            <p:nvPr/>
          </p:nvSpPr>
          <p:spPr>
            <a:xfrm>
              <a:off x="432083" y="2783393"/>
              <a:ext cx="8104616" cy="3125038"/>
            </a:xfrm>
            <a:prstGeom prst="rtTriangle">
              <a:avLst/>
            </a:prstGeom>
            <a:solidFill>
              <a:schemeClr val="bg1"/>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994" y="2529838"/>
              <a:ext cx="2462084" cy="3366004"/>
            </a:xfrm>
            <a:prstGeom prst="rect">
              <a:avLst/>
            </a:prstGeom>
            <a:ln w="76200">
              <a:noFill/>
            </a:ln>
          </p:spPr>
        </p:pic>
      </p:grpSp>
    </p:spTree>
    <p:extLst>
      <p:ext uri="{BB962C8B-B14F-4D97-AF65-F5344CB8AC3E}">
        <p14:creationId xmlns:p14="http://schemas.microsoft.com/office/powerpoint/2010/main" val="59977725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614" y="2241432"/>
            <a:ext cx="4564137" cy="2488557"/>
          </a:xfrm>
          <a:prstGeom prst="rect">
            <a:avLst/>
          </a:prstGeom>
        </p:spPr>
      </p:pic>
      <p:sp>
        <p:nvSpPr>
          <p:cNvPr id="2" name="タイトル 1"/>
          <p:cNvSpPr>
            <a:spLocks noGrp="1"/>
          </p:cNvSpPr>
          <p:nvPr>
            <p:ph type="title"/>
          </p:nvPr>
        </p:nvSpPr>
        <p:spPr/>
        <p:txBody>
          <a:bodyPr/>
          <a:lstStyle/>
          <a:p>
            <a:r>
              <a:rPr lang="en-US" altLang="ja-JP" dirty="0" err="1" smtClean="0"/>
              <a:t>MimiSense</a:t>
            </a:r>
            <a:r>
              <a:rPr kumimoji="1" lang="ja-JP" altLang="en-US" dirty="0" smtClean="0"/>
              <a:t>：概要</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8</a:t>
            </a:fld>
            <a:endParaRPr kumimoji="1" lang="ja-JP" altLang="en-US"/>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 name="テキスト ボックス 6"/>
          <p:cNvSpPr txBox="1"/>
          <p:nvPr/>
        </p:nvSpPr>
        <p:spPr>
          <a:xfrm>
            <a:off x="5601512" y="3992267"/>
            <a:ext cx="1680003"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200" b="1" i="0" u="none" strike="noStrike" cap="none" spc="0" normalizeH="0" baseline="0" dirty="0" smtClean="0">
                <a:ln>
                  <a:noFill/>
                </a:ln>
                <a:solidFill>
                  <a:schemeClr val="tx2">
                    <a:lumMod val="10000"/>
                  </a:schemeClr>
                </a:solidFill>
                <a:effectLst/>
                <a:uFillTx/>
                <a:latin typeface="+mn-lt"/>
                <a:ea typeface="+mn-ea"/>
                <a:cs typeface="+mn-cs"/>
                <a:sym typeface="Avenir Next"/>
              </a:rPr>
              <a:t>気圧センサ</a:t>
            </a: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6" name="テキスト プレースホルダー 5"/>
          <p:cNvSpPr>
            <a:spLocks noGrp="1"/>
          </p:cNvSpPr>
          <p:nvPr>
            <p:ph type="body" idx="1"/>
          </p:nvPr>
        </p:nvSpPr>
        <p:spPr>
          <a:xfrm>
            <a:off x="432083" y="1241045"/>
            <a:ext cx="8104616" cy="5200654"/>
          </a:xfrm>
        </p:spPr>
        <p:txBody>
          <a:bodyPr>
            <a:normAutofit lnSpcReduction="10000"/>
          </a:bodyPr>
          <a:lstStyle/>
          <a:p>
            <a:r>
              <a:rPr kumimoji="1" lang="ja-JP" altLang="en-US" sz="2800" dirty="0" smtClean="0"/>
              <a:t>カナル型イヤホンに気圧センサを埋め込み，</a:t>
            </a:r>
            <a:r>
              <a:rPr lang="en-US" altLang="ja-JP" sz="2800" dirty="0"/>
              <a:t/>
            </a:r>
            <a:br>
              <a:rPr lang="en-US" altLang="ja-JP" sz="2800" dirty="0"/>
            </a:br>
            <a:r>
              <a:rPr lang="ja-JP" altLang="en-US" sz="2800" dirty="0" smtClean="0"/>
              <a:t>外耳道内の気圧値を計測する</a:t>
            </a:r>
            <a:r>
              <a:rPr lang="en-US" altLang="ja-JP" sz="2800" dirty="0"/>
              <a:t/>
            </a:r>
            <a:br>
              <a:rPr lang="en-US" altLang="ja-JP" sz="2800" dirty="0"/>
            </a:br>
            <a:r>
              <a:rPr lang="en-US" altLang="ja-JP" sz="2800" dirty="0" smtClean="0"/>
              <a:t/>
            </a:r>
            <a:br>
              <a:rPr lang="en-US" altLang="ja-JP" sz="2800" dirty="0" smtClean="0"/>
            </a:br>
            <a:endParaRPr lang="en-US" altLang="ja-JP" sz="2800" dirty="0" smtClean="0"/>
          </a:p>
          <a:p>
            <a:endParaRPr lang="en-US" altLang="ja-JP" sz="2800" dirty="0" smtClean="0"/>
          </a:p>
          <a:p>
            <a:r>
              <a:rPr lang="ja-JP" altLang="en-US" sz="2800" dirty="0" smtClean="0"/>
              <a:t>下顎運動の</a:t>
            </a:r>
            <a:r>
              <a:rPr lang="en-US" altLang="ja-JP" sz="2800" dirty="0" smtClean="0"/>
              <a:t/>
            </a:r>
            <a:br>
              <a:rPr lang="en-US" altLang="ja-JP" sz="2800" dirty="0" smtClean="0"/>
            </a:br>
            <a:r>
              <a:rPr lang="ja-JP" altLang="en-US" sz="2800" dirty="0" smtClean="0"/>
              <a:t>種類に応じた</a:t>
            </a:r>
            <a:r>
              <a:rPr lang="en-US" altLang="ja-JP" sz="2800" dirty="0" smtClean="0"/>
              <a:t/>
            </a:r>
            <a:br>
              <a:rPr lang="en-US" altLang="ja-JP" sz="2800" dirty="0" smtClean="0"/>
            </a:br>
            <a:r>
              <a:rPr lang="ja-JP" altLang="en-US" sz="2800" dirty="0" smtClean="0"/>
              <a:t>特有の気圧変化が生じるため，</a:t>
            </a:r>
            <a:r>
              <a:rPr lang="en-US" altLang="ja-JP" sz="2800" dirty="0" smtClean="0"/>
              <a:t/>
            </a:r>
            <a:br>
              <a:rPr lang="en-US" altLang="ja-JP" sz="2800" dirty="0" smtClean="0"/>
            </a:br>
            <a:r>
              <a:rPr lang="ja-JP" altLang="en-US" sz="2800" dirty="0" smtClean="0"/>
              <a:t>下顎運動を認識することができる</a:t>
            </a:r>
            <a:endParaRPr kumimoji="1" lang="ja-JP" altLang="en-US" sz="2800" dirty="0"/>
          </a:p>
        </p:txBody>
      </p:sp>
      <p:cxnSp>
        <p:nvCxnSpPr>
          <p:cNvPr id="13" name="直線コネクタ 12"/>
          <p:cNvCxnSpPr/>
          <p:nvPr/>
        </p:nvCxnSpPr>
        <p:spPr>
          <a:xfrm>
            <a:off x="5539391" y="4433413"/>
            <a:ext cx="1608155" cy="0"/>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7147546" y="3249332"/>
            <a:ext cx="364989" cy="1184081"/>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2624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y_theme">
  <a:themeElements>
    <a:clrScheme name="azusa-colors">
      <a:dk1>
        <a:srgbClr val="FFFFFF"/>
      </a:dk1>
      <a:lt1>
        <a:srgbClr val="FFF5E3"/>
      </a:lt1>
      <a:dk2>
        <a:srgbClr val="464E70"/>
      </a:dk2>
      <a:lt2>
        <a:srgbClr val="DCDEE0"/>
      </a:lt2>
      <a:accent1>
        <a:srgbClr val="02A8F3"/>
      </a:accent1>
      <a:accent2>
        <a:srgbClr val="33B490"/>
      </a:accent2>
      <a:accent3>
        <a:srgbClr val="00BBD3"/>
      </a:accent3>
      <a:accent4>
        <a:srgbClr val="FF9000"/>
      </a:accent4>
      <a:accent5>
        <a:srgbClr val="FF5151"/>
      </a:accent5>
      <a:accent6>
        <a:srgbClr val="B967C7"/>
      </a:accent6>
      <a:hlink>
        <a:srgbClr val="0000FF"/>
      </a:hlink>
      <a:folHlink>
        <a:srgbClr val="FF00FF"/>
      </a:folHlink>
    </a:clrScheme>
    <a:fontScheme name="ヒラギノ">
      <a:majorFont>
        <a:latin typeface="Hiragino Sans"/>
        <a:ea typeface="Hiragino Sans"/>
        <a:cs typeface=""/>
      </a:majorFont>
      <a:minorFont>
        <a:latin typeface="Hiragino Sans"/>
        <a:ea typeface="Hiragino Sans"/>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cap="flat">
          <a:solidFill>
            <a:schemeClr val="accent5"/>
          </a:solid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stStyle>
      <a:style>
        <a:lnRef idx="0">
          <a:scrgbClr r="0" g="0" b="0"/>
        </a:lnRef>
        <a:fillRef idx="0">
          <a:scrgbClr r="0" g="0" b="0"/>
        </a:fillRef>
        <a:effectRef idx="0">
          <a:scrgbClr r="0" g="0" b="0"/>
        </a:effectRef>
        <a:fontRef idx="none"/>
      </a:style>
    </a:spDef>
    <a:lnDef>
      <a:spPr>
        <a:noFill/>
        <a:ln w="76200" cap="flat">
          <a:solidFill>
            <a:srgbClr val="FF5151"/>
          </a:solidFill>
          <a:prstDash val="solid"/>
          <a:miter lim="400000"/>
          <a:tailEnd type="arrow"/>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FFF5E3"/>
            </a:solidFill>
            <a:effectLst/>
            <a:uFillTx/>
            <a:latin typeface="+mn-lt"/>
            <a:ea typeface="+mn-ea"/>
            <a:cs typeface="+mn-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y_theme" id="{90102434-AD7B-2F42-B9E3-1F8082FC3390}" vid="{C881A85E-6653-2E48-82BC-E17E94169F61}"/>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my_theme</Template>
  <TotalTime>25420</TotalTime>
  <Words>1866</Words>
  <Application>Microsoft Macintosh PowerPoint</Application>
  <PresentationFormat>画面に合わせる (4:3)</PresentationFormat>
  <Paragraphs>407</Paragraphs>
  <Slides>39</Slides>
  <Notes>33</Notes>
  <HiddenSlides>8</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39</vt:i4>
      </vt:variant>
    </vt:vector>
  </HeadingPairs>
  <TitlesOfParts>
    <vt:vector size="49" baseType="lpstr">
      <vt:lpstr>Avenir Next</vt:lpstr>
      <vt:lpstr>Avenir Next Medium</vt:lpstr>
      <vt:lpstr>Hiragino Kaku Gothic Pro W3</vt:lpstr>
      <vt:lpstr>Hiragino Kaku Gothic Pro W6</vt:lpstr>
      <vt:lpstr>Hiragino Sans</vt:lpstr>
      <vt:lpstr>Wingdings</vt:lpstr>
      <vt:lpstr>Yu Gothic</vt:lpstr>
      <vt:lpstr>ヒラギノ角ゴ ProN W3</vt:lpstr>
      <vt:lpstr>Arial</vt:lpstr>
      <vt:lpstr>my_theme</vt:lpstr>
      <vt:lpstr> MimiSense: 　 外耳道内の気圧変化を利用した 下顎運動認識システム</vt:lpstr>
      <vt:lpstr>背景</vt:lpstr>
      <vt:lpstr>背景</vt:lpstr>
      <vt:lpstr>研究方針</vt:lpstr>
      <vt:lpstr>提案手法</vt:lpstr>
      <vt:lpstr>MimiSense：デモ</vt:lpstr>
      <vt:lpstr>MimiSense：システム構成</vt:lpstr>
      <vt:lpstr>MimiSense：概要</vt:lpstr>
      <vt:lpstr>MimiSense：概要</vt:lpstr>
      <vt:lpstr>MimiSense：センサ装着方法</vt:lpstr>
      <vt:lpstr>MimiSense：原理</vt:lpstr>
      <vt:lpstr>口を開ける時のセンサ値の変化</vt:lpstr>
      <vt:lpstr>下顎運動によるセンサ値の変化</vt:lpstr>
      <vt:lpstr>下顎運動の組み合わせ</vt:lpstr>
      <vt:lpstr>認識手法</vt:lpstr>
      <vt:lpstr>認識手法</vt:lpstr>
      <vt:lpstr>実験：概要</vt:lpstr>
      <vt:lpstr>実験：設計</vt:lpstr>
      <vt:lpstr>実験：条件</vt:lpstr>
      <vt:lpstr>実験：結果</vt:lpstr>
      <vt:lpstr>実験：結論</vt:lpstr>
      <vt:lpstr>アプリケーション：音楽プレイヤ</vt:lpstr>
      <vt:lpstr>関連研究：口周辺の動きを用いた入力手法</vt:lpstr>
      <vt:lpstr>関連研究：口周辺の動きを用いた入力手法</vt:lpstr>
      <vt:lpstr>関連研究：外耳装着型インタフェース(1/2)</vt:lpstr>
      <vt:lpstr>関連研究：外耳装着型インタフェース(1/2)</vt:lpstr>
      <vt:lpstr>関連研究：外耳装着型インタフェース(2/2)</vt:lpstr>
      <vt:lpstr>関連研究：外耳装着型インタフェース(2/2)</vt:lpstr>
      <vt:lpstr>今後の課題</vt:lpstr>
      <vt:lpstr>まとめ</vt:lpstr>
      <vt:lpstr>MimiSense: </vt:lpstr>
      <vt:lpstr>MimiSense：利点</vt:lpstr>
      <vt:lpstr>実験時の気圧</vt:lpstr>
      <vt:lpstr>実験結果（音あり条件）</vt:lpstr>
      <vt:lpstr>認識できる可能性のあるジェスチャ</vt:lpstr>
      <vt:lpstr>これからやること</vt:lpstr>
      <vt:lpstr>認識可能なジェスチャ（その他）</vt:lpstr>
      <vt:lpstr>認識手法</vt:lpstr>
      <vt:lpstr>それぞれの特徴量による認識率への影響</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安藤宗孝</dc:creator>
  <cp:lastModifiedBy>安藤宗孝</cp:lastModifiedBy>
  <cp:revision>464</cp:revision>
  <cp:lastPrinted>2016-12-05T02:18:54Z</cp:lastPrinted>
  <dcterms:created xsi:type="dcterms:W3CDTF">2016-07-06T06:33:13Z</dcterms:created>
  <dcterms:modified xsi:type="dcterms:W3CDTF">2016-12-14T00:11:11Z</dcterms:modified>
</cp:coreProperties>
</file>