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701" r:id="rId1"/>
  </p:sldMasterIdLst>
  <p:notesMasterIdLst>
    <p:notesMasterId r:id="rId45"/>
  </p:notesMasterIdLst>
  <p:handoutMasterIdLst>
    <p:handoutMasterId r:id="rId46"/>
  </p:handoutMasterIdLst>
  <p:sldIdLst>
    <p:sldId id="256" r:id="rId2"/>
    <p:sldId id="257" r:id="rId3"/>
    <p:sldId id="268" r:id="rId4"/>
    <p:sldId id="291" r:id="rId5"/>
    <p:sldId id="262" r:id="rId6"/>
    <p:sldId id="294" r:id="rId7"/>
    <p:sldId id="295" r:id="rId8"/>
    <p:sldId id="316" r:id="rId9"/>
    <p:sldId id="264" r:id="rId10"/>
    <p:sldId id="265" r:id="rId11"/>
    <p:sldId id="266" r:id="rId12"/>
    <p:sldId id="267" r:id="rId13"/>
    <p:sldId id="325" r:id="rId14"/>
    <p:sldId id="285" r:id="rId15"/>
    <p:sldId id="306" r:id="rId16"/>
    <p:sldId id="286" r:id="rId17"/>
    <p:sldId id="276" r:id="rId18"/>
    <p:sldId id="269" r:id="rId19"/>
    <p:sldId id="309" r:id="rId20"/>
    <p:sldId id="310" r:id="rId21"/>
    <p:sldId id="307" r:id="rId22"/>
    <p:sldId id="313" r:id="rId23"/>
    <p:sldId id="308" r:id="rId24"/>
    <p:sldId id="301" r:id="rId25"/>
    <p:sldId id="292" r:id="rId26"/>
    <p:sldId id="296" r:id="rId27"/>
    <p:sldId id="283" r:id="rId28"/>
    <p:sldId id="304" r:id="rId29"/>
    <p:sldId id="318" r:id="rId30"/>
    <p:sldId id="322" r:id="rId31"/>
    <p:sldId id="323" r:id="rId32"/>
    <p:sldId id="273" r:id="rId33"/>
    <p:sldId id="288" r:id="rId34"/>
    <p:sldId id="279" r:id="rId35"/>
    <p:sldId id="300" r:id="rId36"/>
    <p:sldId id="319" r:id="rId37"/>
    <p:sldId id="317" r:id="rId38"/>
    <p:sldId id="312" r:id="rId39"/>
    <p:sldId id="315" r:id="rId40"/>
    <p:sldId id="321" r:id="rId41"/>
    <p:sldId id="297" r:id="rId42"/>
    <p:sldId id="290" r:id="rId43"/>
    <p:sldId id="324" r:id="rId4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D7D31"/>
    <a:srgbClr val="4372C4"/>
    <a:srgbClr val="026FB9"/>
    <a:srgbClr val="E62010"/>
    <a:srgbClr val="70AE46"/>
    <a:srgbClr val="5B9BD6"/>
    <a:srgbClr val="6CAB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80"/>
    <p:restoredTop sz="86754"/>
  </p:normalViewPr>
  <p:slideViewPr>
    <p:cSldViewPr snapToGrid="0" snapToObjects="1">
      <p:cViewPr>
        <p:scale>
          <a:sx n="148" d="100"/>
          <a:sy n="148" d="100"/>
        </p:scale>
        <p:origin x="496" y="256"/>
      </p:cViewPr>
      <p:guideLst/>
    </p:cSldViewPr>
  </p:slideViewPr>
  <p:notesTextViewPr>
    <p:cViewPr>
      <p:scale>
        <a:sx n="170" d="100"/>
        <a:sy n="17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kumimoji="1" lang="en-US" altLang="ja-JP" smtClean="0"/>
              <a:t>2017/2/6</a:t>
            </a:r>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73891D-2C00-2B41-AB66-C0358BFC4EC2}" type="slidenum">
              <a:rPr kumimoji="1" lang="ja-JP" altLang="en-US" smtClean="0"/>
              <a:t>‹#›</a:t>
            </a:fld>
            <a:endParaRPr kumimoji="1" lang="ja-JP" altLang="en-US"/>
          </a:p>
        </p:txBody>
      </p:sp>
    </p:spTree>
    <p:extLst>
      <p:ext uri="{BB962C8B-B14F-4D97-AF65-F5344CB8AC3E}">
        <p14:creationId xmlns:p14="http://schemas.microsoft.com/office/powerpoint/2010/main" val="156837530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kumimoji="1" lang="en-US" altLang="ja-JP" smtClean="0"/>
              <a:t>2017/2/6</a:t>
            </a:r>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49821-7D2F-6A42-BAE2-23A1DE6B8E7F}" type="slidenum">
              <a:rPr kumimoji="1" lang="ja-JP" altLang="en-US" smtClean="0"/>
              <a:t>‹#›</a:t>
            </a:fld>
            <a:endParaRPr kumimoji="1" lang="ja-JP" altLang="en-US"/>
          </a:p>
        </p:txBody>
      </p:sp>
    </p:spTree>
    <p:extLst>
      <p:ext uri="{BB962C8B-B14F-4D97-AF65-F5344CB8AC3E}">
        <p14:creationId xmlns:p14="http://schemas.microsoft.com/office/powerpoint/2010/main" val="1443776182"/>
      </p:ext>
    </p:extLst>
  </p:cSld>
  <p:clrMap bg1="lt1" tx1="dk1" bg2="lt2" tx2="dk2" accent1="accent1" accent2="accent2" accent3="accent3" accent4="accent4" accent5="accent5" accent6="accent6" hlink="hlink" folHlink="folHlink"/>
  <p:hf hd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0</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128563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例として口を開ける時のセンサ値の変化の概形を示します．</a:t>
            </a:r>
            <a:endParaRPr kumimoji="1" lang="en-US" altLang="ja-JP" dirty="0" smtClean="0"/>
          </a:p>
          <a:p>
            <a:r>
              <a:rPr kumimoji="1" lang="ja-JP" altLang="en-US" dirty="0" smtClean="0"/>
              <a:t>センサ値は口を開けた時に上昇しその後段々と下がってゆき，元の気圧に戻ります．</a:t>
            </a:r>
            <a:endParaRPr kumimoji="1" lang="en-US" altLang="ja-JP" dirty="0" smtClean="0"/>
          </a:p>
          <a:p>
            <a:r>
              <a:rPr kumimoji="1" lang="ja-JP" altLang="en-US" dirty="0" smtClean="0"/>
              <a:t>この時口は開けたままです</a:t>
            </a:r>
            <a:endParaRPr kumimoji="1" lang="en-US" altLang="ja-JP" dirty="0" smtClean="0"/>
          </a:p>
          <a:p>
            <a:r>
              <a:rPr kumimoji="1" lang="ja-JP" altLang="en-US" dirty="0" smtClean="0"/>
              <a:t>また，口を開ける大きさによって波形の最大値が変化するため</a:t>
            </a:r>
            <a:endParaRPr kumimoji="1" lang="en-US" altLang="ja-JP" dirty="0" smtClean="0"/>
          </a:p>
          <a:p>
            <a:r>
              <a:rPr kumimoji="1" lang="ja-JP" altLang="en-US" dirty="0" smtClean="0"/>
              <a:t>どのぐらいの大きさで口を開けたかも判別することができます．</a:t>
            </a:r>
            <a:endParaRPr kumimoji="1" lang="en-US" altLang="ja-JP" dirty="0" smtClean="0"/>
          </a:p>
          <a:p>
            <a:r>
              <a:rPr kumimoji="1" lang="ja-JP" altLang="en-US" dirty="0" smtClean="0"/>
              <a:t>凸型</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9</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752739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9C49821-7D2F-6A42-BAE2-23A1DE6B8E7F}" type="slidenum">
              <a:rPr kumimoji="1" lang="ja-JP" altLang="en-US" smtClean="0"/>
              <a:t>10</a:t>
            </a:fld>
            <a:endParaRPr kumimoji="1" lang="ja-JP" altLang="en-US"/>
          </a:p>
        </p:txBody>
      </p:sp>
      <p:sp>
        <p:nvSpPr>
          <p:cNvPr id="7" name="日付プレースホルダー 6"/>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732203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16</a:t>
            </a:r>
            <a:r>
              <a:rPr kumimoji="1" lang="ja-JP" altLang="en-US" dirty="0" smtClean="0"/>
              <a:t>フレーム　＝　</a:t>
            </a:r>
            <a:r>
              <a:rPr kumimoji="1" lang="en-US" altLang="ja-JP" dirty="0" smtClean="0"/>
              <a:t>16Hz</a:t>
            </a:r>
            <a:r>
              <a:rPr kumimoji="1" lang="ja-JP" altLang="en-US" dirty="0" smtClean="0"/>
              <a:t>とかで記載</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11</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
        <p:nvSpPr>
          <p:cNvPr id="7" name="日付プレースホルダー 6"/>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829568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12</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815323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環境条件による大気圧の変動を小さくするため，</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954526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14</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
        <p:nvSpPr>
          <p:cNvPr id="7" name="日付プレースホルダー 6"/>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827640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このときの交差検定は被験者のデータの一部を訓練データとし，訓練データを用いて作製した学習機が，同じ被験者のそのほかのデータをどの程度正しく分類できるかを試したものです．</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15</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911206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開発したシステムを利用したハンズフリー操作できる音楽プレイヤを作製しました．</a:t>
            </a:r>
            <a:endParaRPr kumimoji="1" lang="en-US" altLang="ja-JP" dirty="0" smtClean="0"/>
          </a:p>
          <a:p>
            <a:r>
              <a:rPr kumimoji="1" lang="ja-JP" altLang="en-US" dirty="0" smtClean="0"/>
              <a:t>両手がふさがっていることを明言する．</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16</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712365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足や姿勢を用いたハンズフリー入力がある・・・</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17</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250264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足や姿勢を用いたハンズフリー入力がある・・・</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18</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
        <p:nvSpPr>
          <p:cNvPr id="7" name="日付プレースホルダー 6"/>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7612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725671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19</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
        <p:nvSpPr>
          <p:cNvPr id="7" name="日付プレースホルダー 6"/>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876970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20</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
        <p:nvSpPr>
          <p:cNvPr id="7" name="日付プレースホルダー 6"/>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308812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682430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音量は電子情報技術産業協会が定める</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24</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801056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FFTis</a:t>
            </a:r>
            <a:r>
              <a:rPr kumimoji="1" lang="ja-JP" altLang="en-US" dirty="0" smtClean="0"/>
              <a:t>手法名</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25</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167651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日々使用するイヤホンと同じ形状であることによって，違和感なく使用することが出来ます．</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26</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638440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関連研究と絡めたものなので要検討．</a:t>
            </a:r>
            <a:endParaRPr kumimoji="1" lang="en-US" altLang="ja-JP" dirty="0" smtClean="0"/>
          </a:p>
          <a:p>
            <a:r>
              <a:rPr kumimoji="1" lang="ja-JP" altLang="en-US" dirty="0" smtClean="0"/>
              <a:t>だれにとっての利点かずれている．</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27</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
        <p:nvSpPr>
          <p:cNvPr id="7" name="日付プレースホルダー 6"/>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036675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28</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
        <p:nvSpPr>
          <p:cNvPr id="7" name="日付プレースホルダー 6"/>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266553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29</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748606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食べるジェスチャは固いものややわらかいものによって食べている際の顎の動きが違うと考えられるので何を食べているかを人強いできるのではないかと考えています．</a:t>
            </a:r>
            <a:endParaRPr kumimoji="1" lang="en-US" altLang="ja-JP" dirty="0" smtClean="0"/>
          </a:p>
          <a:p>
            <a:r>
              <a:rPr kumimoji="1" lang="ja-JP" altLang="en-US" dirty="0" smtClean="0"/>
              <a:t>また，顎の動きは母音ごとに違うので母音認識が可能だと考えられます．とりあえず母音の形を学習させてみたところ「あ，い，う」の判別に関しては行えそうでした．学習内容や学習量をあげれば母音認識も可能だと考えます．母音認識を利用して短いフレーズの認識，例えば</a:t>
            </a:r>
            <a:r>
              <a:rPr kumimoji="1" lang="en-US" altLang="ja-JP" dirty="0" smtClean="0"/>
              <a:t>water</a:t>
            </a:r>
            <a:r>
              <a:rPr kumimoji="1" lang="ja-JP" altLang="en-US" dirty="0" smtClean="0"/>
              <a:t>などが可能であればコマンドとして使用出来ると考えます．また，黙声認識も同時に可能だと考えます．</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31</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675710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2</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795052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顎関連のジェスチャ認識システムですがここに示すような動作の認識も可能です</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33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770846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en-US" altLang="ja-JP" dirty="0" smtClean="0"/>
              <a:t>FFT</a:t>
            </a:r>
            <a:r>
              <a:rPr kumimoji="1" lang="ja-JP" altLang="en-US" dirty="0" smtClean="0"/>
              <a:t>→同様の波が連続して発生することを想定</a:t>
            </a:r>
            <a:endParaRPr kumimoji="1" lang="en-US" altLang="ja-JP" dirty="0" smtClean="0"/>
          </a:p>
          <a:p>
            <a:r>
              <a:rPr kumimoji="1" lang="ja-JP" altLang="en-US" dirty="0" smtClean="0"/>
              <a:t>標準偏差→</a:t>
            </a:r>
            <a:endParaRPr kumimoji="1" lang="en-US" altLang="ja-JP" dirty="0" smtClean="0"/>
          </a:p>
          <a:p>
            <a:r>
              <a:rPr kumimoji="1" lang="en-US" altLang="ja-JP" dirty="0" smtClean="0"/>
              <a:t>x</a:t>
            </a:r>
            <a:r>
              <a:rPr kumimoji="1" lang="ja-JP" altLang="en-US" dirty="0" smtClean="0"/>
              <a:t>フレームと</a:t>
            </a:r>
            <a:r>
              <a:rPr kumimoji="1" lang="en-US" altLang="ja-JP" dirty="0" smtClean="0"/>
              <a:t>x</a:t>
            </a:r>
            <a:r>
              <a:rPr kumimoji="1" lang="ja-JP" altLang="en-US" dirty="0" smtClean="0"/>
              <a:t>フレームの差分値など→エレベーターなど急速に気圧が変化する状況において利用できるのではないかと考えた．</a:t>
            </a:r>
            <a:endParaRPr kumimoji="1" lang="en-US" altLang="ja-JP" dirty="0" smtClean="0"/>
          </a:p>
          <a:p>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9C49821-7D2F-6A42-BAE2-23A1DE6B8E7F}" type="slidenum">
              <a:rPr kumimoji="1" lang="ja-JP" altLang="en-US" smtClean="0"/>
              <a:t>34</a:t>
            </a:fld>
            <a:endParaRPr kumimoji="1" lang="ja-JP" altLang="en-US"/>
          </a:p>
        </p:txBody>
      </p:sp>
      <p:sp>
        <p:nvSpPr>
          <p:cNvPr id="7" name="日付プレースホルダー 6"/>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2123682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9C49821-7D2F-6A42-BAE2-23A1DE6B8E7F}" type="slidenum">
              <a:rPr kumimoji="1" lang="ja-JP" altLang="en-US" smtClean="0"/>
              <a:t>36</a:t>
            </a:fld>
            <a:endParaRPr kumimoji="1" lang="ja-JP" altLang="en-US"/>
          </a:p>
        </p:txBody>
      </p:sp>
      <p:sp>
        <p:nvSpPr>
          <p:cNvPr id="8" name="フッター プレースホルダー 7"/>
          <p:cNvSpPr>
            <a:spLocks noGrp="1"/>
          </p:cNvSpPr>
          <p:nvPr>
            <p:ph type="ftr" sz="quarter" idx="14"/>
          </p:nvPr>
        </p:nvSpPr>
        <p:spPr/>
        <p:txBody>
          <a:bodyPr/>
          <a:lstStyle/>
          <a:p>
            <a:endParaRPr kumimoji="1" lang="ja-JP" altLang="en-US"/>
          </a:p>
        </p:txBody>
      </p:sp>
      <p:sp>
        <p:nvSpPr>
          <p:cNvPr id="4" name="日付プレースホルダー 3"/>
          <p:cNvSpPr>
            <a:spLocks noGrp="1"/>
          </p:cNvSpPr>
          <p:nvPr>
            <p:ph type="dt" idx="15"/>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452026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37</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
        <p:nvSpPr>
          <p:cNvPr id="7" name="日付プレースホルダー 6"/>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84398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a:t>
            </a:r>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38</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
        <p:nvSpPr>
          <p:cNvPr id="7" name="日付プレースホルダー 6"/>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2023398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39</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197461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41</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921070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584200" rtl="0" fontAlgn="auto" latinLnBrk="0" hangingPunct="0">
              <a:lnSpc>
                <a:spcPct val="100000"/>
              </a:lnSpc>
              <a:spcBef>
                <a:spcPts val="0"/>
              </a:spcBef>
              <a:spcAft>
                <a:spcPts val="0"/>
              </a:spcAft>
              <a:buClrTx/>
              <a:buSzTx/>
              <a:buFontTx/>
              <a:buNone/>
              <a:tabLst/>
            </a:pPr>
            <a:r>
              <a:rPr kumimoji="1" lang="en-US" altLang="ja-JP" dirty="0" err="1" smtClean="0"/>
              <a:t>MimiSense</a:t>
            </a:r>
            <a:r>
              <a:rPr kumimoji="1" lang="ja-JP" altLang="en-US" dirty="0" smtClean="0"/>
              <a:t>の原理は顎を動かすことにより外耳道ないの体積が変化することに着目しています．</a:t>
            </a:r>
            <a:endParaRPr kumimoji="1" lang="en-US" altLang="ja-JP" dirty="0" smtClean="0"/>
          </a:p>
          <a:p>
            <a:pPr marL="0" marR="0" indent="0" algn="l" defTabSz="584200" rtl="0" fontAlgn="auto" latinLnBrk="0" hangingPunct="0">
              <a:lnSpc>
                <a:spcPct val="100000"/>
              </a:lnSpc>
              <a:spcBef>
                <a:spcPts val="0"/>
              </a:spcBef>
              <a:spcAft>
                <a:spcPts val="0"/>
              </a:spcAft>
              <a:buClrTx/>
              <a:buSzTx/>
              <a:buFontTx/>
              <a:buNone/>
              <a:tabLst/>
            </a:pPr>
            <a:r>
              <a:rPr kumimoji="1" lang="ja-JP" altLang="en-US" sz="1200" b="0" i="0" u="none" strike="noStrike" cap="none" spc="0" normalizeH="0" baseline="0" dirty="0" smtClean="0">
                <a:ln>
                  <a:noFill/>
                </a:ln>
                <a:solidFill>
                  <a:schemeClr val="bg2"/>
                </a:solidFill>
                <a:effectLst/>
                <a:uFillTx/>
                <a:sym typeface="Avenir Next"/>
              </a:rPr>
              <a:t>図</a:t>
            </a:r>
            <a:r>
              <a:rPr kumimoji="1" lang="en-US" altLang="ja-JP" sz="1200" b="0" i="0" u="none" strike="noStrike" cap="none" spc="0" normalizeH="0" baseline="0" dirty="0" smtClean="0">
                <a:ln>
                  <a:noFill/>
                </a:ln>
                <a:solidFill>
                  <a:schemeClr val="bg2"/>
                </a:solidFill>
                <a:effectLst/>
                <a:uFillTx/>
                <a:sym typeface="Avenir Next"/>
              </a:rPr>
              <a:t>a</a:t>
            </a:r>
            <a:r>
              <a:rPr kumimoji="1" lang="ja-JP" altLang="en-US" sz="1200" b="0" i="0" u="none" strike="noStrike" cap="none" spc="0" normalizeH="0" baseline="0" dirty="0" smtClean="0">
                <a:ln>
                  <a:noFill/>
                </a:ln>
                <a:solidFill>
                  <a:schemeClr val="bg2"/>
                </a:solidFill>
                <a:effectLst/>
                <a:uFillTx/>
                <a:sym typeface="Avenir Next"/>
              </a:rPr>
              <a:t>の閉口時の時，下顎頭が外耳道の近くにあることに対して，図</a:t>
            </a:r>
            <a:r>
              <a:rPr kumimoji="1" lang="en-US" altLang="ja-JP" sz="1200" b="0" i="0" u="none" strike="noStrike" cap="none" spc="0" normalizeH="0" baseline="0" dirty="0" smtClean="0">
                <a:ln>
                  <a:noFill/>
                </a:ln>
                <a:solidFill>
                  <a:schemeClr val="bg2"/>
                </a:solidFill>
                <a:effectLst/>
                <a:uFillTx/>
                <a:sym typeface="Avenir Next"/>
              </a:rPr>
              <a:t>b</a:t>
            </a:r>
            <a:r>
              <a:rPr kumimoji="1" lang="ja-JP" altLang="en-US" sz="1200" b="0" i="0" u="none" strike="noStrike" cap="none" spc="0" normalizeH="0" baseline="0" dirty="0" smtClean="0">
                <a:ln>
                  <a:noFill/>
                </a:ln>
                <a:solidFill>
                  <a:schemeClr val="bg2"/>
                </a:solidFill>
                <a:effectLst/>
                <a:uFillTx/>
                <a:sym typeface="Avenir Next"/>
              </a:rPr>
              <a:t>の開口時には下顎等の位地が変化します</a:t>
            </a:r>
            <a:endParaRPr kumimoji="0" lang="ja-JP" altLang="en-US" sz="1200" b="0" i="0" u="none" strike="noStrike" cap="none" spc="0" normalizeH="0" baseline="0" dirty="0">
              <a:ln>
                <a:noFill/>
              </a:ln>
              <a:solidFill>
                <a:schemeClr val="bg2"/>
              </a:solidFill>
              <a:effectLst/>
              <a:uFillTx/>
              <a:sym typeface="Avenir Next"/>
            </a:endParaRPr>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42</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013261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3</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4952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9C49821-7D2F-6A42-BAE2-23A1DE6B8E7F}" type="slidenum">
              <a:rPr kumimoji="1" lang="ja-JP" altLang="en-US" smtClean="0"/>
              <a:t>4</a:t>
            </a:fld>
            <a:endParaRPr kumimoji="1" lang="ja-JP" altLang="en-US"/>
          </a:p>
        </p:txBody>
      </p:sp>
      <p:sp>
        <p:nvSpPr>
          <p:cNvPr id="8" name="フッター プレースホルダー 7"/>
          <p:cNvSpPr>
            <a:spLocks noGrp="1"/>
          </p:cNvSpPr>
          <p:nvPr>
            <p:ph type="ftr" sz="quarter" idx="14"/>
          </p:nvPr>
        </p:nvSpPr>
        <p:spPr/>
        <p:txBody>
          <a:bodyPr/>
          <a:lstStyle/>
          <a:p>
            <a:endParaRPr kumimoji="1" lang="ja-JP" altLang="en-US"/>
          </a:p>
        </p:txBody>
      </p:sp>
      <p:sp>
        <p:nvSpPr>
          <p:cNvPr id="4" name="日付プレースホルダー 3"/>
          <p:cNvSpPr>
            <a:spLocks noGrp="1"/>
          </p:cNvSpPr>
          <p:nvPr>
            <p:ph type="dt" idx="15"/>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665256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9C49821-7D2F-6A42-BAE2-23A1DE6B8E7F}" type="slidenum">
              <a:rPr kumimoji="1" lang="ja-JP" altLang="en-US" smtClean="0"/>
              <a:t>5</a:t>
            </a:fld>
            <a:endParaRPr kumimoji="1" lang="ja-JP" altLang="en-US"/>
          </a:p>
        </p:txBody>
      </p:sp>
      <p:sp>
        <p:nvSpPr>
          <p:cNvPr id="7" name="日付プレースホルダー 6"/>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691025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6</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238370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7</a:t>
            </a:fld>
            <a:endParaRPr kumimoji="1" lang="ja-JP" altLang="en-US"/>
          </a:p>
        </p:txBody>
      </p:sp>
      <p:sp>
        <p:nvSpPr>
          <p:cNvPr id="6" name="フッター プレースホルダー 5"/>
          <p:cNvSpPr>
            <a:spLocks noGrp="1"/>
          </p:cNvSpPr>
          <p:nvPr>
            <p:ph type="ftr" sz="quarter" idx="12"/>
          </p:nvPr>
        </p:nvSpPr>
        <p:spPr/>
        <p:txBody>
          <a:bodyPr/>
          <a:lstStyle/>
          <a:p>
            <a:endParaRPr kumimoji="1" lang="ja-JP" altLang="en-US"/>
          </a:p>
        </p:txBody>
      </p:sp>
      <p:sp>
        <p:nvSpPr>
          <p:cNvPr id="7" name="日付プレースホルダー 6"/>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1472680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584200" rtl="0" fontAlgn="auto" latinLnBrk="0" hangingPunct="0">
              <a:lnSpc>
                <a:spcPct val="100000"/>
              </a:lnSpc>
              <a:spcBef>
                <a:spcPts val="0"/>
              </a:spcBef>
              <a:spcAft>
                <a:spcPts val="0"/>
              </a:spcAft>
              <a:buClrTx/>
              <a:buSzTx/>
              <a:buFontTx/>
              <a:buNone/>
              <a:tabLst/>
            </a:pPr>
            <a:endParaRPr kumimoji="0" lang="ja-JP" altLang="en-US" sz="1200" b="0" i="0" u="none" strike="noStrike" cap="none" spc="0" normalizeH="0" baseline="0" dirty="0">
              <a:ln>
                <a:noFill/>
              </a:ln>
              <a:solidFill>
                <a:schemeClr val="bg2"/>
              </a:solidFill>
              <a:effectLst/>
              <a:uFillTx/>
              <a:sym typeface="Avenir Next"/>
            </a:endParaRPr>
          </a:p>
        </p:txBody>
      </p:sp>
      <p:sp>
        <p:nvSpPr>
          <p:cNvPr id="4" name="スライド番号プレースホルダー 3"/>
          <p:cNvSpPr>
            <a:spLocks noGrp="1"/>
          </p:cNvSpPr>
          <p:nvPr>
            <p:ph type="sldNum" sz="quarter" idx="10"/>
          </p:nvPr>
        </p:nvSpPr>
        <p:spPr/>
        <p:txBody>
          <a:bodyPr/>
          <a:lstStyle/>
          <a:p>
            <a:fld id="{F9C49821-7D2F-6A42-BAE2-23A1DE6B8E7F}" type="slidenum">
              <a:rPr kumimoji="1" lang="ja-JP" altLang="en-US" smtClean="0"/>
              <a:t>8</a:t>
            </a:fld>
            <a:endParaRPr kumimoji="1" lang="ja-JP" altLang="en-US"/>
          </a:p>
        </p:txBody>
      </p:sp>
      <p:sp>
        <p:nvSpPr>
          <p:cNvPr id="8" name="フッター プレースホルダー 7"/>
          <p:cNvSpPr>
            <a:spLocks noGrp="1"/>
          </p:cNvSpPr>
          <p:nvPr>
            <p:ph type="ftr" sz="quarter" idx="12"/>
          </p:nvPr>
        </p:nvSpPr>
        <p:spPr/>
        <p:txBody>
          <a:bodyPr/>
          <a:lstStyle/>
          <a:p>
            <a:endParaRPr kumimoji="1" lang="ja-JP" altLang="en-US"/>
          </a:p>
        </p:txBody>
      </p:sp>
      <p:sp>
        <p:nvSpPr>
          <p:cNvPr id="5" name="日付プレースホルダー 4"/>
          <p:cNvSpPr>
            <a:spLocks noGrp="1"/>
          </p:cNvSpPr>
          <p:nvPr>
            <p:ph type="dt" idx="13"/>
          </p:nvPr>
        </p:nvSpPr>
        <p:spPr/>
        <p:txBody>
          <a:bodyPr/>
          <a:lstStyle/>
          <a:p>
            <a:r>
              <a:rPr kumimoji="1" lang="en-US" altLang="ja-JP" smtClean="0"/>
              <a:t>2017/2/6</a:t>
            </a:r>
            <a:endParaRPr kumimoji="1" lang="ja-JP" altLang="en-US"/>
          </a:p>
        </p:txBody>
      </p:sp>
    </p:spTree>
    <p:extLst>
      <p:ext uri="{BB962C8B-B14F-4D97-AF65-F5344CB8AC3E}">
        <p14:creationId xmlns:p14="http://schemas.microsoft.com/office/powerpoint/2010/main" val="460380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01_Title ">
    <p:bg>
      <p:bgRef idx="1001">
        <a:schemeClr val="bg1"/>
      </p:bgRef>
    </p:bg>
    <p:spTree>
      <p:nvGrpSpPr>
        <p:cNvPr id="1" name=""/>
        <p:cNvGrpSpPr/>
        <p:nvPr/>
      </p:nvGrpSpPr>
      <p:grpSpPr>
        <a:xfrm>
          <a:off x="0" y="0"/>
          <a:ext cx="0" cy="0"/>
          <a:chOff x="0" y="0"/>
          <a:chExt cx="0" cy="0"/>
        </a:xfrm>
      </p:grpSpPr>
      <p:sp>
        <p:nvSpPr>
          <p:cNvPr id="11" name="Shape 11"/>
          <p:cNvSpPr>
            <a:spLocks noGrp="1"/>
          </p:cNvSpPr>
          <p:nvPr>
            <p:ph type="title"/>
          </p:nvPr>
        </p:nvSpPr>
        <p:spPr>
          <a:xfrm>
            <a:off x="892972" y="586989"/>
            <a:ext cx="7358063" cy="2797365"/>
          </a:xfrm>
          <a:prstGeom prst="rect">
            <a:avLst/>
          </a:prstGeom>
        </p:spPr>
        <p:txBody>
          <a:bodyPr anchor="b"/>
          <a:lstStyle>
            <a:lvl1pPr>
              <a:defRPr sz="4219">
                <a:solidFill>
                  <a:srgbClr val="464E6F"/>
                </a:solidFill>
              </a:defRPr>
            </a:lvl1pPr>
          </a:lstStyle>
          <a:p>
            <a:r>
              <a:rPr lang="ja-JP" altLang="en-US" smtClean="0"/>
              <a:t>マスター タイトルの書式設定</a:t>
            </a:r>
            <a:endParaRPr dirty="0"/>
          </a:p>
        </p:txBody>
      </p:sp>
      <p:sp>
        <p:nvSpPr>
          <p:cNvPr id="12" name="Shape 12"/>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464E6F"/>
                </a:solidFill>
              </a:defRPr>
            </a:lvl1pPr>
            <a:lvl2pPr marL="0" indent="120538">
              <a:spcBef>
                <a:spcPts val="0"/>
              </a:spcBef>
              <a:buSzTx/>
              <a:buNone/>
              <a:defRPr sz="1898">
                <a:solidFill>
                  <a:srgbClr val="464E6F"/>
                </a:solidFill>
              </a:defRPr>
            </a:lvl2pPr>
            <a:lvl3pPr marL="0" indent="241074">
              <a:spcBef>
                <a:spcPts val="0"/>
              </a:spcBef>
              <a:buSzTx/>
              <a:buNone/>
              <a:defRPr sz="1898">
                <a:solidFill>
                  <a:srgbClr val="464E6F"/>
                </a:solidFill>
              </a:defRPr>
            </a:lvl3pPr>
            <a:lvl4pPr marL="0" indent="361612">
              <a:spcBef>
                <a:spcPts val="0"/>
              </a:spcBef>
              <a:buSzTx/>
              <a:buNone/>
              <a:defRPr sz="1898">
                <a:solidFill>
                  <a:srgbClr val="464E6F"/>
                </a:solidFill>
              </a:defRPr>
            </a:lvl4pPr>
            <a:lvl5pPr marL="0" indent="482150">
              <a:spcBef>
                <a:spcPts val="0"/>
              </a:spcBef>
              <a:buSzTx/>
              <a:buNone/>
              <a:defRPr sz="1898">
                <a:solidFill>
                  <a:srgbClr val="464E6F"/>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3" name="Shape 13"/>
          <p:cNvSpPr>
            <a:spLocks noGrp="1"/>
          </p:cNvSpPr>
          <p:nvPr>
            <p:ph type="sldNum" sz="quarter" idx="2"/>
          </p:nvPr>
        </p:nvSpPr>
        <p:spPr>
          <a:prstGeom prst="rect">
            <a:avLst/>
          </a:prstGeom>
        </p:spPr>
        <p:txBody>
          <a:bodyPr/>
          <a:lstStyle>
            <a:lvl1pPr>
              <a:defRPr>
                <a:solidFill>
                  <a:schemeClr val="bg2">
                    <a:lumMod val="60000"/>
                    <a:lumOff val="40000"/>
                  </a:schemeClr>
                </a:solidFill>
              </a:defRPr>
            </a:lvl1p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235545716"/>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03_Title ">
    <p:bg>
      <p:bgPr>
        <a:solidFill>
          <a:srgbClr val="B967C7"/>
        </a:solid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892972" y="586989"/>
            <a:ext cx="7358063" cy="2797365"/>
          </a:xfrm>
          <a:prstGeom prst="rect">
            <a:avLst/>
          </a:prstGeom>
        </p:spPr>
        <p:txBody>
          <a:bodyPr anchor="b"/>
          <a:lstStyle>
            <a:lvl1pPr>
              <a:defRPr sz="4219">
                <a:solidFill>
                  <a:srgbClr val="FFF5E3"/>
                </a:solidFill>
              </a:defRPr>
            </a:lvl1pPr>
          </a:lstStyle>
          <a:p>
            <a:r>
              <a:rPr lang="ja-JP" altLang="en-US" smtClean="0"/>
              <a:t>マスター タイトルの書式設定</a:t>
            </a:r>
            <a:endParaRPr dirty="0"/>
          </a:p>
        </p:txBody>
      </p:sp>
      <p:sp>
        <p:nvSpPr>
          <p:cNvPr id="12" name="Shape 12"/>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FFF5E3"/>
                </a:solidFill>
              </a:defRPr>
            </a:lvl1pPr>
            <a:lvl2pPr marL="0" indent="120538">
              <a:spcBef>
                <a:spcPts val="0"/>
              </a:spcBef>
              <a:buSzTx/>
              <a:buNone/>
              <a:defRPr sz="1898">
                <a:solidFill>
                  <a:srgbClr val="FFF5E3"/>
                </a:solidFill>
              </a:defRPr>
            </a:lvl2pPr>
            <a:lvl3pPr marL="0" indent="241074">
              <a:spcBef>
                <a:spcPts val="0"/>
              </a:spcBef>
              <a:buSzTx/>
              <a:buNone/>
              <a:defRPr sz="1898">
                <a:solidFill>
                  <a:srgbClr val="FFF5E3"/>
                </a:solidFill>
              </a:defRPr>
            </a:lvl3pPr>
            <a:lvl4pPr marL="0" indent="361612">
              <a:spcBef>
                <a:spcPts val="0"/>
              </a:spcBef>
              <a:buSzTx/>
              <a:buNone/>
              <a:defRPr sz="1898">
                <a:solidFill>
                  <a:srgbClr val="FFF5E3"/>
                </a:solidFill>
              </a:defRPr>
            </a:lvl4pPr>
            <a:lvl5pPr marL="0" indent="482150">
              <a:spcBef>
                <a:spcPts val="0"/>
              </a:spcBef>
              <a:buSzTx/>
              <a:buNone/>
              <a:defRPr sz="1898">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3" name="Shape 13"/>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890122815"/>
      </p:ext>
    </p:extLst>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03_Heading">
    <p:bg>
      <p:bgPr>
        <a:solidFill>
          <a:schemeClr val="accent6"/>
        </a:solidFill>
        <a:effectLst/>
      </p:bgPr>
    </p:bg>
    <p:spTree>
      <p:nvGrpSpPr>
        <p:cNvPr id="1" name=""/>
        <p:cNvGrpSpPr/>
        <p:nvPr/>
      </p:nvGrpSpPr>
      <p:grpSpPr>
        <a:xfrm>
          <a:off x="0" y="0"/>
          <a:ext cx="0" cy="0"/>
          <a:chOff x="0" y="0"/>
          <a:chExt cx="0" cy="0"/>
        </a:xfrm>
      </p:grpSpPr>
      <p:sp>
        <p:nvSpPr>
          <p:cNvPr id="63" name="Shape 63"/>
          <p:cNvSpPr>
            <a:spLocks noGrp="1"/>
          </p:cNvSpPr>
          <p:nvPr>
            <p:ph type="title"/>
          </p:nvPr>
        </p:nvSpPr>
        <p:spPr>
          <a:xfrm>
            <a:off x="892972" y="639379"/>
            <a:ext cx="7358063" cy="5579242"/>
          </a:xfrm>
          <a:prstGeom prst="rect">
            <a:avLst/>
          </a:prstGeom>
        </p:spPr>
        <p:txBody>
          <a:bodyPr/>
          <a:lstStyle>
            <a:lvl1pPr algn="ctr">
              <a:defRPr>
                <a:solidFill>
                  <a:schemeClr val="tx1"/>
                </a:solidFill>
              </a:defRPr>
            </a:lvl1pPr>
          </a:lstStyle>
          <a:p>
            <a:r>
              <a:rPr lang="ja-JP" altLang="en-US" smtClean="0"/>
              <a:t>マスター タイトルの書式設定</a:t>
            </a:r>
            <a:endParaRPr dirty="0"/>
          </a:p>
        </p:txBody>
      </p:sp>
      <p:sp>
        <p:nvSpPr>
          <p:cNvPr id="64" name="Shape 64"/>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923066703"/>
      </p:ext>
    </p:extLst>
  </p:cSld>
  <p:clrMapOvr>
    <a:masterClrMapping/>
  </p:clrMapOvr>
  <p:transition spd="med"/>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03_Heading2">
    <p:bg>
      <p:bgPr>
        <a:solidFill>
          <a:schemeClr val="tx1"/>
        </a:solidFill>
        <a:effectLst/>
      </p:bgPr>
    </p:bg>
    <p:spTree>
      <p:nvGrpSpPr>
        <p:cNvPr id="1" name=""/>
        <p:cNvGrpSpPr/>
        <p:nvPr/>
      </p:nvGrpSpPr>
      <p:grpSpPr>
        <a:xfrm>
          <a:off x="0" y="0"/>
          <a:ext cx="0" cy="0"/>
          <a:chOff x="0" y="0"/>
          <a:chExt cx="0" cy="0"/>
        </a:xfrm>
      </p:grpSpPr>
      <p:sp>
        <p:nvSpPr>
          <p:cNvPr id="63" name="Shape 63"/>
          <p:cNvSpPr>
            <a:spLocks noGrp="1"/>
          </p:cNvSpPr>
          <p:nvPr>
            <p:ph type="title"/>
          </p:nvPr>
        </p:nvSpPr>
        <p:spPr>
          <a:xfrm>
            <a:off x="892972" y="639379"/>
            <a:ext cx="7358063" cy="5579242"/>
          </a:xfrm>
          <a:prstGeom prst="rect">
            <a:avLst/>
          </a:prstGeom>
        </p:spPr>
        <p:txBody>
          <a:bodyPr/>
          <a:lstStyle>
            <a:lvl1pPr algn="ctr">
              <a:defRPr>
                <a:solidFill>
                  <a:schemeClr val="accent6"/>
                </a:solidFill>
              </a:defRPr>
            </a:lvl1pPr>
          </a:lstStyle>
          <a:p>
            <a:r>
              <a:rPr lang="ja-JP" altLang="en-US" smtClean="0"/>
              <a:t>マスター タイトルの書式設定</a:t>
            </a:r>
            <a:endParaRPr dirty="0"/>
          </a:p>
        </p:txBody>
      </p:sp>
      <p:sp>
        <p:nvSpPr>
          <p:cNvPr id="64" name="Shape 64"/>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560211393"/>
      </p:ext>
    </p:extLst>
  </p:cSld>
  <p:clrMapOvr>
    <a:masterClrMapping/>
  </p:clrMapOvr>
  <p:transition spd="med"/>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03_Heading &amp; Body">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a:solidFill>
            <a:srgbClr val="B967C7"/>
          </a:solidFill>
        </p:spPr>
        <p:txBody>
          <a:bodyPr/>
          <a:lstStyle>
            <a:lvl1pPr>
              <a:defRPr>
                <a:solidFill>
                  <a:srgbClr val="FFF5E3"/>
                </a:solidFill>
              </a:defRPr>
            </a:lvl1pPr>
          </a:lstStyle>
          <a:p>
            <a:r>
              <a:rPr lang="ja-JP" altLang="en-US" smtClean="0"/>
              <a:t>マスター タイトルの書式設定</a:t>
            </a:r>
            <a:endParaRPr dirty="0"/>
          </a:p>
        </p:txBody>
      </p:sp>
      <p:sp>
        <p:nvSpPr>
          <p:cNvPr id="37" name="Shape 37"/>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38" name="Shape 38"/>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904573703"/>
      </p:ext>
    </p:extLst>
  </p:cSld>
  <p:clrMapOvr>
    <a:masterClrMapping/>
  </p:clrMapOvr>
  <p:transition spd="med"/>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03_Heading &amp; Body2">
    <p:bg>
      <p:bgPr>
        <a:solidFill>
          <a:srgbClr val="B967C7"/>
        </a:solidFill>
        <a:effectLst/>
      </p:bgPr>
    </p:bg>
    <p:spTree>
      <p:nvGrpSpPr>
        <p:cNvPr id="1" name=""/>
        <p:cNvGrpSpPr/>
        <p:nvPr/>
      </p:nvGrpSpPr>
      <p:grpSpPr>
        <a:xfrm>
          <a:off x="0" y="0"/>
          <a:ext cx="0" cy="0"/>
          <a:chOff x="0" y="0"/>
          <a:chExt cx="0" cy="0"/>
        </a:xfrm>
      </p:grpSpPr>
      <p:sp>
        <p:nvSpPr>
          <p:cNvPr id="149" name="Shape 149"/>
          <p:cNvSpPr>
            <a:spLocks noGrp="1"/>
          </p:cNvSpPr>
          <p:nvPr>
            <p:ph type="title"/>
          </p:nvPr>
        </p:nvSpPr>
        <p:spPr>
          <a:prstGeom prst="rect">
            <a:avLst/>
          </a:prstGeom>
        </p:spPr>
        <p:txBody>
          <a:bodyPr/>
          <a:lstStyle>
            <a:lvl1pPr>
              <a:defRPr>
                <a:solidFill>
                  <a:srgbClr val="FFF5E3"/>
                </a:solidFill>
              </a:defRPr>
            </a:lvl1pPr>
          </a:lstStyle>
          <a:p>
            <a:r>
              <a:rPr lang="ja-JP" altLang="en-US" smtClean="0"/>
              <a:t>マスター タイトルの書式設定</a:t>
            </a:r>
            <a:endParaRPr/>
          </a:p>
        </p:txBody>
      </p:sp>
      <p:sp>
        <p:nvSpPr>
          <p:cNvPr id="150" name="Shape 150"/>
          <p:cNvSpPr>
            <a:spLocks noGrp="1"/>
          </p:cNvSpPr>
          <p:nvPr>
            <p:ph type="body" idx="1"/>
          </p:nvPr>
        </p:nvSpPr>
        <p:spPr>
          <a:prstGeom prst="rect">
            <a:avLst/>
          </a:prstGeom>
        </p:spPr>
        <p:txBody>
          <a:bodyPr/>
          <a:lstStyle>
            <a:lvl1pPr>
              <a:defRPr>
                <a:solidFill>
                  <a:srgbClr val="FFF5E3"/>
                </a:solidFill>
              </a:defRPr>
            </a:lvl1pPr>
            <a:lvl2pPr>
              <a:defRPr>
                <a:solidFill>
                  <a:srgbClr val="FFF5E3"/>
                </a:solidFill>
              </a:defRPr>
            </a:lvl2pPr>
            <a:lvl3pPr>
              <a:defRPr>
                <a:solidFill>
                  <a:srgbClr val="FFF5E3"/>
                </a:solidFill>
              </a:defRPr>
            </a:lvl3pPr>
            <a:lvl4pPr>
              <a:defRPr>
                <a:solidFill>
                  <a:srgbClr val="FFF5E3"/>
                </a:solidFill>
              </a:defRPr>
            </a:lvl4pPr>
            <a:lvl5pPr>
              <a:defRPr>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151" name="Shape 151"/>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133489208"/>
      </p:ext>
    </p:extLst>
  </p:cSld>
  <p:clrMapOvr>
    <a:masterClrMapping/>
  </p:clrMapOvr>
  <p:transition spd="med"/>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04_Title">
    <p:bg>
      <p:bgPr>
        <a:solidFill>
          <a:srgbClr val="02A8F3"/>
        </a:solidFill>
        <a:effectLst/>
      </p:bgPr>
    </p:bg>
    <p:spTree>
      <p:nvGrpSpPr>
        <p:cNvPr id="1" name=""/>
        <p:cNvGrpSpPr/>
        <p:nvPr/>
      </p:nvGrpSpPr>
      <p:grpSpPr>
        <a:xfrm>
          <a:off x="0" y="0"/>
          <a:ext cx="0" cy="0"/>
          <a:chOff x="0" y="0"/>
          <a:chExt cx="0" cy="0"/>
        </a:xfrm>
      </p:grpSpPr>
      <p:sp>
        <p:nvSpPr>
          <p:cNvPr id="158" name="Shape 158"/>
          <p:cNvSpPr>
            <a:spLocks noGrp="1"/>
          </p:cNvSpPr>
          <p:nvPr>
            <p:ph type="title"/>
          </p:nvPr>
        </p:nvSpPr>
        <p:spPr>
          <a:xfrm>
            <a:off x="892972" y="586989"/>
            <a:ext cx="7358063" cy="2797365"/>
          </a:xfrm>
          <a:prstGeom prst="rect">
            <a:avLst/>
          </a:prstGeom>
        </p:spPr>
        <p:txBody>
          <a:bodyPr anchor="b"/>
          <a:lstStyle>
            <a:lvl1pPr>
              <a:defRPr sz="4219">
                <a:solidFill>
                  <a:srgbClr val="FFF5E3"/>
                </a:solidFill>
              </a:defRPr>
            </a:lvl1pPr>
          </a:lstStyle>
          <a:p>
            <a:r>
              <a:rPr lang="ja-JP" altLang="en-US" smtClean="0"/>
              <a:t>マスター タイトルの書式設定</a:t>
            </a:r>
            <a:endParaRPr/>
          </a:p>
        </p:txBody>
      </p:sp>
      <p:sp>
        <p:nvSpPr>
          <p:cNvPr id="159" name="Shape 159"/>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464E70"/>
                </a:solidFill>
              </a:defRPr>
            </a:lvl1pPr>
            <a:lvl2pPr marL="0" indent="120538">
              <a:spcBef>
                <a:spcPts val="0"/>
              </a:spcBef>
              <a:buSzTx/>
              <a:buNone/>
              <a:defRPr sz="1898">
                <a:solidFill>
                  <a:srgbClr val="464E70"/>
                </a:solidFill>
              </a:defRPr>
            </a:lvl2pPr>
            <a:lvl3pPr marL="0" indent="241074">
              <a:spcBef>
                <a:spcPts val="0"/>
              </a:spcBef>
              <a:buSzTx/>
              <a:buNone/>
              <a:defRPr sz="1898">
                <a:solidFill>
                  <a:srgbClr val="464E70"/>
                </a:solidFill>
              </a:defRPr>
            </a:lvl3pPr>
            <a:lvl4pPr marL="0" indent="361612">
              <a:spcBef>
                <a:spcPts val="0"/>
              </a:spcBef>
              <a:buSzTx/>
              <a:buNone/>
              <a:defRPr sz="1898">
                <a:solidFill>
                  <a:srgbClr val="464E70"/>
                </a:solidFill>
              </a:defRPr>
            </a:lvl4pPr>
            <a:lvl5pPr marL="0" indent="482150">
              <a:spcBef>
                <a:spcPts val="0"/>
              </a:spcBef>
              <a:buSzTx/>
              <a:buNone/>
              <a:defRPr sz="1898">
                <a:solidFill>
                  <a:srgbClr val="464E70"/>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160" name="Shape 160"/>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225686319"/>
      </p:ext>
    </p:extLst>
  </p:cSld>
  <p:clrMapOvr>
    <a:masterClrMapping/>
  </p:clrMapOvr>
  <p:transition spd="med"/>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04_Heading">
    <p:bg>
      <p:bgPr>
        <a:solidFill>
          <a:schemeClr val="accent1"/>
        </a:solidFill>
        <a:effectLst/>
      </p:bgPr>
    </p:bg>
    <p:spTree>
      <p:nvGrpSpPr>
        <p:cNvPr id="1" name=""/>
        <p:cNvGrpSpPr/>
        <p:nvPr/>
      </p:nvGrpSpPr>
      <p:grpSpPr>
        <a:xfrm>
          <a:off x="0" y="0"/>
          <a:ext cx="0" cy="0"/>
          <a:chOff x="0" y="0"/>
          <a:chExt cx="0" cy="0"/>
        </a:xfrm>
      </p:grpSpPr>
      <p:sp>
        <p:nvSpPr>
          <p:cNvPr id="175" name="Shape 175"/>
          <p:cNvSpPr>
            <a:spLocks noGrp="1"/>
          </p:cNvSpPr>
          <p:nvPr>
            <p:ph type="title"/>
          </p:nvPr>
        </p:nvSpPr>
        <p:spPr>
          <a:xfrm>
            <a:off x="892972" y="639379"/>
            <a:ext cx="7358063" cy="5579242"/>
          </a:xfrm>
          <a:prstGeom prst="rect">
            <a:avLst/>
          </a:prstGeom>
        </p:spPr>
        <p:txBody>
          <a:bodyPr/>
          <a:lstStyle>
            <a:lvl1pPr algn="ctr">
              <a:defRPr>
                <a:solidFill>
                  <a:schemeClr val="tx1"/>
                </a:solidFill>
              </a:defRPr>
            </a:lvl1pPr>
          </a:lstStyle>
          <a:p>
            <a:r>
              <a:rPr lang="ja-JP" altLang="en-US" smtClean="0"/>
              <a:t>マスター タイトルの書式設定</a:t>
            </a:r>
            <a:endParaRPr dirty="0"/>
          </a:p>
        </p:txBody>
      </p:sp>
      <p:sp>
        <p:nvSpPr>
          <p:cNvPr id="176" name="Shape 176"/>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653842831"/>
      </p:ext>
    </p:extLst>
  </p:cSld>
  <p:clrMapOvr>
    <a:masterClrMapping/>
  </p:clrMapOvr>
  <p:transition spd="med"/>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04_Heading2">
    <p:bg>
      <p:bgPr>
        <a:solidFill>
          <a:srgbClr val="FFF5E3"/>
        </a:solidFill>
        <a:effectLst/>
      </p:bgPr>
    </p:bg>
    <p:spTree>
      <p:nvGrpSpPr>
        <p:cNvPr id="1" name=""/>
        <p:cNvGrpSpPr/>
        <p:nvPr/>
      </p:nvGrpSpPr>
      <p:grpSpPr>
        <a:xfrm>
          <a:off x="0" y="0"/>
          <a:ext cx="0" cy="0"/>
          <a:chOff x="0" y="0"/>
          <a:chExt cx="0" cy="0"/>
        </a:xfrm>
      </p:grpSpPr>
      <p:sp>
        <p:nvSpPr>
          <p:cNvPr id="175" name="Shape 175"/>
          <p:cNvSpPr>
            <a:spLocks noGrp="1"/>
          </p:cNvSpPr>
          <p:nvPr>
            <p:ph type="title"/>
          </p:nvPr>
        </p:nvSpPr>
        <p:spPr>
          <a:xfrm>
            <a:off x="892972" y="639379"/>
            <a:ext cx="7358063" cy="5579242"/>
          </a:xfrm>
          <a:prstGeom prst="rect">
            <a:avLst/>
          </a:prstGeom>
        </p:spPr>
        <p:txBody>
          <a:bodyPr/>
          <a:lstStyle>
            <a:lvl1pPr algn="ctr">
              <a:defRPr>
                <a:solidFill>
                  <a:srgbClr val="02A8F3"/>
                </a:solidFill>
              </a:defRPr>
            </a:lvl1pPr>
          </a:lstStyle>
          <a:p>
            <a:r>
              <a:rPr lang="ja-JP" altLang="en-US" smtClean="0"/>
              <a:t>マスター タイトルの書式設定</a:t>
            </a:r>
            <a:endParaRPr/>
          </a:p>
        </p:txBody>
      </p:sp>
      <p:sp>
        <p:nvSpPr>
          <p:cNvPr id="176" name="Shape 176"/>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462638918"/>
      </p:ext>
    </p:extLst>
  </p:cSld>
  <p:clrMapOvr>
    <a:masterClrMapping/>
  </p:clrMapOvr>
  <p:transition spd="med"/>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04_Heading &amp; Body">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a:solidFill>
            <a:srgbClr val="02A8F3"/>
          </a:solidFill>
        </p:spPr>
        <p:txBody>
          <a:bodyPr/>
          <a:lstStyle>
            <a:lvl1pPr>
              <a:defRPr>
                <a:solidFill>
                  <a:srgbClr val="FFF5E3"/>
                </a:solidFill>
              </a:defRPr>
            </a:lvl1pPr>
          </a:lstStyle>
          <a:p>
            <a:r>
              <a:rPr lang="ja-JP" altLang="en-US" smtClean="0"/>
              <a:t>マスター タイトルの書式設定</a:t>
            </a:r>
            <a:endParaRPr dirty="0"/>
          </a:p>
        </p:txBody>
      </p:sp>
      <p:sp>
        <p:nvSpPr>
          <p:cNvPr id="184" name="Shape 184"/>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85" name="Shape 185"/>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681492686"/>
      </p:ext>
    </p:extLst>
  </p:cSld>
  <p:clrMapOvr>
    <a:masterClrMapping/>
  </p:clrMapOvr>
  <p:transition spd="med"/>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04_Heading &amp; Body2">
    <p:bg>
      <p:bgPr>
        <a:solidFill>
          <a:schemeClr val="accent1"/>
        </a:solidFill>
        <a:effectLst/>
      </p:bgPr>
    </p:bg>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a:solidFill>
            <a:srgbClr val="02A8F3"/>
          </a:solidFill>
        </p:spPr>
        <p:txBody>
          <a:bodyPr/>
          <a:lstStyle>
            <a:lvl1pPr>
              <a:defRPr>
                <a:solidFill>
                  <a:srgbClr val="FFF5E3"/>
                </a:solidFill>
              </a:defRPr>
            </a:lvl1pPr>
          </a:lstStyle>
          <a:p>
            <a:r>
              <a:rPr lang="ja-JP" altLang="en-US" smtClean="0"/>
              <a:t>マスター タイトルの書式設定</a:t>
            </a:r>
            <a:endParaRPr dirty="0"/>
          </a:p>
        </p:txBody>
      </p:sp>
      <p:sp>
        <p:nvSpPr>
          <p:cNvPr id="184" name="Shape 184"/>
          <p:cNvSpPr>
            <a:spLocks noGrp="1"/>
          </p:cNvSpPr>
          <p:nvPr>
            <p:ph type="body" idx="1"/>
          </p:nvPr>
        </p:nvSpPr>
        <p:spPr>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85" name="Shape 185"/>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2110262729"/>
      </p:ext>
    </p:extLst>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01_Heading">
    <p:bg>
      <p:bgRef idx="1001">
        <a:schemeClr val="bg2"/>
      </p:bgRef>
    </p:bg>
    <p:spTree>
      <p:nvGrpSpPr>
        <p:cNvPr id="1" name=""/>
        <p:cNvGrpSpPr/>
        <p:nvPr/>
      </p:nvGrpSpPr>
      <p:grpSpPr>
        <a:xfrm>
          <a:off x="0" y="0"/>
          <a:ext cx="0" cy="0"/>
          <a:chOff x="0" y="0"/>
          <a:chExt cx="0" cy="0"/>
        </a:xfrm>
      </p:grpSpPr>
      <p:sp>
        <p:nvSpPr>
          <p:cNvPr id="28" name="Shape 28"/>
          <p:cNvSpPr>
            <a:spLocks noGrp="1"/>
          </p:cNvSpPr>
          <p:nvPr>
            <p:ph type="title"/>
          </p:nvPr>
        </p:nvSpPr>
        <p:spPr>
          <a:xfrm>
            <a:off x="892972" y="639379"/>
            <a:ext cx="7358063" cy="5579242"/>
          </a:xfrm>
          <a:prstGeom prst="rect">
            <a:avLst/>
          </a:prstGeom>
        </p:spPr>
        <p:txBody>
          <a:bodyPr/>
          <a:lstStyle>
            <a:lvl1pPr algn="ctr">
              <a:defRPr>
                <a:solidFill>
                  <a:schemeClr val="tx1"/>
                </a:solidFill>
              </a:defRPr>
            </a:lvl1pPr>
          </a:lstStyle>
          <a:p>
            <a:r>
              <a:rPr lang="ja-JP" altLang="en-US" dirty="0" smtClean="0"/>
              <a:t>マスター タイトルの書式設定</a:t>
            </a:r>
            <a:endParaRPr dirty="0"/>
          </a:p>
        </p:txBody>
      </p:sp>
      <p:sp>
        <p:nvSpPr>
          <p:cNvPr id="29" name="Shape 29"/>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004487391"/>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05_Title">
    <p:bg>
      <p:bgPr>
        <a:solidFill>
          <a:schemeClr val="accent3"/>
        </a:solidFill>
        <a:effectLst/>
      </p:bgPr>
    </p:bg>
    <p:spTree>
      <p:nvGrpSpPr>
        <p:cNvPr id="1" name=""/>
        <p:cNvGrpSpPr/>
        <p:nvPr/>
      </p:nvGrpSpPr>
      <p:grpSpPr>
        <a:xfrm>
          <a:off x="0" y="0"/>
          <a:ext cx="0" cy="0"/>
          <a:chOff x="0" y="0"/>
          <a:chExt cx="0" cy="0"/>
        </a:xfrm>
      </p:grpSpPr>
      <p:sp>
        <p:nvSpPr>
          <p:cNvPr id="158" name="Shape 158"/>
          <p:cNvSpPr>
            <a:spLocks noGrp="1"/>
          </p:cNvSpPr>
          <p:nvPr>
            <p:ph type="title"/>
          </p:nvPr>
        </p:nvSpPr>
        <p:spPr>
          <a:xfrm>
            <a:off x="892972" y="586989"/>
            <a:ext cx="7358063" cy="2797365"/>
          </a:xfrm>
          <a:prstGeom prst="rect">
            <a:avLst/>
          </a:prstGeom>
        </p:spPr>
        <p:txBody>
          <a:bodyPr anchor="b"/>
          <a:lstStyle>
            <a:lvl1pPr>
              <a:defRPr sz="4219">
                <a:solidFill>
                  <a:srgbClr val="FFF5E3"/>
                </a:solidFill>
              </a:defRPr>
            </a:lvl1pPr>
          </a:lstStyle>
          <a:p>
            <a:r>
              <a:rPr lang="ja-JP" altLang="en-US" smtClean="0"/>
              <a:t>マスター タイトルの書式設定</a:t>
            </a:r>
            <a:endParaRPr/>
          </a:p>
        </p:txBody>
      </p:sp>
      <p:sp>
        <p:nvSpPr>
          <p:cNvPr id="159" name="Shape 159"/>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464E70"/>
                </a:solidFill>
              </a:defRPr>
            </a:lvl1pPr>
            <a:lvl2pPr marL="0" indent="120538">
              <a:spcBef>
                <a:spcPts val="0"/>
              </a:spcBef>
              <a:buSzTx/>
              <a:buNone/>
              <a:defRPr sz="1898">
                <a:solidFill>
                  <a:srgbClr val="464E70"/>
                </a:solidFill>
              </a:defRPr>
            </a:lvl2pPr>
            <a:lvl3pPr marL="0" indent="241074">
              <a:spcBef>
                <a:spcPts val="0"/>
              </a:spcBef>
              <a:buSzTx/>
              <a:buNone/>
              <a:defRPr sz="1898">
                <a:solidFill>
                  <a:srgbClr val="464E70"/>
                </a:solidFill>
              </a:defRPr>
            </a:lvl3pPr>
            <a:lvl4pPr marL="0" indent="361612">
              <a:spcBef>
                <a:spcPts val="0"/>
              </a:spcBef>
              <a:buSzTx/>
              <a:buNone/>
              <a:defRPr sz="1898">
                <a:solidFill>
                  <a:srgbClr val="464E70"/>
                </a:solidFill>
              </a:defRPr>
            </a:lvl4pPr>
            <a:lvl5pPr marL="0" indent="482150">
              <a:spcBef>
                <a:spcPts val="0"/>
              </a:spcBef>
              <a:buSzTx/>
              <a:buNone/>
              <a:defRPr sz="1898">
                <a:solidFill>
                  <a:srgbClr val="464E70"/>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160" name="Shape 160"/>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493256098"/>
      </p:ext>
    </p:extLst>
  </p:cSld>
  <p:clrMapOvr>
    <a:masterClrMapping/>
  </p:clrMapOvr>
  <p:transition spd="med"/>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05_Heading">
    <p:bg>
      <p:bgPr>
        <a:solidFill>
          <a:srgbClr val="00BBD3"/>
        </a:solidFill>
        <a:effectLst/>
      </p:bgPr>
    </p:bg>
    <p:spTree>
      <p:nvGrpSpPr>
        <p:cNvPr id="1" name=""/>
        <p:cNvGrpSpPr/>
        <p:nvPr/>
      </p:nvGrpSpPr>
      <p:grpSpPr>
        <a:xfrm>
          <a:off x="0" y="0"/>
          <a:ext cx="0" cy="0"/>
          <a:chOff x="0" y="0"/>
          <a:chExt cx="0" cy="0"/>
        </a:xfrm>
      </p:grpSpPr>
      <p:sp>
        <p:nvSpPr>
          <p:cNvPr id="210" name="Shape 210"/>
          <p:cNvSpPr>
            <a:spLocks noGrp="1"/>
          </p:cNvSpPr>
          <p:nvPr>
            <p:ph type="title"/>
          </p:nvPr>
        </p:nvSpPr>
        <p:spPr>
          <a:xfrm>
            <a:off x="892972" y="639379"/>
            <a:ext cx="7358063" cy="5579242"/>
          </a:xfrm>
          <a:prstGeom prst="rect">
            <a:avLst/>
          </a:prstGeom>
        </p:spPr>
        <p:txBody>
          <a:bodyPr/>
          <a:lstStyle>
            <a:lvl1pPr algn="ctr">
              <a:defRPr>
                <a:solidFill>
                  <a:srgbClr val="FFF5E3"/>
                </a:solidFill>
              </a:defRPr>
            </a:lvl1pPr>
          </a:lstStyle>
          <a:p>
            <a:r>
              <a:rPr lang="ja-JP" altLang="en-US" smtClean="0"/>
              <a:t>マスター タイトルの書式設定</a:t>
            </a:r>
            <a:endParaRPr/>
          </a:p>
        </p:txBody>
      </p:sp>
      <p:sp>
        <p:nvSpPr>
          <p:cNvPr id="211" name="Shape 211"/>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661340244"/>
      </p:ext>
    </p:extLst>
  </p:cSld>
  <p:clrMapOvr>
    <a:masterClrMapping/>
  </p:clrMapOvr>
  <p:transition spd="med"/>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05_Heading2">
    <p:bg>
      <p:bgPr>
        <a:solidFill>
          <a:srgbClr val="FFF5E3"/>
        </a:solidFill>
        <a:effectLst/>
      </p:bgPr>
    </p:bg>
    <p:spTree>
      <p:nvGrpSpPr>
        <p:cNvPr id="1" name=""/>
        <p:cNvGrpSpPr/>
        <p:nvPr/>
      </p:nvGrpSpPr>
      <p:grpSpPr>
        <a:xfrm>
          <a:off x="0" y="0"/>
          <a:ext cx="0" cy="0"/>
          <a:chOff x="0" y="0"/>
          <a:chExt cx="0" cy="0"/>
        </a:xfrm>
      </p:grpSpPr>
      <p:sp>
        <p:nvSpPr>
          <p:cNvPr id="218" name="Shape 218"/>
          <p:cNvSpPr>
            <a:spLocks noGrp="1"/>
          </p:cNvSpPr>
          <p:nvPr>
            <p:ph type="title"/>
          </p:nvPr>
        </p:nvSpPr>
        <p:spPr>
          <a:xfrm>
            <a:off x="892972" y="639379"/>
            <a:ext cx="7358063" cy="5579242"/>
          </a:xfrm>
          <a:prstGeom prst="rect">
            <a:avLst/>
          </a:prstGeom>
        </p:spPr>
        <p:txBody>
          <a:bodyPr/>
          <a:lstStyle>
            <a:lvl1pPr algn="ctr">
              <a:defRPr>
                <a:solidFill>
                  <a:srgbClr val="00BBD3"/>
                </a:solidFill>
              </a:defRPr>
            </a:lvl1pPr>
          </a:lstStyle>
          <a:p>
            <a:r>
              <a:rPr lang="ja-JP" altLang="en-US" smtClean="0"/>
              <a:t>マスター タイトルの書式設定</a:t>
            </a:r>
            <a:endParaRPr dirty="0"/>
          </a:p>
        </p:txBody>
      </p:sp>
      <p:sp>
        <p:nvSpPr>
          <p:cNvPr id="219" name="Shape 219"/>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563102614"/>
      </p:ext>
    </p:extLst>
  </p:cSld>
  <p:clrMapOvr>
    <a:masterClrMapping/>
  </p:clrMapOvr>
  <p:transition spd="med"/>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05_Heading &amp; Body">
    <p:spTree>
      <p:nvGrpSpPr>
        <p:cNvPr id="1" name=""/>
        <p:cNvGrpSpPr/>
        <p:nvPr/>
      </p:nvGrpSpPr>
      <p:grpSpPr>
        <a:xfrm>
          <a:off x="0" y="0"/>
          <a:ext cx="0" cy="0"/>
          <a:chOff x="0" y="0"/>
          <a:chExt cx="0" cy="0"/>
        </a:xfrm>
      </p:grpSpPr>
      <p:sp>
        <p:nvSpPr>
          <p:cNvPr id="226" name="Shape 226"/>
          <p:cNvSpPr>
            <a:spLocks noGrp="1"/>
          </p:cNvSpPr>
          <p:nvPr>
            <p:ph type="title"/>
          </p:nvPr>
        </p:nvSpPr>
        <p:spPr>
          <a:prstGeom prst="rect">
            <a:avLst/>
          </a:prstGeom>
          <a:solidFill>
            <a:srgbClr val="00BBD3"/>
          </a:solidFill>
        </p:spPr>
        <p:txBody>
          <a:bodyPr/>
          <a:lstStyle>
            <a:lvl1pPr>
              <a:defRPr>
                <a:solidFill>
                  <a:srgbClr val="FFF5E3"/>
                </a:solidFill>
              </a:defRPr>
            </a:lvl1pPr>
          </a:lstStyle>
          <a:p>
            <a:r>
              <a:rPr lang="ja-JP" altLang="en-US" smtClean="0"/>
              <a:t>マスター タイトルの書式設定</a:t>
            </a:r>
            <a:endParaRPr dirty="0"/>
          </a:p>
        </p:txBody>
      </p:sp>
      <p:sp>
        <p:nvSpPr>
          <p:cNvPr id="227" name="Shape 227"/>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228" name="Shape 228"/>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05201169"/>
      </p:ext>
    </p:extLst>
  </p:cSld>
  <p:clrMapOvr>
    <a:masterClrMapping/>
  </p:clrMapOvr>
  <p:transition spd="med"/>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05_Heading &amp; Body2">
    <p:bg>
      <p:bgPr>
        <a:solidFill>
          <a:srgbClr val="00BBD3"/>
        </a:solidFill>
        <a:effectLst/>
      </p:bgPr>
    </p:bg>
    <p:spTree>
      <p:nvGrpSpPr>
        <p:cNvPr id="1" name=""/>
        <p:cNvGrpSpPr/>
        <p:nvPr/>
      </p:nvGrpSpPr>
      <p:grpSpPr>
        <a:xfrm>
          <a:off x="0" y="0"/>
          <a:ext cx="0" cy="0"/>
          <a:chOff x="0" y="0"/>
          <a:chExt cx="0" cy="0"/>
        </a:xfrm>
      </p:grpSpPr>
      <p:sp>
        <p:nvSpPr>
          <p:cNvPr id="235" name="Shape 235"/>
          <p:cNvSpPr>
            <a:spLocks noGrp="1"/>
          </p:cNvSpPr>
          <p:nvPr>
            <p:ph type="title"/>
          </p:nvPr>
        </p:nvSpPr>
        <p:spPr>
          <a:prstGeom prst="rect">
            <a:avLst/>
          </a:prstGeom>
        </p:spPr>
        <p:txBody>
          <a:bodyPr/>
          <a:lstStyle>
            <a:lvl1pPr>
              <a:defRPr>
                <a:solidFill>
                  <a:srgbClr val="FFF5E3"/>
                </a:solidFill>
              </a:defRPr>
            </a:lvl1pPr>
          </a:lstStyle>
          <a:p>
            <a:r>
              <a:rPr lang="ja-JP" altLang="en-US" smtClean="0"/>
              <a:t>マスター タイトルの書式設定</a:t>
            </a:r>
            <a:endParaRPr/>
          </a:p>
        </p:txBody>
      </p:sp>
      <p:sp>
        <p:nvSpPr>
          <p:cNvPr id="236" name="Shape 236"/>
          <p:cNvSpPr>
            <a:spLocks noGrp="1"/>
          </p:cNvSpPr>
          <p:nvPr>
            <p:ph type="body" idx="1"/>
          </p:nvPr>
        </p:nvSpPr>
        <p:spPr>
          <a:prstGeom prst="rect">
            <a:avLst/>
          </a:prstGeom>
        </p:spPr>
        <p:txBody>
          <a:bodyPr/>
          <a:lstStyle>
            <a:lvl1pPr>
              <a:defRPr>
                <a:solidFill>
                  <a:srgbClr val="FFF5E3"/>
                </a:solidFill>
              </a:defRPr>
            </a:lvl1pPr>
            <a:lvl2pPr>
              <a:defRPr>
                <a:solidFill>
                  <a:srgbClr val="FFF5E3"/>
                </a:solidFill>
              </a:defRPr>
            </a:lvl2pPr>
            <a:lvl3pPr>
              <a:defRPr>
                <a:solidFill>
                  <a:srgbClr val="FFF5E3"/>
                </a:solidFill>
              </a:defRPr>
            </a:lvl3pPr>
            <a:lvl4pPr>
              <a:defRPr>
                <a:solidFill>
                  <a:srgbClr val="FFF5E3"/>
                </a:solidFill>
              </a:defRPr>
            </a:lvl4pPr>
            <a:lvl5pPr>
              <a:defRPr>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237" name="Shape 237"/>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737005902"/>
      </p:ext>
    </p:extLst>
  </p:cSld>
  <p:clrMapOvr>
    <a:masterClrMapping/>
  </p:clrMapOvr>
  <p:transition spd="med"/>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06_Title ">
    <p:bg>
      <p:bgPr>
        <a:solidFill>
          <a:schemeClr val="accent4"/>
        </a:solid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892972" y="586989"/>
            <a:ext cx="7358063" cy="2797365"/>
          </a:xfrm>
          <a:prstGeom prst="rect">
            <a:avLst/>
          </a:prstGeom>
        </p:spPr>
        <p:txBody>
          <a:bodyPr anchor="b"/>
          <a:lstStyle>
            <a:lvl1pPr>
              <a:defRPr sz="4219">
                <a:solidFill>
                  <a:srgbClr val="FFF5E3"/>
                </a:solidFill>
              </a:defRPr>
            </a:lvl1pPr>
          </a:lstStyle>
          <a:p>
            <a:r>
              <a:rPr lang="ja-JP" altLang="en-US" smtClean="0"/>
              <a:t>マスター タイトルの書式設定</a:t>
            </a:r>
            <a:endParaRPr dirty="0"/>
          </a:p>
        </p:txBody>
      </p:sp>
      <p:sp>
        <p:nvSpPr>
          <p:cNvPr id="12" name="Shape 12"/>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FFF5E3"/>
                </a:solidFill>
              </a:defRPr>
            </a:lvl1pPr>
            <a:lvl2pPr marL="0" indent="120538">
              <a:spcBef>
                <a:spcPts val="0"/>
              </a:spcBef>
              <a:buSzTx/>
              <a:buNone/>
              <a:defRPr sz="1898">
                <a:solidFill>
                  <a:srgbClr val="FFF5E3"/>
                </a:solidFill>
              </a:defRPr>
            </a:lvl2pPr>
            <a:lvl3pPr marL="0" indent="241074">
              <a:spcBef>
                <a:spcPts val="0"/>
              </a:spcBef>
              <a:buSzTx/>
              <a:buNone/>
              <a:defRPr sz="1898">
                <a:solidFill>
                  <a:srgbClr val="FFF5E3"/>
                </a:solidFill>
              </a:defRPr>
            </a:lvl3pPr>
            <a:lvl4pPr marL="0" indent="361612">
              <a:spcBef>
                <a:spcPts val="0"/>
              </a:spcBef>
              <a:buSzTx/>
              <a:buNone/>
              <a:defRPr sz="1898">
                <a:solidFill>
                  <a:srgbClr val="FFF5E3"/>
                </a:solidFill>
              </a:defRPr>
            </a:lvl4pPr>
            <a:lvl5pPr marL="0" indent="482150">
              <a:spcBef>
                <a:spcPts val="0"/>
              </a:spcBef>
              <a:buSzTx/>
              <a:buNone/>
              <a:defRPr sz="1898">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3" name="Shape 13"/>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72519018"/>
      </p:ext>
    </p:extLst>
  </p:cSld>
  <p:clrMapOvr>
    <a:masterClrMapping/>
  </p:clrMapOvr>
  <p:transition spd="med"/>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06_Heading">
    <p:bg>
      <p:bgPr>
        <a:solidFill>
          <a:srgbClr val="FF9000"/>
        </a:solidFill>
        <a:effectLst/>
      </p:bgPr>
    </p:bg>
    <p:spTree>
      <p:nvGrpSpPr>
        <p:cNvPr id="1" name=""/>
        <p:cNvGrpSpPr/>
        <p:nvPr/>
      </p:nvGrpSpPr>
      <p:grpSpPr>
        <a:xfrm>
          <a:off x="0" y="0"/>
          <a:ext cx="0" cy="0"/>
          <a:chOff x="0" y="0"/>
          <a:chExt cx="0" cy="0"/>
        </a:xfrm>
      </p:grpSpPr>
      <p:sp>
        <p:nvSpPr>
          <p:cNvPr id="253" name="Shape 253"/>
          <p:cNvSpPr>
            <a:spLocks noGrp="1"/>
          </p:cNvSpPr>
          <p:nvPr>
            <p:ph type="title"/>
          </p:nvPr>
        </p:nvSpPr>
        <p:spPr>
          <a:xfrm>
            <a:off x="892972" y="639379"/>
            <a:ext cx="7358063" cy="5579242"/>
          </a:xfrm>
          <a:prstGeom prst="rect">
            <a:avLst/>
          </a:prstGeom>
        </p:spPr>
        <p:txBody>
          <a:bodyPr/>
          <a:lstStyle>
            <a:lvl1pPr algn="ctr">
              <a:defRPr>
                <a:solidFill>
                  <a:srgbClr val="FFF5E3"/>
                </a:solidFill>
              </a:defRPr>
            </a:lvl1pPr>
          </a:lstStyle>
          <a:p>
            <a:r>
              <a:rPr lang="ja-JP" altLang="en-US" smtClean="0"/>
              <a:t>マスター タイトルの書式設定</a:t>
            </a:r>
            <a:endParaRPr/>
          </a:p>
        </p:txBody>
      </p:sp>
      <p:sp>
        <p:nvSpPr>
          <p:cNvPr id="254" name="Shape 254"/>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424212076"/>
      </p:ext>
    </p:extLst>
  </p:cSld>
  <p:clrMapOvr>
    <a:masterClrMapping/>
  </p:clrMapOvr>
  <p:transition spd="med"/>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06_Heading2">
    <p:bg>
      <p:bgPr>
        <a:solidFill>
          <a:srgbClr val="FFF5E3"/>
        </a:solidFill>
        <a:effectLst/>
      </p:bgPr>
    </p:bg>
    <p:spTree>
      <p:nvGrpSpPr>
        <p:cNvPr id="1" name=""/>
        <p:cNvGrpSpPr/>
        <p:nvPr/>
      </p:nvGrpSpPr>
      <p:grpSpPr>
        <a:xfrm>
          <a:off x="0" y="0"/>
          <a:ext cx="0" cy="0"/>
          <a:chOff x="0" y="0"/>
          <a:chExt cx="0" cy="0"/>
        </a:xfrm>
      </p:grpSpPr>
      <p:sp>
        <p:nvSpPr>
          <p:cNvPr id="261" name="Shape 261"/>
          <p:cNvSpPr>
            <a:spLocks noGrp="1"/>
          </p:cNvSpPr>
          <p:nvPr>
            <p:ph type="title"/>
          </p:nvPr>
        </p:nvSpPr>
        <p:spPr>
          <a:xfrm>
            <a:off x="892972" y="639379"/>
            <a:ext cx="7358063" cy="5579242"/>
          </a:xfrm>
          <a:prstGeom prst="rect">
            <a:avLst/>
          </a:prstGeom>
        </p:spPr>
        <p:txBody>
          <a:bodyPr/>
          <a:lstStyle>
            <a:lvl1pPr algn="ctr">
              <a:defRPr>
                <a:solidFill>
                  <a:srgbClr val="FF9000"/>
                </a:solidFill>
              </a:defRPr>
            </a:lvl1pPr>
          </a:lstStyle>
          <a:p>
            <a:r>
              <a:rPr lang="ja-JP" altLang="en-US" smtClean="0"/>
              <a:t>マスター タイトルの書式設定</a:t>
            </a:r>
            <a:endParaRPr dirty="0"/>
          </a:p>
        </p:txBody>
      </p:sp>
      <p:sp>
        <p:nvSpPr>
          <p:cNvPr id="262" name="Shape 262"/>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86653292"/>
      </p:ext>
    </p:extLst>
  </p:cSld>
  <p:clrMapOvr>
    <a:masterClrMapping/>
  </p:clrMapOvr>
  <p:transition spd="med"/>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06_Heading &amp; Body">
    <p:spTree>
      <p:nvGrpSpPr>
        <p:cNvPr id="1" name=""/>
        <p:cNvGrpSpPr/>
        <p:nvPr/>
      </p:nvGrpSpPr>
      <p:grpSpPr>
        <a:xfrm>
          <a:off x="0" y="0"/>
          <a:ext cx="0" cy="0"/>
          <a:chOff x="0" y="0"/>
          <a:chExt cx="0" cy="0"/>
        </a:xfrm>
      </p:grpSpPr>
      <p:sp>
        <p:nvSpPr>
          <p:cNvPr id="312" name="Shape 312"/>
          <p:cNvSpPr>
            <a:spLocks noGrp="1"/>
          </p:cNvSpPr>
          <p:nvPr>
            <p:ph type="title"/>
          </p:nvPr>
        </p:nvSpPr>
        <p:spPr>
          <a:prstGeom prst="rect">
            <a:avLst/>
          </a:prstGeom>
          <a:solidFill>
            <a:srgbClr val="FF9000"/>
          </a:solidFill>
        </p:spPr>
        <p:txBody>
          <a:bodyPr/>
          <a:lstStyle>
            <a:lvl1pPr>
              <a:defRPr>
                <a:solidFill>
                  <a:srgbClr val="FFF5E3"/>
                </a:solidFill>
              </a:defRPr>
            </a:lvl1pPr>
          </a:lstStyle>
          <a:p>
            <a:r>
              <a:rPr lang="ja-JP" altLang="en-US" smtClean="0"/>
              <a:t>マスター タイトルの書式設定</a:t>
            </a:r>
            <a:endParaRPr dirty="0"/>
          </a:p>
        </p:txBody>
      </p:sp>
      <p:sp>
        <p:nvSpPr>
          <p:cNvPr id="313" name="Shape 313"/>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314" name="Shape 314"/>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387965978"/>
      </p:ext>
    </p:extLst>
  </p:cSld>
  <p:clrMapOvr>
    <a:masterClrMapping/>
  </p:clrMapOvr>
  <p:transition spd="med"/>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06_Heading &amp; Body2">
    <p:bg>
      <p:bgPr>
        <a:solidFill>
          <a:srgbClr val="FF9000"/>
        </a:solidFill>
        <a:effectLst/>
      </p:bgPr>
    </p:bg>
    <p:spTree>
      <p:nvGrpSpPr>
        <p:cNvPr id="1" name=""/>
        <p:cNvGrpSpPr/>
        <p:nvPr/>
      </p:nvGrpSpPr>
      <p:grpSpPr>
        <a:xfrm>
          <a:off x="0" y="0"/>
          <a:ext cx="0" cy="0"/>
          <a:chOff x="0" y="0"/>
          <a:chExt cx="0" cy="0"/>
        </a:xfrm>
      </p:grpSpPr>
      <p:sp>
        <p:nvSpPr>
          <p:cNvPr id="278" name="Shape 278"/>
          <p:cNvSpPr>
            <a:spLocks noGrp="1"/>
          </p:cNvSpPr>
          <p:nvPr>
            <p:ph type="title"/>
          </p:nvPr>
        </p:nvSpPr>
        <p:spPr>
          <a:prstGeom prst="rect">
            <a:avLst/>
          </a:prstGeom>
        </p:spPr>
        <p:txBody>
          <a:bodyPr/>
          <a:lstStyle>
            <a:lvl1pPr>
              <a:defRPr>
                <a:solidFill>
                  <a:srgbClr val="FFF5E3"/>
                </a:solidFill>
              </a:defRPr>
            </a:lvl1pPr>
          </a:lstStyle>
          <a:p>
            <a:r>
              <a:rPr lang="ja-JP" altLang="en-US" smtClean="0"/>
              <a:t>マスター タイトルの書式設定</a:t>
            </a:r>
            <a:endParaRPr dirty="0"/>
          </a:p>
        </p:txBody>
      </p:sp>
      <p:sp>
        <p:nvSpPr>
          <p:cNvPr id="279" name="Shape 279"/>
          <p:cNvSpPr>
            <a:spLocks noGrp="1"/>
          </p:cNvSpPr>
          <p:nvPr>
            <p:ph type="body" idx="1"/>
          </p:nvPr>
        </p:nvSpPr>
        <p:spPr>
          <a:prstGeom prst="rect">
            <a:avLst/>
          </a:prstGeom>
        </p:spPr>
        <p:txBody>
          <a:bodyPr/>
          <a:lstStyle>
            <a:lvl1pPr>
              <a:defRPr>
                <a:solidFill>
                  <a:srgbClr val="FFF5E3"/>
                </a:solidFill>
              </a:defRPr>
            </a:lvl1pPr>
            <a:lvl2pPr>
              <a:defRPr>
                <a:solidFill>
                  <a:srgbClr val="FFF5E3"/>
                </a:solidFill>
              </a:defRPr>
            </a:lvl2pPr>
            <a:lvl3pPr>
              <a:defRPr>
                <a:solidFill>
                  <a:srgbClr val="FFF5E3"/>
                </a:solidFill>
              </a:defRPr>
            </a:lvl3pPr>
            <a:lvl4pPr>
              <a:defRPr>
                <a:solidFill>
                  <a:srgbClr val="FFF5E3"/>
                </a:solidFill>
              </a:defRPr>
            </a:lvl4pPr>
            <a:lvl5pPr>
              <a:defRPr>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280" name="Shape 280"/>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783839954"/>
      </p:ext>
    </p:extLst>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01_Heading &amp; Body">
    <p:bg>
      <p:bgRef idx="1001">
        <a:schemeClr val="bg1"/>
      </p:bgRef>
    </p:bg>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a:solidFill>
            <a:srgbClr val="464E6F"/>
          </a:solidFill>
        </p:spPr>
        <p:txBody>
          <a:bodyPr>
            <a:normAutofit/>
          </a:bodyPr>
          <a:lstStyle>
            <a:lvl1pPr>
              <a:defRPr sz="3600">
                <a:solidFill>
                  <a:schemeClr val="bg1"/>
                </a:solidFill>
              </a:defRPr>
            </a:lvl1pPr>
          </a:lstStyle>
          <a:p>
            <a:r>
              <a:rPr lang="ja-JP" altLang="en-US" dirty="0" smtClean="0"/>
              <a:t>マスター タイトルの書式設定</a:t>
            </a:r>
            <a:endParaRPr dirty="0"/>
          </a:p>
        </p:txBody>
      </p:sp>
      <p:sp>
        <p:nvSpPr>
          <p:cNvPr id="37" name="Shape 37"/>
          <p:cNvSpPr>
            <a:spLocks noGrp="1"/>
          </p:cNvSpPr>
          <p:nvPr>
            <p:ph type="body" idx="1"/>
          </p:nvPr>
        </p:nvSpPr>
        <p:spPr>
          <a:prstGeom prst="rect">
            <a:avLst/>
          </a:prstGeom>
        </p:spPr>
        <p:txBody>
          <a:bodyPr/>
          <a:lstStyle>
            <a:lvl1pPr marL="234378" indent="-234378">
              <a:buClr>
                <a:schemeClr val="bg2"/>
              </a:buClr>
              <a:buFont typeface="Wingdings" charset="2"/>
              <a:buChar char="n"/>
              <a:defRPr/>
            </a:lvl1pPr>
            <a:lvl2pPr marL="889000" indent="-444500">
              <a:buClr>
                <a:schemeClr val="bg2"/>
              </a:buClr>
              <a:buFont typeface="Wingdings" charset="2"/>
              <a:buChar char="p"/>
              <a:defRPr/>
            </a:lvl2pPr>
            <a:lvl4pPr marL="1778000" indent="-444500">
              <a:buFont typeface="Wingdings" charset="2"/>
              <a:buChar char="l"/>
              <a:defRPr/>
            </a:lvl4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dirty="0"/>
          </a:p>
        </p:txBody>
      </p:sp>
      <p:sp>
        <p:nvSpPr>
          <p:cNvPr id="38" name="Shape 38"/>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050631470"/>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07_Title">
    <p:bg>
      <p:bgPr>
        <a:solidFill>
          <a:srgbClr val="FF3F80"/>
        </a:solidFill>
        <a:effectLst/>
      </p:bgPr>
    </p:bg>
    <p:spTree>
      <p:nvGrpSpPr>
        <p:cNvPr id="1" name=""/>
        <p:cNvGrpSpPr/>
        <p:nvPr/>
      </p:nvGrpSpPr>
      <p:grpSpPr>
        <a:xfrm>
          <a:off x="0" y="0"/>
          <a:ext cx="0" cy="0"/>
          <a:chOff x="0" y="0"/>
          <a:chExt cx="0" cy="0"/>
        </a:xfrm>
      </p:grpSpPr>
      <p:sp>
        <p:nvSpPr>
          <p:cNvPr id="287" name="Shape 287"/>
          <p:cNvSpPr>
            <a:spLocks noGrp="1"/>
          </p:cNvSpPr>
          <p:nvPr>
            <p:ph type="title"/>
          </p:nvPr>
        </p:nvSpPr>
        <p:spPr>
          <a:xfrm>
            <a:off x="892972" y="586989"/>
            <a:ext cx="7358063" cy="2797365"/>
          </a:xfrm>
          <a:prstGeom prst="rect">
            <a:avLst/>
          </a:prstGeom>
        </p:spPr>
        <p:txBody>
          <a:bodyPr anchor="b"/>
          <a:lstStyle>
            <a:lvl1pPr>
              <a:defRPr sz="4219">
                <a:solidFill>
                  <a:srgbClr val="FFF5E3"/>
                </a:solidFill>
              </a:defRPr>
            </a:lvl1pPr>
          </a:lstStyle>
          <a:p>
            <a:r>
              <a:rPr lang="ja-JP" altLang="en-US" smtClean="0"/>
              <a:t>マスター タイトルの書式設定</a:t>
            </a:r>
            <a:endParaRPr/>
          </a:p>
        </p:txBody>
      </p:sp>
      <p:sp>
        <p:nvSpPr>
          <p:cNvPr id="288" name="Shape 288"/>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464E70"/>
                </a:solidFill>
              </a:defRPr>
            </a:lvl1pPr>
            <a:lvl2pPr marL="0" indent="120538">
              <a:spcBef>
                <a:spcPts val="0"/>
              </a:spcBef>
              <a:buSzTx/>
              <a:buNone/>
              <a:defRPr sz="1898">
                <a:solidFill>
                  <a:srgbClr val="464E70"/>
                </a:solidFill>
              </a:defRPr>
            </a:lvl2pPr>
            <a:lvl3pPr marL="0" indent="241074">
              <a:spcBef>
                <a:spcPts val="0"/>
              </a:spcBef>
              <a:buSzTx/>
              <a:buNone/>
              <a:defRPr sz="1898">
                <a:solidFill>
                  <a:srgbClr val="464E70"/>
                </a:solidFill>
              </a:defRPr>
            </a:lvl3pPr>
            <a:lvl4pPr marL="0" indent="361612">
              <a:spcBef>
                <a:spcPts val="0"/>
              </a:spcBef>
              <a:buSzTx/>
              <a:buNone/>
              <a:defRPr sz="1898">
                <a:solidFill>
                  <a:srgbClr val="464E70"/>
                </a:solidFill>
              </a:defRPr>
            </a:lvl4pPr>
            <a:lvl5pPr marL="0" indent="482150">
              <a:spcBef>
                <a:spcPts val="0"/>
              </a:spcBef>
              <a:buSzTx/>
              <a:buNone/>
              <a:defRPr sz="1898">
                <a:solidFill>
                  <a:srgbClr val="464E70"/>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289" name="Shape 289"/>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333416180"/>
      </p:ext>
    </p:extLst>
  </p:cSld>
  <p:clrMapOvr>
    <a:masterClrMapping/>
  </p:clrMapOvr>
  <p:transition spd="med"/>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07_Heading">
    <p:bg>
      <p:bgPr>
        <a:solidFill>
          <a:srgbClr val="FF3F80"/>
        </a:solidFill>
        <a:effectLst/>
      </p:bgPr>
    </p:bg>
    <p:spTree>
      <p:nvGrpSpPr>
        <p:cNvPr id="1" name=""/>
        <p:cNvGrpSpPr/>
        <p:nvPr/>
      </p:nvGrpSpPr>
      <p:grpSpPr>
        <a:xfrm>
          <a:off x="0" y="0"/>
          <a:ext cx="0" cy="0"/>
          <a:chOff x="0" y="0"/>
          <a:chExt cx="0" cy="0"/>
        </a:xfrm>
      </p:grpSpPr>
      <p:sp>
        <p:nvSpPr>
          <p:cNvPr id="296" name="Shape 296"/>
          <p:cNvSpPr>
            <a:spLocks noGrp="1"/>
          </p:cNvSpPr>
          <p:nvPr>
            <p:ph type="title"/>
          </p:nvPr>
        </p:nvSpPr>
        <p:spPr>
          <a:xfrm>
            <a:off x="892972" y="639379"/>
            <a:ext cx="7358063" cy="5579242"/>
          </a:xfrm>
          <a:prstGeom prst="rect">
            <a:avLst/>
          </a:prstGeom>
        </p:spPr>
        <p:txBody>
          <a:bodyPr/>
          <a:lstStyle>
            <a:lvl1pPr algn="ctr">
              <a:defRPr>
                <a:solidFill>
                  <a:srgbClr val="FFF5E3"/>
                </a:solidFill>
              </a:defRPr>
            </a:lvl1pPr>
          </a:lstStyle>
          <a:p>
            <a:r>
              <a:rPr lang="ja-JP" altLang="en-US" smtClean="0"/>
              <a:t>マスター タイトルの書式設定</a:t>
            </a:r>
            <a:endParaRPr/>
          </a:p>
        </p:txBody>
      </p:sp>
      <p:sp>
        <p:nvSpPr>
          <p:cNvPr id="297" name="Shape 297"/>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733880815"/>
      </p:ext>
    </p:extLst>
  </p:cSld>
  <p:clrMapOvr>
    <a:masterClrMapping/>
  </p:clrMapOvr>
  <p:transition spd="med"/>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07_Heading2">
    <p:bg>
      <p:bgPr>
        <a:solidFill>
          <a:srgbClr val="FFF5E3"/>
        </a:solidFill>
        <a:effectLst/>
      </p:bgPr>
    </p:bg>
    <p:spTree>
      <p:nvGrpSpPr>
        <p:cNvPr id="1" name=""/>
        <p:cNvGrpSpPr/>
        <p:nvPr/>
      </p:nvGrpSpPr>
      <p:grpSpPr>
        <a:xfrm>
          <a:off x="0" y="0"/>
          <a:ext cx="0" cy="0"/>
          <a:chOff x="0" y="0"/>
          <a:chExt cx="0" cy="0"/>
        </a:xfrm>
      </p:grpSpPr>
      <p:sp>
        <p:nvSpPr>
          <p:cNvPr id="304" name="Shape 304"/>
          <p:cNvSpPr>
            <a:spLocks noGrp="1"/>
          </p:cNvSpPr>
          <p:nvPr>
            <p:ph type="title"/>
          </p:nvPr>
        </p:nvSpPr>
        <p:spPr>
          <a:xfrm>
            <a:off x="892972" y="639379"/>
            <a:ext cx="7358063" cy="5579242"/>
          </a:xfrm>
          <a:prstGeom prst="rect">
            <a:avLst/>
          </a:prstGeom>
        </p:spPr>
        <p:txBody>
          <a:bodyPr/>
          <a:lstStyle>
            <a:lvl1pPr algn="ctr">
              <a:defRPr>
                <a:solidFill>
                  <a:srgbClr val="FF3F80"/>
                </a:solidFill>
              </a:defRPr>
            </a:lvl1pPr>
          </a:lstStyle>
          <a:p>
            <a:r>
              <a:rPr lang="ja-JP" altLang="en-US" smtClean="0"/>
              <a:t>マスター タイトルの書式設定</a:t>
            </a:r>
            <a:endParaRPr dirty="0"/>
          </a:p>
        </p:txBody>
      </p:sp>
      <p:sp>
        <p:nvSpPr>
          <p:cNvPr id="305" name="Shape 305"/>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2129251562"/>
      </p:ext>
    </p:extLst>
  </p:cSld>
  <p:clrMapOvr>
    <a:masterClrMapping/>
  </p:clrMapOvr>
  <p:transition spd="med"/>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07_Heading &amp; Body">
    <p:spTree>
      <p:nvGrpSpPr>
        <p:cNvPr id="1" name=""/>
        <p:cNvGrpSpPr/>
        <p:nvPr/>
      </p:nvGrpSpPr>
      <p:grpSpPr>
        <a:xfrm>
          <a:off x="0" y="0"/>
          <a:ext cx="0" cy="0"/>
          <a:chOff x="0" y="0"/>
          <a:chExt cx="0" cy="0"/>
        </a:xfrm>
      </p:grpSpPr>
      <p:sp>
        <p:nvSpPr>
          <p:cNvPr id="312" name="Shape 312"/>
          <p:cNvSpPr>
            <a:spLocks noGrp="1"/>
          </p:cNvSpPr>
          <p:nvPr>
            <p:ph type="title"/>
          </p:nvPr>
        </p:nvSpPr>
        <p:spPr>
          <a:prstGeom prst="rect">
            <a:avLst/>
          </a:prstGeom>
          <a:solidFill>
            <a:srgbClr val="FF3F80"/>
          </a:solidFill>
        </p:spPr>
        <p:txBody>
          <a:bodyPr/>
          <a:lstStyle>
            <a:lvl1pPr>
              <a:defRPr>
                <a:solidFill>
                  <a:srgbClr val="FFF5E3"/>
                </a:solidFill>
              </a:defRPr>
            </a:lvl1pPr>
          </a:lstStyle>
          <a:p>
            <a:r>
              <a:rPr lang="ja-JP" altLang="en-US" smtClean="0"/>
              <a:t>マスター タイトルの書式設定</a:t>
            </a:r>
            <a:endParaRPr dirty="0"/>
          </a:p>
        </p:txBody>
      </p:sp>
      <p:sp>
        <p:nvSpPr>
          <p:cNvPr id="313" name="Shape 313"/>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314" name="Shape 314"/>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663508926"/>
      </p:ext>
    </p:extLst>
  </p:cSld>
  <p:clrMapOvr>
    <a:masterClrMapping/>
  </p:clrMapOvr>
  <p:transition spd="med"/>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07_Heading &amp; Body2">
    <p:bg>
      <p:bgPr>
        <a:solidFill>
          <a:srgbClr val="FF3F80"/>
        </a:solidFill>
        <a:effectLst/>
      </p:bgPr>
    </p:bg>
    <p:spTree>
      <p:nvGrpSpPr>
        <p:cNvPr id="1" name=""/>
        <p:cNvGrpSpPr/>
        <p:nvPr/>
      </p:nvGrpSpPr>
      <p:grpSpPr>
        <a:xfrm>
          <a:off x="0" y="0"/>
          <a:ext cx="0" cy="0"/>
          <a:chOff x="0" y="0"/>
          <a:chExt cx="0" cy="0"/>
        </a:xfrm>
      </p:grpSpPr>
      <p:sp>
        <p:nvSpPr>
          <p:cNvPr id="321" name="Shape 321"/>
          <p:cNvSpPr>
            <a:spLocks noGrp="1"/>
          </p:cNvSpPr>
          <p:nvPr>
            <p:ph type="title"/>
          </p:nvPr>
        </p:nvSpPr>
        <p:spPr>
          <a:prstGeom prst="rect">
            <a:avLst/>
          </a:prstGeom>
        </p:spPr>
        <p:txBody>
          <a:bodyPr/>
          <a:lstStyle>
            <a:lvl1pPr>
              <a:defRPr>
                <a:solidFill>
                  <a:srgbClr val="FFF5E3"/>
                </a:solidFill>
              </a:defRPr>
            </a:lvl1pPr>
          </a:lstStyle>
          <a:p>
            <a:r>
              <a:rPr lang="ja-JP" altLang="en-US" smtClean="0"/>
              <a:t>マスター タイトルの書式設定</a:t>
            </a:r>
            <a:endParaRPr/>
          </a:p>
        </p:txBody>
      </p:sp>
      <p:sp>
        <p:nvSpPr>
          <p:cNvPr id="322" name="Shape 322"/>
          <p:cNvSpPr>
            <a:spLocks noGrp="1"/>
          </p:cNvSpPr>
          <p:nvPr>
            <p:ph type="body" idx="1"/>
          </p:nvPr>
        </p:nvSpPr>
        <p:spPr>
          <a:prstGeom prst="rect">
            <a:avLst/>
          </a:prstGeom>
        </p:spPr>
        <p:txBody>
          <a:bodyPr/>
          <a:lstStyle>
            <a:lvl1pPr>
              <a:defRPr>
                <a:solidFill>
                  <a:srgbClr val="FFF5E3"/>
                </a:solidFill>
              </a:defRPr>
            </a:lvl1pPr>
            <a:lvl2pPr>
              <a:defRPr>
                <a:solidFill>
                  <a:srgbClr val="FFF5E3"/>
                </a:solidFill>
              </a:defRPr>
            </a:lvl2pPr>
            <a:lvl3pPr>
              <a:defRPr>
                <a:solidFill>
                  <a:srgbClr val="FFF5E3"/>
                </a:solidFill>
              </a:defRPr>
            </a:lvl3pPr>
            <a:lvl4pPr>
              <a:defRPr>
                <a:solidFill>
                  <a:srgbClr val="FFF5E3"/>
                </a:solidFill>
              </a:defRPr>
            </a:lvl4pPr>
            <a:lvl5pPr>
              <a:defRPr>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323" name="Shape 323"/>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859424058"/>
      </p:ext>
    </p:extLst>
  </p:cSld>
  <p:clrMapOvr>
    <a:masterClrMapping/>
  </p:clrMapOvr>
  <p:transition spd="med"/>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08_Title">
    <p:bg>
      <p:bgPr>
        <a:solidFill>
          <a:srgbClr val="FF5151"/>
        </a:solidFill>
        <a:effectLst/>
      </p:bgPr>
    </p:bg>
    <p:spTree>
      <p:nvGrpSpPr>
        <p:cNvPr id="1" name=""/>
        <p:cNvGrpSpPr/>
        <p:nvPr/>
      </p:nvGrpSpPr>
      <p:grpSpPr>
        <a:xfrm>
          <a:off x="0" y="0"/>
          <a:ext cx="0" cy="0"/>
          <a:chOff x="0" y="0"/>
          <a:chExt cx="0" cy="0"/>
        </a:xfrm>
      </p:grpSpPr>
      <p:sp>
        <p:nvSpPr>
          <p:cNvPr id="330" name="Shape 330"/>
          <p:cNvSpPr>
            <a:spLocks noGrp="1"/>
          </p:cNvSpPr>
          <p:nvPr>
            <p:ph type="title"/>
          </p:nvPr>
        </p:nvSpPr>
        <p:spPr>
          <a:xfrm>
            <a:off x="892972" y="586989"/>
            <a:ext cx="7358063" cy="2797365"/>
          </a:xfrm>
          <a:prstGeom prst="rect">
            <a:avLst/>
          </a:prstGeom>
        </p:spPr>
        <p:txBody>
          <a:bodyPr anchor="b"/>
          <a:lstStyle>
            <a:lvl1pPr>
              <a:defRPr sz="4219">
                <a:solidFill>
                  <a:srgbClr val="FFF5E3"/>
                </a:solidFill>
              </a:defRPr>
            </a:lvl1pPr>
          </a:lstStyle>
          <a:p>
            <a:r>
              <a:rPr lang="ja-JP" altLang="en-US" smtClean="0"/>
              <a:t>マスター タイトルの書式設定</a:t>
            </a:r>
            <a:endParaRPr/>
          </a:p>
        </p:txBody>
      </p:sp>
      <p:sp>
        <p:nvSpPr>
          <p:cNvPr id="331" name="Shape 331"/>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464E70"/>
                </a:solidFill>
              </a:defRPr>
            </a:lvl1pPr>
            <a:lvl2pPr marL="0" indent="120538">
              <a:spcBef>
                <a:spcPts val="0"/>
              </a:spcBef>
              <a:buSzTx/>
              <a:buNone/>
              <a:defRPr sz="1898">
                <a:solidFill>
                  <a:srgbClr val="464E70"/>
                </a:solidFill>
              </a:defRPr>
            </a:lvl2pPr>
            <a:lvl3pPr marL="0" indent="241074">
              <a:spcBef>
                <a:spcPts val="0"/>
              </a:spcBef>
              <a:buSzTx/>
              <a:buNone/>
              <a:defRPr sz="1898">
                <a:solidFill>
                  <a:srgbClr val="464E70"/>
                </a:solidFill>
              </a:defRPr>
            </a:lvl3pPr>
            <a:lvl4pPr marL="0" indent="361612">
              <a:spcBef>
                <a:spcPts val="0"/>
              </a:spcBef>
              <a:buSzTx/>
              <a:buNone/>
              <a:defRPr sz="1898">
                <a:solidFill>
                  <a:srgbClr val="464E70"/>
                </a:solidFill>
              </a:defRPr>
            </a:lvl4pPr>
            <a:lvl5pPr marL="0" indent="482150">
              <a:spcBef>
                <a:spcPts val="0"/>
              </a:spcBef>
              <a:buSzTx/>
              <a:buNone/>
              <a:defRPr sz="1898">
                <a:solidFill>
                  <a:srgbClr val="464E70"/>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332" name="Shape 332"/>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158111662"/>
      </p:ext>
    </p:extLst>
  </p:cSld>
  <p:clrMapOvr>
    <a:masterClrMapping/>
  </p:clrMapOvr>
  <p:transition spd="med"/>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08_Heading">
    <p:bg>
      <p:bgPr>
        <a:solidFill>
          <a:srgbClr val="FF5151"/>
        </a:solidFill>
        <a:effectLst/>
      </p:bgPr>
    </p:bg>
    <p:spTree>
      <p:nvGrpSpPr>
        <p:cNvPr id="1" name=""/>
        <p:cNvGrpSpPr/>
        <p:nvPr/>
      </p:nvGrpSpPr>
      <p:grpSpPr>
        <a:xfrm>
          <a:off x="0" y="0"/>
          <a:ext cx="0" cy="0"/>
          <a:chOff x="0" y="0"/>
          <a:chExt cx="0" cy="0"/>
        </a:xfrm>
      </p:grpSpPr>
      <p:sp>
        <p:nvSpPr>
          <p:cNvPr id="339" name="Shape 339"/>
          <p:cNvSpPr>
            <a:spLocks noGrp="1"/>
          </p:cNvSpPr>
          <p:nvPr>
            <p:ph type="title"/>
          </p:nvPr>
        </p:nvSpPr>
        <p:spPr>
          <a:xfrm>
            <a:off x="892972" y="639379"/>
            <a:ext cx="7358063" cy="5579242"/>
          </a:xfrm>
          <a:prstGeom prst="rect">
            <a:avLst/>
          </a:prstGeom>
        </p:spPr>
        <p:txBody>
          <a:bodyPr/>
          <a:lstStyle>
            <a:lvl1pPr algn="ctr">
              <a:defRPr>
                <a:solidFill>
                  <a:srgbClr val="FFF5E3"/>
                </a:solidFill>
              </a:defRPr>
            </a:lvl1pPr>
          </a:lstStyle>
          <a:p>
            <a:r>
              <a:rPr lang="ja-JP" altLang="en-US" smtClean="0"/>
              <a:t>マスター タイトルの書式設定</a:t>
            </a:r>
            <a:endParaRPr/>
          </a:p>
        </p:txBody>
      </p:sp>
      <p:sp>
        <p:nvSpPr>
          <p:cNvPr id="340" name="Shape 340"/>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738410473"/>
      </p:ext>
    </p:extLst>
  </p:cSld>
  <p:clrMapOvr>
    <a:masterClrMapping/>
  </p:clrMapOvr>
  <p:transition spd="med"/>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08_Heading2">
    <p:bg>
      <p:bgPr>
        <a:solidFill>
          <a:srgbClr val="FFF5E3"/>
        </a:solidFill>
        <a:effectLst/>
      </p:bgPr>
    </p:bg>
    <p:spTree>
      <p:nvGrpSpPr>
        <p:cNvPr id="1" name=""/>
        <p:cNvGrpSpPr/>
        <p:nvPr/>
      </p:nvGrpSpPr>
      <p:grpSpPr>
        <a:xfrm>
          <a:off x="0" y="0"/>
          <a:ext cx="0" cy="0"/>
          <a:chOff x="0" y="0"/>
          <a:chExt cx="0" cy="0"/>
        </a:xfrm>
      </p:grpSpPr>
      <p:sp>
        <p:nvSpPr>
          <p:cNvPr id="347" name="Shape 347"/>
          <p:cNvSpPr>
            <a:spLocks noGrp="1"/>
          </p:cNvSpPr>
          <p:nvPr>
            <p:ph type="title"/>
          </p:nvPr>
        </p:nvSpPr>
        <p:spPr>
          <a:xfrm>
            <a:off x="892972" y="639379"/>
            <a:ext cx="7358063" cy="5579242"/>
          </a:xfrm>
          <a:prstGeom prst="rect">
            <a:avLst/>
          </a:prstGeom>
        </p:spPr>
        <p:txBody>
          <a:bodyPr/>
          <a:lstStyle>
            <a:lvl1pPr algn="ctr">
              <a:defRPr>
                <a:solidFill>
                  <a:srgbClr val="FF5151"/>
                </a:solidFill>
              </a:defRPr>
            </a:lvl1pPr>
          </a:lstStyle>
          <a:p>
            <a:r>
              <a:rPr lang="ja-JP" altLang="en-US" smtClean="0"/>
              <a:t>マスター タイトルの書式設定</a:t>
            </a:r>
            <a:endParaRPr dirty="0"/>
          </a:p>
        </p:txBody>
      </p:sp>
      <p:sp>
        <p:nvSpPr>
          <p:cNvPr id="348" name="Shape 348"/>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949802276"/>
      </p:ext>
    </p:extLst>
  </p:cSld>
  <p:clrMapOvr>
    <a:masterClrMapping/>
  </p:clrMapOvr>
  <p:transition spd="med"/>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08_Heading &amp; Body">
    <p:spTree>
      <p:nvGrpSpPr>
        <p:cNvPr id="1" name=""/>
        <p:cNvGrpSpPr/>
        <p:nvPr/>
      </p:nvGrpSpPr>
      <p:grpSpPr>
        <a:xfrm>
          <a:off x="0" y="0"/>
          <a:ext cx="0" cy="0"/>
          <a:chOff x="0" y="0"/>
          <a:chExt cx="0" cy="0"/>
        </a:xfrm>
      </p:grpSpPr>
      <p:sp>
        <p:nvSpPr>
          <p:cNvPr id="355" name="Shape 355"/>
          <p:cNvSpPr>
            <a:spLocks noGrp="1"/>
          </p:cNvSpPr>
          <p:nvPr>
            <p:ph type="title"/>
          </p:nvPr>
        </p:nvSpPr>
        <p:spPr>
          <a:prstGeom prst="rect">
            <a:avLst/>
          </a:prstGeom>
          <a:solidFill>
            <a:srgbClr val="FF5151"/>
          </a:solidFill>
        </p:spPr>
        <p:txBody>
          <a:bodyPr/>
          <a:lstStyle>
            <a:lvl1pPr>
              <a:defRPr>
                <a:solidFill>
                  <a:srgbClr val="FFF5E3"/>
                </a:solidFill>
              </a:defRPr>
            </a:lvl1pPr>
          </a:lstStyle>
          <a:p>
            <a:r>
              <a:rPr lang="ja-JP" altLang="en-US" smtClean="0"/>
              <a:t>マスター タイトルの書式設定</a:t>
            </a:r>
            <a:endParaRPr dirty="0"/>
          </a:p>
        </p:txBody>
      </p:sp>
      <p:sp>
        <p:nvSpPr>
          <p:cNvPr id="356" name="Shape 356"/>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357" name="Shape 357"/>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080904581"/>
      </p:ext>
    </p:extLst>
  </p:cSld>
  <p:clrMapOvr>
    <a:masterClrMapping/>
  </p:clrMapOvr>
  <p:transition spd="med"/>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08_Heading &amp; Body2">
    <p:bg>
      <p:bgPr>
        <a:solidFill>
          <a:srgbClr val="FF5151"/>
        </a:solidFill>
        <a:effectLst/>
      </p:bgPr>
    </p:bg>
    <p:spTree>
      <p:nvGrpSpPr>
        <p:cNvPr id="1" name=""/>
        <p:cNvGrpSpPr/>
        <p:nvPr/>
      </p:nvGrpSpPr>
      <p:grpSpPr>
        <a:xfrm>
          <a:off x="0" y="0"/>
          <a:ext cx="0" cy="0"/>
          <a:chOff x="0" y="0"/>
          <a:chExt cx="0" cy="0"/>
        </a:xfrm>
      </p:grpSpPr>
      <p:sp>
        <p:nvSpPr>
          <p:cNvPr id="364" name="Shape 364"/>
          <p:cNvSpPr>
            <a:spLocks noGrp="1"/>
          </p:cNvSpPr>
          <p:nvPr>
            <p:ph type="title"/>
          </p:nvPr>
        </p:nvSpPr>
        <p:spPr>
          <a:prstGeom prst="rect">
            <a:avLst/>
          </a:prstGeom>
        </p:spPr>
        <p:txBody>
          <a:bodyPr/>
          <a:lstStyle>
            <a:lvl1pPr>
              <a:defRPr>
                <a:solidFill>
                  <a:srgbClr val="FFF5E3"/>
                </a:solidFill>
              </a:defRPr>
            </a:lvl1pPr>
          </a:lstStyle>
          <a:p>
            <a:r>
              <a:rPr lang="ja-JP" altLang="en-US" smtClean="0"/>
              <a:t>マスター タイトルの書式設定</a:t>
            </a:r>
            <a:endParaRPr/>
          </a:p>
        </p:txBody>
      </p:sp>
      <p:sp>
        <p:nvSpPr>
          <p:cNvPr id="365" name="Shape 365"/>
          <p:cNvSpPr>
            <a:spLocks noGrp="1"/>
          </p:cNvSpPr>
          <p:nvPr>
            <p:ph type="body" idx="1"/>
          </p:nvPr>
        </p:nvSpPr>
        <p:spPr>
          <a:prstGeom prst="rect">
            <a:avLst/>
          </a:prstGeom>
        </p:spPr>
        <p:txBody>
          <a:bodyPr/>
          <a:lstStyle>
            <a:lvl1pPr>
              <a:defRPr>
                <a:solidFill>
                  <a:srgbClr val="FFF5E3"/>
                </a:solidFill>
              </a:defRPr>
            </a:lvl1pPr>
            <a:lvl2pPr>
              <a:defRPr>
                <a:solidFill>
                  <a:srgbClr val="FFF5E3"/>
                </a:solidFill>
              </a:defRPr>
            </a:lvl2pPr>
            <a:lvl3pPr>
              <a:defRPr>
                <a:solidFill>
                  <a:srgbClr val="FFF5E3"/>
                </a:solidFill>
              </a:defRPr>
            </a:lvl3pPr>
            <a:lvl4pPr>
              <a:defRPr>
                <a:solidFill>
                  <a:srgbClr val="FFF5E3"/>
                </a:solidFill>
              </a:defRPr>
            </a:lvl4pPr>
            <a:lvl5pPr>
              <a:defRPr>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366" name="Shape 366"/>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199122894"/>
      </p:ext>
    </p:extLst>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2_Heading &amp; Body">
    <p:bg>
      <p:bgRef idx="1001">
        <a:schemeClr val="bg1"/>
      </p:bgRef>
    </p:bg>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a:solidFill>
            <a:schemeClr val="bg1"/>
          </a:solidFill>
        </p:spPr>
        <p:txBody>
          <a:bodyPr/>
          <a:lstStyle>
            <a:lvl1pPr>
              <a:defRPr>
                <a:solidFill>
                  <a:srgbClr val="464E6F"/>
                </a:solidFill>
              </a:defRPr>
            </a:lvl1pPr>
          </a:lstStyle>
          <a:p>
            <a:r>
              <a:rPr lang="ja-JP" altLang="en-US" smtClean="0"/>
              <a:t>マスター タイトルの書式設定</a:t>
            </a:r>
            <a:endParaRPr dirty="0"/>
          </a:p>
        </p:txBody>
      </p:sp>
      <p:sp>
        <p:nvSpPr>
          <p:cNvPr id="37" name="Shape 37"/>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38" name="Shape 38"/>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352570656"/>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01_Heading &amp; Body2">
    <p:bg>
      <p:bgRef idx="1001">
        <a:schemeClr val="bg2"/>
      </p:bgRef>
    </p:bg>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a:solidFill>
            <a:srgbClr val="464E6F"/>
          </a:solidFill>
        </p:spPr>
        <p:txBody>
          <a:bodyPr/>
          <a:lstStyle>
            <a:lvl1pPr>
              <a:defRPr>
                <a:solidFill>
                  <a:schemeClr val="bg1"/>
                </a:solidFill>
              </a:defRPr>
            </a:lvl1pPr>
          </a:lstStyle>
          <a:p>
            <a:r>
              <a:rPr lang="ja-JP" altLang="en-US" smtClean="0"/>
              <a:t>マスター タイトルの書式設定</a:t>
            </a:r>
            <a:endParaRPr dirty="0"/>
          </a:p>
        </p:txBody>
      </p:sp>
      <p:sp>
        <p:nvSpPr>
          <p:cNvPr id="37" name="Shape 37"/>
          <p:cNvSpPr>
            <a:spLocks noGrp="1"/>
          </p:cNvSpPr>
          <p:nvPr>
            <p:ph type="body" idx="1"/>
          </p:nvPr>
        </p:nvSpPr>
        <p:spPr>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38" name="Shape 38"/>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540611897"/>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02_Title">
    <p:bg>
      <p:bgPr>
        <a:solidFill>
          <a:srgbClr val="464E70"/>
        </a:solid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892972" y="586989"/>
            <a:ext cx="7358063" cy="2797365"/>
          </a:xfrm>
          <a:prstGeom prst="rect">
            <a:avLst/>
          </a:prstGeom>
        </p:spPr>
        <p:txBody>
          <a:bodyPr anchor="b"/>
          <a:lstStyle>
            <a:lvl1pPr>
              <a:defRPr sz="4219">
                <a:solidFill>
                  <a:srgbClr val="FFF5E3"/>
                </a:solidFill>
              </a:defRPr>
            </a:lvl1pPr>
          </a:lstStyle>
          <a:p>
            <a:r>
              <a:rPr lang="ja-JP" altLang="en-US" dirty="0" smtClean="0"/>
              <a:t>マスター タイトルの書式設定</a:t>
            </a:r>
            <a:endParaRPr dirty="0"/>
          </a:p>
        </p:txBody>
      </p:sp>
      <p:sp>
        <p:nvSpPr>
          <p:cNvPr id="12" name="Shape 12"/>
          <p:cNvSpPr>
            <a:spLocks noGrp="1"/>
          </p:cNvSpPr>
          <p:nvPr>
            <p:ph type="body" sz="quarter" idx="1"/>
          </p:nvPr>
        </p:nvSpPr>
        <p:spPr>
          <a:xfrm>
            <a:off x="892972" y="3533296"/>
            <a:ext cx="7358063" cy="1059424"/>
          </a:xfrm>
          <a:prstGeom prst="rect">
            <a:avLst/>
          </a:prstGeom>
        </p:spPr>
        <p:txBody>
          <a:bodyPr/>
          <a:lstStyle>
            <a:lvl1pPr marL="0" indent="0">
              <a:spcBef>
                <a:spcPts val="0"/>
              </a:spcBef>
              <a:buSzTx/>
              <a:buNone/>
              <a:defRPr sz="1898">
                <a:solidFill>
                  <a:srgbClr val="FFF5E3"/>
                </a:solidFill>
              </a:defRPr>
            </a:lvl1pPr>
            <a:lvl2pPr marL="0" indent="120538">
              <a:spcBef>
                <a:spcPts val="0"/>
              </a:spcBef>
              <a:buSzTx/>
              <a:buNone/>
              <a:defRPr sz="1898">
                <a:solidFill>
                  <a:srgbClr val="FFF5E3"/>
                </a:solidFill>
              </a:defRPr>
            </a:lvl2pPr>
            <a:lvl3pPr marL="0" indent="241074">
              <a:spcBef>
                <a:spcPts val="0"/>
              </a:spcBef>
              <a:buSzTx/>
              <a:buNone/>
              <a:defRPr sz="1898">
                <a:solidFill>
                  <a:srgbClr val="FFF5E3"/>
                </a:solidFill>
              </a:defRPr>
            </a:lvl3pPr>
            <a:lvl4pPr marL="0" indent="361612">
              <a:spcBef>
                <a:spcPts val="0"/>
              </a:spcBef>
              <a:buSzTx/>
              <a:buNone/>
              <a:defRPr sz="1898">
                <a:solidFill>
                  <a:srgbClr val="FFF5E3"/>
                </a:solidFill>
              </a:defRPr>
            </a:lvl4pPr>
            <a:lvl5pPr marL="0" indent="482150">
              <a:spcBef>
                <a:spcPts val="0"/>
              </a:spcBef>
              <a:buSzTx/>
              <a:buNone/>
              <a:defRPr sz="1898">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3" name="Shape 13"/>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853821000"/>
      </p:ext>
    </p:extLst>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02_Heading2">
    <p:bg>
      <p:bgPr>
        <a:solidFill>
          <a:schemeClr val="tx1"/>
        </a:solidFill>
        <a:effectLst/>
      </p:bgPr>
    </p:bg>
    <p:spTree>
      <p:nvGrpSpPr>
        <p:cNvPr id="1" name=""/>
        <p:cNvGrpSpPr/>
        <p:nvPr/>
      </p:nvGrpSpPr>
      <p:grpSpPr>
        <a:xfrm>
          <a:off x="0" y="0"/>
          <a:ext cx="0" cy="0"/>
          <a:chOff x="0" y="0"/>
          <a:chExt cx="0" cy="0"/>
        </a:xfrm>
      </p:grpSpPr>
      <p:sp>
        <p:nvSpPr>
          <p:cNvPr id="63" name="Shape 63"/>
          <p:cNvSpPr>
            <a:spLocks noGrp="1"/>
          </p:cNvSpPr>
          <p:nvPr>
            <p:ph type="title"/>
          </p:nvPr>
        </p:nvSpPr>
        <p:spPr>
          <a:xfrm>
            <a:off x="892972" y="639379"/>
            <a:ext cx="7358063" cy="5579242"/>
          </a:xfrm>
          <a:prstGeom prst="rect">
            <a:avLst/>
          </a:prstGeom>
        </p:spPr>
        <p:txBody>
          <a:bodyPr/>
          <a:lstStyle>
            <a:lvl1pPr algn="ctr">
              <a:defRPr>
                <a:solidFill>
                  <a:schemeClr val="bg2"/>
                </a:solidFill>
              </a:defRPr>
            </a:lvl1pPr>
          </a:lstStyle>
          <a:p>
            <a:r>
              <a:rPr lang="ja-JP" altLang="en-US" smtClean="0"/>
              <a:t>マスター タイトルの書式設定</a:t>
            </a:r>
            <a:endParaRPr dirty="0"/>
          </a:p>
        </p:txBody>
      </p:sp>
      <p:sp>
        <p:nvSpPr>
          <p:cNvPr id="64" name="Shape 64"/>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739861925"/>
      </p:ext>
    </p:extLst>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02_Heading &amp; Body">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a:solidFill>
            <a:srgbClr val="464E70"/>
          </a:solidFill>
        </p:spPr>
        <p:txBody>
          <a:bodyPr/>
          <a:lstStyle>
            <a:lvl1pPr>
              <a:defRPr>
                <a:solidFill>
                  <a:srgbClr val="FFF5E3"/>
                </a:solidFill>
              </a:defRPr>
            </a:lvl1pPr>
          </a:lstStyle>
          <a:p>
            <a:r>
              <a:rPr lang="ja-JP" altLang="en-US" smtClean="0"/>
              <a:t>マスター タイトルの書式設定</a:t>
            </a:r>
            <a:endParaRPr dirty="0"/>
          </a:p>
        </p:txBody>
      </p:sp>
      <p:sp>
        <p:nvSpPr>
          <p:cNvPr id="37" name="Shape 37"/>
          <p:cNvSpPr>
            <a:spLocks noGrp="1"/>
          </p:cNvSpPr>
          <p:nvPr>
            <p:ph type="body" idx="1"/>
          </p:nvPr>
        </p:nvSpPr>
        <p:spPr>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38" name="Shape 38"/>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1722035923"/>
      </p:ext>
    </p:extLst>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02_Heading &amp; Body2">
    <p:bg>
      <p:bgPr>
        <a:solidFill>
          <a:srgbClr val="464E70"/>
        </a:solidFill>
        <a:effectLst/>
      </p:bgPr>
    </p:bg>
    <p:spTree>
      <p:nvGrpSpPr>
        <p:cNvPr id="1" name=""/>
        <p:cNvGrpSpPr/>
        <p:nvPr/>
      </p:nvGrpSpPr>
      <p:grpSpPr>
        <a:xfrm>
          <a:off x="0" y="0"/>
          <a:ext cx="0" cy="0"/>
          <a:chOff x="0" y="0"/>
          <a:chExt cx="0" cy="0"/>
        </a:xfrm>
      </p:grpSpPr>
      <p:sp>
        <p:nvSpPr>
          <p:cNvPr id="54" name="Shape 54"/>
          <p:cNvSpPr>
            <a:spLocks noGrp="1"/>
          </p:cNvSpPr>
          <p:nvPr>
            <p:ph type="title"/>
          </p:nvPr>
        </p:nvSpPr>
        <p:spPr>
          <a:prstGeom prst="rect">
            <a:avLst/>
          </a:prstGeom>
        </p:spPr>
        <p:txBody>
          <a:bodyPr/>
          <a:lstStyle>
            <a:lvl1pPr>
              <a:defRPr>
                <a:solidFill>
                  <a:srgbClr val="FFF5E3"/>
                </a:solidFill>
              </a:defRPr>
            </a:lvl1pPr>
          </a:lstStyle>
          <a:p>
            <a:r>
              <a:rPr lang="ja-JP" altLang="en-US" smtClean="0"/>
              <a:t>マスター タイトルの書式設定</a:t>
            </a:r>
            <a:endParaRPr/>
          </a:p>
        </p:txBody>
      </p:sp>
      <p:sp>
        <p:nvSpPr>
          <p:cNvPr id="55" name="Shape 55"/>
          <p:cNvSpPr>
            <a:spLocks noGrp="1"/>
          </p:cNvSpPr>
          <p:nvPr>
            <p:ph type="body" idx="1"/>
          </p:nvPr>
        </p:nvSpPr>
        <p:spPr>
          <a:prstGeom prst="rect">
            <a:avLst/>
          </a:prstGeom>
        </p:spPr>
        <p:txBody>
          <a:bodyPr/>
          <a:lstStyle>
            <a:lvl1pPr>
              <a:defRPr>
                <a:solidFill>
                  <a:srgbClr val="FFF5E3"/>
                </a:solidFill>
              </a:defRPr>
            </a:lvl1pPr>
            <a:lvl2pPr>
              <a:defRPr>
                <a:solidFill>
                  <a:srgbClr val="FFF5E3"/>
                </a:solidFill>
              </a:defRPr>
            </a:lvl2pPr>
            <a:lvl3pPr>
              <a:defRPr>
                <a:solidFill>
                  <a:srgbClr val="FFF5E3"/>
                </a:solidFill>
              </a:defRPr>
            </a:lvl3pPr>
            <a:lvl4pPr>
              <a:defRPr>
                <a:solidFill>
                  <a:srgbClr val="FFF5E3"/>
                </a:solidFill>
              </a:defRPr>
            </a:lvl4pPr>
            <a:lvl5pPr>
              <a:defRPr>
                <a:solidFill>
                  <a:srgbClr val="FFF5E3"/>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56" name="Shape 56"/>
          <p:cNvSpPr>
            <a:spLocks noGrp="1"/>
          </p:cNvSpPr>
          <p:nvPr>
            <p:ph type="sldNum" sz="quarter" idx="2"/>
          </p:nvPr>
        </p:nvSpPr>
        <p:spPr>
          <a:prstGeom prst="rect">
            <a:avLst/>
          </a:prstGeom>
        </p:spPr>
        <p:txBody>
          <a:bodyPr/>
          <a:lstStyle/>
          <a:p>
            <a:fld id="{279617C2-25BB-6F48-985E-44775B98358D}" type="slidenum">
              <a:rPr kumimoji="1" lang="ja-JP" altLang="en-US" smtClean="0"/>
              <a:t>‹#›</a:t>
            </a:fld>
            <a:endParaRPr kumimoji="1" lang="ja-JP" altLang="en-US"/>
          </a:p>
        </p:txBody>
      </p:sp>
    </p:spTree>
    <p:extLst>
      <p:ext uri="{BB962C8B-B14F-4D97-AF65-F5344CB8AC3E}">
        <p14:creationId xmlns:p14="http://schemas.microsoft.com/office/powerpoint/2010/main" val="620647242"/>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5E2"/>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0" y="1"/>
            <a:ext cx="9144000" cy="897469"/>
          </a:xfrm>
          <a:prstGeom prst="rect">
            <a:avLst/>
          </a:prstGeom>
          <a:ln w="12700">
            <a:miter lim="400000"/>
          </a:ln>
          <a:extLst>
            <a:ext uri="{C572A759-6A51-4108-AA02-DFA0A04FC94B}">
              <ma14:wrappingTextBoxFlag xmlns:ma14="http://schemas.microsoft.com/office/mac/drawingml/2011/main" val="1"/>
            </a:ext>
          </a:extLst>
        </p:spPr>
        <p:txBody>
          <a:bodyPr lIns="50797" tIns="50797" rIns="50797" bIns="50797" anchor="ctr">
            <a:normAutofit/>
          </a:bodyPr>
          <a:lstStyle/>
          <a:p>
            <a:r>
              <a:rPr dirty="0"/>
              <a:t>Title Text</a:t>
            </a:r>
          </a:p>
        </p:txBody>
      </p:sp>
      <p:sp>
        <p:nvSpPr>
          <p:cNvPr id="3" name="Shape 3"/>
          <p:cNvSpPr>
            <a:spLocks noGrp="1"/>
          </p:cNvSpPr>
          <p:nvPr>
            <p:ph type="body" idx="1"/>
          </p:nvPr>
        </p:nvSpPr>
        <p:spPr>
          <a:xfrm>
            <a:off x="323530" y="1180674"/>
            <a:ext cx="8104616" cy="5200654"/>
          </a:xfrm>
          <a:prstGeom prst="rect">
            <a:avLst/>
          </a:prstGeom>
          <a:ln w="12700">
            <a:miter lim="400000"/>
          </a:ln>
          <a:extLst>
            <a:ext uri="{C572A759-6A51-4108-AA02-DFA0A04FC94B}">
              <ma14:wrappingTextBoxFlag xmlns:ma14="http://schemas.microsoft.com/office/mac/drawingml/2011/main" val="1"/>
            </a:ext>
          </a:extLst>
        </p:spPr>
        <p:txBody>
          <a:bodyPr lIns="50797" tIns="50797" rIns="50797" bIns="50797">
            <a:normAutofit/>
          </a:bodyPr>
          <a:lstStyle>
            <a:lvl2pPr marL="889000" indent="-444500"/>
            <a:lvl3pPr marL="1333500" indent="-444500"/>
            <a:lvl4pPr marL="1778000" indent="-444500"/>
            <a:lvl5pPr marL="2222500" indent="-444500"/>
          </a:lstStyle>
          <a:p>
            <a:r>
              <a:rPr dirty="0"/>
              <a:t>Body Level </a:t>
            </a:r>
            <a:r>
              <a:rPr dirty="0" smtClean="0"/>
              <a:t>One</a:t>
            </a:r>
            <a:endParaRPr lang="en-US" dirty="0" smtClean="0"/>
          </a:p>
          <a:p>
            <a:pPr lvl="1"/>
            <a:r>
              <a:rPr dirty="0" smtClean="0"/>
              <a:t>Body </a:t>
            </a:r>
            <a:r>
              <a:rPr dirty="0"/>
              <a:t>Level Two</a:t>
            </a:r>
          </a:p>
          <a:p>
            <a:pPr lvl="2"/>
            <a:r>
              <a:rPr dirty="0"/>
              <a:t>Body Level Three</a:t>
            </a:r>
          </a:p>
          <a:p>
            <a:pPr lvl="3"/>
            <a:r>
              <a:rPr dirty="0"/>
              <a:t>Body Level Four</a:t>
            </a:r>
          </a:p>
          <a:p>
            <a:pPr lvl="4"/>
            <a:r>
              <a:rPr dirty="0"/>
              <a:t>Body Level Five</a:t>
            </a:r>
          </a:p>
        </p:txBody>
      </p:sp>
      <p:sp>
        <p:nvSpPr>
          <p:cNvPr id="4" name="Shape 4"/>
          <p:cNvSpPr>
            <a:spLocks noGrp="1"/>
          </p:cNvSpPr>
          <p:nvPr>
            <p:ph type="sldNum" sz="quarter" idx="2"/>
          </p:nvPr>
        </p:nvSpPr>
        <p:spPr>
          <a:xfrm>
            <a:off x="8247528" y="6229784"/>
            <a:ext cx="874223" cy="427162"/>
          </a:xfrm>
          <a:prstGeom prst="rect">
            <a:avLst/>
          </a:prstGeom>
          <a:ln w="12700">
            <a:miter lim="400000"/>
          </a:ln>
        </p:spPr>
        <p:txBody>
          <a:bodyPr wrap="square" lIns="50797" tIns="50797" rIns="50797" bIns="50797">
            <a:spAutoFit/>
          </a:bodyPr>
          <a:lstStyle>
            <a:lvl1pPr algn="ctr">
              <a:defRPr sz="2109" b="1">
                <a:solidFill>
                  <a:schemeClr val="bg2">
                    <a:lumMod val="60000"/>
                    <a:lumOff val="40000"/>
                  </a:schemeClr>
                </a:solidFill>
                <a:latin typeface="+mj-ea"/>
                <a:ea typeface="+mj-ea"/>
                <a:cs typeface="ヒラギノ角ゴ ProN W3"/>
                <a:sym typeface="ヒラギノ角ゴ ProN W3"/>
              </a:defRPr>
            </a:lvl1pPr>
          </a:lstStyle>
          <a:p>
            <a:fld id="{279617C2-25BB-6F48-985E-44775B98358D}" type="slidenum">
              <a:rPr kumimoji="1" lang="ja-JP" altLang="en-US" smtClean="0"/>
              <a:t>‹#›</a:t>
            </a:fld>
            <a:endParaRPr kumimoji="1" lang="ja-JP" altLang="en-US"/>
          </a:p>
        </p:txBody>
      </p:sp>
      <p:sp>
        <p:nvSpPr>
          <p:cNvPr id="5" name="フッター プレースホルダー 4"/>
          <p:cNvSpPr>
            <a:spLocks noGrp="1"/>
          </p:cNvSpPr>
          <p:nvPr>
            <p:ph type="ftr" sz="quarter" idx="3"/>
          </p:nvPr>
        </p:nvSpPr>
        <p:spPr>
          <a:xfrm>
            <a:off x="3103714" y="6314951"/>
            <a:ext cx="2895452" cy="365001"/>
          </a:xfrm>
          <a:prstGeom prst="rect">
            <a:avLst/>
          </a:prstGeom>
        </p:spPr>
        <p:txBody>
          <a:bodyPr vert="horz" lIns="91435" tIns="45718" rIns="91435" bIns="45718" rtlCol="0" anchor="ctr"/>
          <a:lstStyle>
            <a:lvl1pPr algn="ctr">
              <a:defRPr sz="580">
                <a:solidFill>
                  <a:schemeClr val="bg2"/>
                </a:solidFill>
              </a:defRPr>
            </a:lvl1pPr>
          </a:lstStyle>
          <a:p>
            <a:endParaRPr lang="ja-JP" altLang="en-US" dirty="0"/>
          </a:p>
        </p:txBody>
      </p:sp>
      <p:sp>
        <p:nvSpPr>
          <p:cNvPr id="6" name="日付プレースホルダー 5"/>
          <p:cNvSpPr>
            <a:spLocks noGrp="1"/>
          </p:cNvSpPr>
          <p:nvPr>
            <p:ph type="dt" sz="half" idx="2"/>
          </p:nvPr>
        </p:nvSpPr>
        <p:spPr>
          <a:xfrm>
            <a:off x="457650" y="6356827"/>
            <a:ext cx="2133079" cy="365001"/>
          </a:xfrm>
          <a:prstGeom prst="rect">
            <a:avLst/>
          </a:prstGeom>
        </p:spPr>
        <p:txBody>
          <a:bodyPr vert="horz" lIns="91435" tIns="45718" rIns="91435" bIns="45718" rtlCol="0" anchor="ctr"/>
          <a:lstStyle>
            <a:lvl1pPr algn="l">
              <a:defRPr sz="580">
                <a:solidFill>
                  <a:schemeClr val="bg2"/>
                </a:solidFill>
              </a:defRPr>
            </a:lvl1pPr>
          </a:lstStyle>
          <a:p>
            <a:endParaRPr lang="ja-JP" altLang="en-US" dirty="0"/>
          </a:p>
        </p:txBody>
      </p:sp>
    </p:spTree>
    <p:extLst>
      <p:ext uri="{BB962C8B-B14F-4D97-AF65-F5344CB8AC3E}">
        <p14:creationId xmlns:p14="http://schemas.microsoft.com/office/powerpoint/2010/main" val="1611343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Lst>
  <p:transition spd="med"/>
  <p:timing>
    <p:tnLst>
      <p:par>
        <p:cTn id="1" dur="indefinite" restart="never" nodeType="tmRoot"/>
      </p:par>
    </p:tnLst>
  </p:timing>
  <p:hf hdr="0" ftr="0" dt="0"/>
  <p:txStyles>
    <p:titleStyle>
      <a:lvl1pPr marL="189177" marR="0" indent="0" algn="l" defTabSz="308040" eaLnBrk="1" latinLnBrk="0" hangingPunct="1">
        <a:lnSpc>
          <a:spcPct val="80000"/>
        </a:lnSpc>
        <a:spcBef>
          <a:spcPts val="0"/>
        </a:spcBef>
        <a:spcAft>
          <a:spcPts val="0"/>
        </a:spcAft>
        <a:buClrTx/>
        <a:buSzTx/>
        <a:buFontTx/>
        <a:buNone/>
        <a:tabLst/>
        <a:defRPr kumimoji="1" sz="2321" b="1" i="0" u="none" strike="noStrike" cap="none" spc="0" baseline="0">
          <a:ln>
            <a:noFill/>
          </a:ln>
          <a:solidFill>
            <a:srgbClr val="33B490"/>
          </a:solidFill>
          <a:uFillTx/>
          <a:latin typeface="+mn-lt"/>
          <a:ea typeface="+mn-ea"/>
          <a:cs typeface="+mn-cs"/>
          <a:sym typeface="Avenir Next"/>
        </a:defRPr>
      </a:lvl1pPr>
      <a:lvl2pPr marL="0" marR="0" indent="120538"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2pPr>
      <a:lvl3pPr marL="0" marR="0" indent="241074"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3pPr>
      <a:lvl4pPr marL="0" marR="0" indent="361612"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4pPr>
      <a:lvl5pPr marL="0" marR="0" indent="482150"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5pPr>
      <a:lvl6pPr marL="0" marR="0" indent="602687"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6pPr>
      <a:lvl7pPr marL="0" marR="0" indent="723224"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7pPr>
      <a:lvl8pPr marL="0" marR="0" indent="843762"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8pPr>
      <a:lvl9pPr marL="0" marR="0" indent="964298" algn="l" defTabSz="308040" eaLnBrk="1" latinLnBrk="0" hangingPunct="1">
        <a:lnSpc>
          <a:spcPct val="80000"/>
        </a:lnSpc>
        <a:spcBef>
          <a:spcPts val="0"/>
        </a:spcBef>
        <a:spcAft>
          <a:spcPts val="0"/>
        </a:spcAft>
        <a:buClrTx/>
        <a:buSzTx/>
        <a:buFontTx/>
        <a:buNone/>
        <a:tabLst/>
        <a:defRPr kumimoji="1" sz="3164" b="1" i="0" u="none" strike="noStrike" cap="none" spc="0" baseline="0">
          <a:ln>
            <a:noFill/>
          </a:ln>
          <a:solidFill>
            <a:srgbClr val="33B490"/>
          </a:solidFill>
          <a:uFillTx/>
          <a:latin typeface="+mn-lt"/>
          <a:ea typeface="+mn-ea"/>
          <a:cs typeface="+mn-cs"/>
          <a:sym typeface="Avenir Next"/>
        </a:defRPr>
      </a:lvl9pPr>
    </p:titleStyle>
    <p:bodyStyle>
      <a:lvl1pPr marL="234378" marR="0" indent="-234378" algn="l" defTabSz="308040" rtl="0" eaLnBrk="1" latinLnBrk="0" hangingPunct="1">
        <a:lnSpc>
          <a:spcPct val="130000"/>
        </a:lnSpc>
        <a:spcBef>
          <a:spcPts val="0"/>
        </a:spcBef>
        <a:spcAft>
          <a:spcPts val="633"/>
        </a:spcAft>
        <a:buClrTx/>
        <a:buSzPct val="75000"/>
        <a:buFont typeface="Wingdings" charset="2"/>
        <a:buChar char="l"/>
        <a:tabLst/>
        <a:defRPr kumimoji="1" sz="2109" b="0" i="0" u="none" strike="noStrike" cap="none" spc="0" baseline="0">
          <a:ln>
            <a:noFill/>
          </a:ln>
          <a:solidFill>
            <a:srgbClr val="3E4157"/>
          </a:solidFill>
          <a:uFillTx/>
          <a:latin typeface="+mj-lt"/>
          <a:ea typeface="+mj-ea"/>
          <a:cs typeface="Avenir Next Medium"/>
          <a:sym typeface="Avenir Next Medium"/>
        </a:defRPr>
      </a:lvl1pPr>
      <a:lvl2pPr marL="666750" marR="0" indent="-333375" algn="l" defTabSz="308040" rtl="0" eaLnBrk="1" latinLnBrk="0" hangingPunct="1">
        <a:lnSpc>
          <a:spcPct val="130000"/>
        </a:lnSpc>
        <a:spcBef>
          <a:spcPts val="0"/>
        </a:spcBef>
        <a:spcAft>
          <a:spcPts val="633"/>
        </a:spcAft>
        <a:buClrTx/>
        <a:buSzPct val="75000"/>
        <a:buFont typeface="Wingdings" charset="2"/>
        <a:buChar char="n"/>
        <a:tabLst/>
        <a:defRPr kumimoji="1" sz="2109" b="0" i="0" u="none" strike="noStrike" cap="none" spc="0" baseline="0">
          <a:ln>
            <a:noFill/>
          </a:ln>
          <a:solidFill>
            <a:srgbClr val="3E4157"/>
          </a:solidFill>
          <a:uFillTx/>
          <a:latin typeface="+mj-lt"/>
          <a:ea typeface="+mj-ea"/>
          <a:cs typeface="Avenir Next Medium"/>
          <a:sym typeface="Avenir Next Medium"/>
        </a:defRPr>
      </a:lvl2pPr>
      <a:lvl3pPr marL="1000125" marR="0" indent="-333375" algn="l" defTabSz="308040" rtl="0" eaLnBrk="1" latinLnBrk="0" hangingPunct="1">
        <a:lnSpc>
          <a:spcPct val="130000"/>
        </a:lnSpc>
        <a:spcBef>
          <a:spcPts val="0"/>
        </a:spcBef>
        <a:spcAft>
          <a:spcPts val="633"/>
        </a:spcAft>
        <a:buClrTx/>
        <a:buSzPct val="75000"/>
        <a:buFont typeface="Wingdings" charset="2"/>
        <a:buChar char="u"/>
        <a:tabLst/>
        <a:defRPr kumimoji="1" sz="2109" b="0" i="0" u="none" strike="noStrike" cap="none" spc="0" baseline="0">
          <a:ln>
            <a:noFill/>
          </a:ln>
          <a:solidFill>
            <a:srgbClr val="3E4157"/>
          </a:solidFill>
          <a:uFillTx/>
          <a:latin typeface="+mj-lt"/>
          <a:ea typeface="+mj-ea"/>
          <a:cs typeface="Avenir Next Medium"/>
          <a:sym typeface="Avenir Next Medium"/>
        </a:defRPr>
      </a:lvl3pPr>
      <a:lvl4pPr marL="1333500" marR="0" indent="-333375" algn="l" defTabSz="308040" rtl="0" eaLnBrk="1" latinLnBrk="0" hangingPunct="1">
        <a:lnSpc>
          <a:spcPct val="130000"/>
        </a:lnSpc>
        <a:spcBef>
          <a:spcPts val="0"/>
        </a:spcBef>
        <a:spcAft>
          <a:spcPts val="633"/>
        </a:spcAft>
        <a:buClrTx/>
        <a:buSzPct val="75000"/>
        <a:buFont typeface="Wingdings" charset="2"/>
        <a:buChar char="p"/>
        <a:tabLst/>
        <a:defRPr kumimoji="1" sz="2109" b="0" i="0" u="none" strike="noStrike" cap="none" spc="0" baseline="0">
          <a:ln>
            <a:noFill/>
          </a:ln>
          <a:solidFill>
            <a:srgbClr val="3E4157"/>
          </a:solidFill>
          <a:uFillTx/>
          <a:latin typeface="+mj-lt"/>
          <a:ea typeface="+mj-ea"/>
          <a:cs typeface="Avenir Next Medium"/>
          <a:sym typeface="Avenir Next Medium"/>
        </a:defRPr>
      </a:lvl4pPr>
      <a:lvl5pPr marL="1666875" marR="0" indent="-333375" algn="l" defTabSz="308040" rtl="0" eaLnBrk="1" latinLnBrk="0" hangingPunct="1">
        <a:lnSpc>
          <a:spcPct val="130000"/>
        </a:lnSpc>
        <a:spcBef>
          <a:spcPts val="0"/>
        </a:spcBef>
        <a:spcAft>
          <a:spcPts val="633"/>
        </a:spcAft>
        <a:buClrTx/>
        <a:buSzPct val="75000"/>
        <a:buFont typeface="Arial" charset="0"/>
        <a:buChar char="•"/>
        <a:tabLst/>
        <a:defRPr kumimoji="1" sz="2109" b="0" i="0" u="none" strike="noStrike" cap="none" spc="0" baseline="0">
          <a:ln>
            <a:noFill/>
          </a:ln>
          <a:solidFill>
            <a:srgbClr val="3E4157"/>
          </a:solidFill>
          <a:uFillTx/>
          <a:latin typeface="+mj-lt"/>
          <a:ea typeface="+mj-ea"/>
          <a:cs typeface="Avenir Next Medium"/>
          <a:sym typeface="Avenir Next Medium"/>
        </a:defRPr>
      </a:lvl5pPr>
      <a:lvl6pPr marL="1432310"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6pPr>
      <a:lvl7pPr marL="1666688"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7pPr>
      <a:lvl8pPr marL="1901066"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8pPr>
      <a:lvl9pPr marL="2135444"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9pPr>
    </p:bodyStyle>
    <p:otherStyle>
      <a:lvl1pPr marL="0" marR="0" indent="0"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1pPr>
      <a:lvl2pPr marL="0" marR="0" indent="120538"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2pPr>
      <a:lvl3pPr marL="0" marR="0" indent="241074"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3pPr>
      <a:lvl4pPr marL="0" marR="0" indent="361612"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4pPr>
      <a:lvl5pPr marL="0" marR="0" indent="482150"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5pPr>
      <a:lvl6pPr marL="0" marR="0" indent="602687"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6pPr>
      <a:lvl7pPr marL="0" marR="0" indent="723224"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7pPr>
      <a:lvl8pPr marL="0" marR="0" indent="843762"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8pPr>
      <a:lvl9pPr marL="0" marR="0" indent="964298" algn="ctr" defTabSz="308040" rtl="0" eaLnBrk="1" latinLnBrk="0" hangingPunct="1">
        <a:lnSpc>
          <a:spcPct val="100000"/>
        </a:lnSpc>
        <a:spcBef>
          <a:spcPts val="0"/>
        </a:spcBef>
        <a:spcAft>
          <a:spcPts val="0"/>
        </a:spcAft>
        <a:buClrTx/>
        <a:buSzTx/>
        <a:buFontTx/>
        <a:buNone/>
        <a:tabLst/>
        <a:defRPr kumimoji="1" sz="949" b="0" i="0" u="none" strike="noStrike" cap="none" spc="0" baseline="0">
          <a:ln>
            <a:noFill/>
          </a:ln>
          <a:solidFill>
            <a:schemeClr val="tx1"/>
          </a:solidFill>
          <a:uFillTx/>
          <a:latin typeface="+mn-lt"/>
          <a:ea typeface="+mn-ea"/>
          <a:cs typeface="+mn-cs"/>
          <a:sym typeface="ヒラギノ角ゴ ProN W3"/>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16.jpg"/><Relationship Id="rId7" Type="http://schemas.openxmlformats.org/officeDocument/2006/relationships/image" Target="../media/image17.jpg"/><Relationship Id="rId8" Type="http://schemas.openxmlformats.org/officeDocument/2006/relationships/image" Target="../media/image18.jpg"/><Relationship Id="rId9" Type="http://schemas.openxmlformats.org/officeDocument/2006/relationships/image" Target="../media/image19.jp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16.jpg"/><Relationship Id="rId7" Type="http://schemas.openxmlformats.org/officeDocument/2006/relationships/image" Target="../media/image17.jpg"/><Relationship Id="rId8" Type="http://schemas.openxmlformats.org/officeDocument/2006/relationships/image" Target="../media/image18.jpg"/><Relationship Id="rId9" Type="http://schemas.openxmlformats.org/officeDocument/2006/relationships/image" Target="../media/image19.jp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7.xml"/><Relationship Id="rId5" Type="http://schemas.openxmlformats.org/officeDocument/2006/relationships/image" Target="../media/image21.png"/><Relationship Id="rId1" Type="http://schemas.microsoft.com/office/2007/relationships/media" Target="../media/media2.mp4"/><Relationship Id="rId2" Type="http://schemas.openxmlformats.org/officeDocument/2006/relationships/video" Target="../media/media2.mp4"/></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7.jpg"/><Relationship Id="rId7" Type="http://schemas.openxmlformats.org/officeDocument/2006/relationships/image" Target="../media/image18.jpg"/><Relationship Id="rId8" Type="http://schemas.openxmlformats.org/officeDocument/2006/relationships/image" Target="../media/image19.jpg"/><Relationship Id="rId1" Type="http://schemas.openxmlformats.org/officeDocument/2006/relationships/slideLayout" Target="../slideLayouts/slideLayout3.xml"/><Relationship Id="rId2"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8311" y="0"/>
            <a:ext cx="7610948" cy="2797365"/>
          </a:xfrm>
        </p:spPr>
        <p:txBody>
          <a:bodyPr>
            <a:normAutofit/>
          </a:bodyPr>
          <a:lstStyle/>
          <a:p>
            <a:pPr>
              <a:lnSpc>
                <a:spcPct val="100000"/>
              </a:lnSpc>
            </a:pPr>
            <a:r>
              <a:rPr lang="ja-JP" altLang="en-US" sz="4900" dirty="0" smtClean="0"/>
              <a:t>下顎</a:t>
            </a:r>
            <a:r>
              <a:rPr lang="ja-JP" altLang="en-US" sz="4900" dirty="0"/>
              <a:t>運動認識に</a:t>
            </a:r>
            <a:r>
              <a:rPr lang="ja-JP" altLang="en-US" sz="4900" dirty="0" smtClean="0"/>
              <a:t>基づく</a:t>
            </a:r>
            <a:r>
              <a:rPr lang="en-US" altLang="ja-JP" sz="4900" dirty="0" smtClean="0"/>
              <a:t/>
            </a:r>
            <a:br>
              <a:rPr lang="en-US" altLang="ja-JP" sz="4900" dirty="0" smtClean="0"/>
            </a:br>
            <a:r>
              <a:rPr lang="ja-JP" altLang="en-US" sz="4900" dirty="0" smtClean="0"/>
              <a:t>ハンズフリー</a:t>
            </a:r>
            <a:r>
              <a:rPr lang="ja-JP" altLang="en-US" sz="4900" dirty="0"/>
              <a:t>操作手法</a:t>
            </a:r>
            <a:r>
              <a:rPr lang="en-US" altLang="ja-JP" sz="6000" dirty="0" smtClean="0"/>
              <a:t/>
            </a:r>
            <a:br>
              <a:rPr lang="en-US" altLang="ja-JP" sz="6000" dirty="0" smtClean="0"/>
            </a:br>
            <a:r>
              <a:rPr lang="ja-JP" altLang="en-US" sz="1100" dirty="0" smtClean="0"/>
              <a:t>　</a:t>
            </a:r>
            <a:endParaRPr kumimoji="1" lang="ja-JP" altLang="en-US" sz="4000" dirty="0"/>
          </a:p>
        </p:txBody>
      </p:sp>
      <p:sp>
        <p:nvSpPr>
          <p:cNvPr id="4" name="サブタイトル 2"/>
          <p:cNvSpPr>
            <a:spLocks noGrp="1"/>
          </p:cNvSpPr>
          <p:nvPr>
            <p:ph type="body" sz="quarter" idx="1"/>
          </p:nvPr>
        </p:nvSpPr>
        <p:spPr>
          <a:xfrm>
            <a:off x="892971" y="2914177"/>
            <a:ext cx="7358063" cy="1943327"/>
          </a:xfrm>
        </p:spPr>
        <p:txBody>
          <a:bodyPr>
            <a:normAutofit fontScale="92500" lnSpcReduction="10000"/>
          </a:bodyPr>
          <a:lstStyle/>
          <a:p>
            <a:pPr>
              <a:lnSpc>
                <a:spcPct val="150000"/>
              </a:lnSpc>
            </a:pPr>
            <a:r>
              <a:rPr lang="ja-JP" altLang="en-US" sz="3900" b="1" dirty="0" smtClean="0"/>
              <a:t>安藤宗孝</a:t>
            </a:r>
            <a:endParaRPr lang="en-US" altLang="ja-JP" sz="3900" b="1" dirty="0" smtClean="0"/>
          </a:p>
          <a:p>
            <a:pPr>
              <a:lnSpc>
                <a:spcPct val="150000"/>
              </a:lnSpc>
            </a:pPr>
            <a:r>
              <a:rPr lang="ja-JP" altLang="en-US" sz="2800" b="1" dirty="0" smtClean="0"/>
              <a:t>学籍番号：</a:t>
            </a:r>
            <a:r>
              <a:rPr lang="en-US" altLang="ja-JP" sz="2800" b="1" dirty="0" smtClean="0"/>
              <a:t>201311413</a:t>
            </a:r>
          </a:p>
          <a:p>
            <a:pPr>
              <a:lnSpc>
                <a:spcPct val="90000"/>
              </a:lnSpc>
            </a:pPr>
            <a:r>
              <a:rPr kumimoji="1" lang="ja-JP" altLang="en-US" sz="2800" b="1" dirty="0" smtClean="0"/>
              <a:t>指導教員：志築文太郎</a:t>
            </a:r>
            <a:endParaRPr kumimoji="1" lang="ja-JP" altLang="en-US" sz="2800" b="1" dirty="0"/>
          </a:p>
        </p:txBody>
      </p:sp>
      <p:sp>
        <p:nvSpPr>
          <p:cNvPr id="5" name="テキスト ボックス 4"/>
          <p:cNvSpPr txBox="1"/>
          <p:nvPr/>
        </p:nvSpPr>
        <p:spPr>
          <a:xfrm>
            <a:off x="1064161" y="5246626"/>
            <a:ext cx="693924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i="0" u="none" strike="noStrike" cap="none" spc="0" normalizeH="0" baseline="0" dirty="0" smtClean="0">
                <a:ln>
                  <a:noFill/>
                </a:ln>
                <a:solidFill>
                  <a:schemeClr val="bg2"/>
                </a:solidFill>
                <a:effectLst/>
                <a:uFillTx/>
                <a:sym typeface="Avenir Next"/>
              </a:rPr>
              <a:t>国内査読付き会議（</a:t>
            </a:r>
            <a:r>
              <a:rPr kumimoji="0" lang="en-US" altLang="ja-JP" sz="2000" i="0" u="none" strike="noStrike" cap="none" spc="0" normalizeH="0" baseline="0" dirty="0" smtClean="0">
                <a:ln>
                  <a:noFill/>
                </a:ln>
                <a:solidFill>
                  <a:schemeClr val="bg2"/>
                </a:solidFill>
                <a:effectLst/>
                <a:uFillTx/>
                <a:sym typeface="Avenir Next"/>
              </a:rPr>
              <a:t>WISS2016</a:t>
            </a:r>
            <a:r>
              <a:rPr kumimoji="0" lang="ja-JP" altLang="en-US" sz="2000" i="0" u="none" strike="noStrike" cap="none" spc="0" normalizeH="0" baseline="0" dirty="0" smtClean="0">
                <a:ln>
                  <a:noFill/>
                </a:ln>
                <a:solidFill>
                  <a:schemeClr val="bg2"/>
                </a:solidFill>
                <a:effectLst/>
                <a:uFillTx/>
                <a:sym typeface="Avenir Next"/>
              </a:rPr>
              <a:t>）</a:t>
            </a:r>
            <a:r>
              <a:rPr kumimoji="0" lang="ja-JP" altLang="en-US" sz="2000" dirty="0" smtClean="0">
                <a:solidFill>
                  <a:schemeClr val="bg2"/>
                </a:solidFill>
                <a:sym typeface="Avenir Next"/>
              </a:rPr>
              <a:t>登壇およびデモ発表済</a:t>
            </a:r>
            <a:endParaRPr kumimoji="0" lang="en-US" altLang="ja-JP" sz="2000" dirty="0" smtClean="0">
              <a:solidFill>
                <a:schemeClr val="bg2"/>
              </a:solidFill>
              <a:sym typeface="Avenir Next"/>
            </a:endParaRPr>
          </a:p>
          <a:p>
            <a:pPr defTabSz="584200" hangingPunct="0"/>
            <a:r>
              <a:rPr kumimoji="0" lang="ja-JP" altLang="en-US" sz="2000" dirty="0">
                <a:solidFill>
                  <a:schemeClr val="bg2"/>
                </a:solidFill>
                <a:sym typeface="Avenir Next"/>
              </a:rPr>
              <a:t>特許出願済み（信号処理装置，</a:t>
            </a:r>
            <a:r>
              <a:rPr lang="ja-JP" altLang="is-IS" sz="2000" dirty="0">
                <a:solidFill>
                  <a:schemeClr val="bg2"/>
                </a:solidFill>
              </a:rPr>
              <a:t>特願</a:t>
            </a:r>
            <a:r>
              <a:rPr lang="is-IS" altLang="ja-JP" sz="2000" dirty="0">
                <a:solidFill>
                  <a:schemeClr val="bg2"/>
                </a:solidFill>
              </a:rPr>
              <a:t>2016-241032</a:t>
            </a:r>
            <a:r>
              <a:rPr kumimoji="0" lang="ja-JP" altLang="en-US" sz="2000" dirty="0">
                <a:solidFill>
                  <a:schemeClr val="bg2"/>
                </a:solidFill>
                <a:sym typeface="Avenir Next"/>
              </a:rPr>
              <a:t>）</a:t>
            </a:r>
            <a:endParaRPr kumimoji="0" lang="ja-JP" altLang="en-US" sz="2000" i="0" u="none" strike="noStrike" cap="none" spc="0" normalizeH="0" baseline="0" dirty="0">
              <a:ln>
                <a:noFill/>
              </a:ln>
              <a:solidFill>
                <a:schemeClr val="bg2"/>
              </a:solidFill>
              <a:effectLst/>
              <a:uFillTx/>
              <a:sym typeface="Avenir Next"/>
            </a:endParaRPr>
          </a:p>
        </p:txBody>
      </p:sp>
      <p:sp>
        <p:nvSpPr>
          <p:cNvPr id="6" name="角丸四角形 5"/>
          <p:cNvSpPr/>
          <p:nvPr/>
        </p:nvSpPr>
        <p:spPr>
          <a:xfrm>
            <a:off x="892971" y="5141628"/>
            <a:ext cx="6801792" cy="941823"/>
          </a:xfrm>
          <a:prstGeom prst="roundRect">
            <a:avLst/>
          </a:prstGeom>
          <a:noFill/>
          <a:ln w="5715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Tree>
    <p:extLst>
      <p:ext uri="{BB962C8B-B14F-4D97-AF65-F5344CB8AC3E}">
        <p14:creationId xmlns:p14="http://schemas.microsoft.com/office/powerpoint/2010/main" val="1477891370"/>
      </p:ext>
    </p:extLst>
  </p:cSld>
  <p:clrMapOvr>
    <a:masterClrMapping/>
  </p:clrMapOvr>
  <p:transition spd="med" advTm="6973"/>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9</a:t>
            </a:fld>
            <a:endParaRPr kumimoji="1" lang="ja-JP" altLang="en-US"/>
          </a:p>
        </p:txBody>
      </p:sp>
      <p:sp>
        <p:nvSpPr>
          <p:cNvPr id="7" name="フリーフォーム 6"/>
          <p:cNvSpPr/>
          <p:nvPr/>
        </p:nvSpPr>
        <p:spPr>
          <a:xfrm>
            <a:off x="4424252" y="1611734"/>
            <a:ext cx="4070529" cy="1071149"/>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57150" cap="flat">
            <a:solidFill>
              <a:schemeClr val="accent5"/>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21" name="直線コネクタ 20"/>
          <p:cNvCxnSpPr/>
          <p:nvPr/>
        </p:nvCxnSpPr>
        <p:spPr>
          <a:xfrm flipV="1">
            <a:off x="4394200" y="5964949"/>
            <a:ext cx="4095518" cy="10772"/>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886" y="4164588"/>
            <a:ext cx="1814514" cy="1333190"/>
          </a:xfrm>
          <a:prstGeom prst="rect">
            <a:avLst/>
          </a:prstGeom>
        </p:spPr>
      </p:pic>
      <p:sp>
        <p:nvSpPr>
          <p:cNvPr id="10" name="テキスト ボックス 9"/>
          <p:cNvSpPr txBox="1"/>
          <p:nvPr/>
        </p:nvSpPr>
        <p:spPr>
          <a:xfrm>
            <a:off x="3337848" y="2504887"/>
            <a:ext cx="51296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200" b="1" dirty="0" smtClean="0">
                <a:solidFill>
                  <a:schemeClr val="accent5"/>
                </a:solidFill>
                <a:sym typeface="Avenir Next"/>
              </a:rPr>
              <a:t>右</a:t>
            </a:r>
            <a:endParaRPr kumimoji="0" lang="ja-JP" altLang="en-US" sz="3200" b="1" i="0" u="none" strike="noStrike" cap="none" spc="0" normalizeH="0" baseline="0" dirty="0">
              <a:ln>
                <a:noFill/>
              </a:ln>
              <a:solidFill>
                <a:schemeClr val="accent5"/>
              </a:solidFill>
              <a:effectLst/>
              <a:uFillTx/>
              <a:sym typeface="Avenir Next"/>
            </a:endParaRPr>
          </a:p>
        </p:txBody>
      </p:sp>
      <p:sp>
        <p:nvSpPr>
          <p:cNvPr id="18" name="テキスト ボックス 17"/>
          <p:cNvSpPr txBox="1"/>
          <p:nvPr/>
        </p:nvSpPr>
        <p:spPr>
          <a:xfrm>
            <a:off x="3367348" y="4618851"/>
            <a:ext cx="51296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200" b="1" dirty="0" smtClean="0">
                <a:solidFill>
                  <a:srgbClr val="0070C0"/>
                </a:solidFill>
                <a:sym typeface="Avenir Next"/>
              </a:rPr>
              <a:t>左</a:t>
            </a:r>
            <a:endParaRPr kumimoji="0" lang="ja-JP" altLang="en-US" sz="3200" b="1" i="0" u="none" strike="noStrike" cap="none" spc="0" normalizeH="0" baseline="0" dirty="0">
              <a:ln>
                <a:noFill/>
              </a:ln>
              <a:solidFill>
                <a:srgbClr val="0070C0"/>
              </a:solidFill>
              <a:effectLst/>
              <a:uFillTx/>
              <a:sym typeface="Avenir Next"/>
            </a:endParaRPr>
          </a:p>
        </p:txBody>
      </p:sp>
      <p:sp>
        <p:nvSpPr>
          <p:cNvPr id="16" name="フリーフォーム 15"/>
          <p:cNvSpPr/>
          <p:nvPr/>
        </p:nvSpPr>
        <p:spPr>
          <a:xfrm>
            <a:off x="4412841" y="4023614"/>
            <a:ext cx="4070529" cy="1043968"/>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57150" cap="flat">
            <a:solidFill>
              <a:srgbClr val="0070C0"/>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solidFill>
                <a:srgbClr val="0070C0"/>
              </a:solidFill>
            </a:endParaRPr>
          </a:p>
        </p:txBody>
      </p:sp>
      <p:cxnSp>
        <p:nvCxnSpPr>
          <p:cNvPr id="20" name="直線コネクタ 19"/>
          <p:cNvCxnSpPr/>
          <p:nvPr/>
        </p:nvCxnSpPr>
        <p:spPr>
          <a:xfrm flipV="1">
            <a:off x="4412840" y="3856288"/>
            <a:ext cx="0" cy="2119433"/>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31" name="直線コネクタ 30"/>
          <p:cNvCxnSpPr/>
          <p:nvPr/>
        </p:nvCxnSpPr>
        <p:spPr>
          <a:xfrm flipV="1">
            <a:off x="4387851" y="3661591"/>
            <a:ext cx="4095518" cy="10772"/>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32" name="直線コネクタ 31"/>
          <p:cNvCxnSpPr/>
          <p:nvPr/>
        </p:nvCxnSpPr>
        <p:spPr>
          <a:xfrm flipV="1">
            <a:off x="4406491" y="1601435"/>
            <a:ext cx="0" cy="2070928"/>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33" name="テキスト ボックス 32"/>
          <p:cNvSpPr txBox="1"/>
          <p:nvPr/>
        </p:nvSpPr>
        <p:spPr>
          <a:xfrm rot="16200000">
            <a:off x="3640224" y="5245055"/>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tx2">
                    <a:lumMod val="10000"/>
                  </a:schemeClr>
                </a:solidFill>
                <a:effectLst/>
                <a:uFillTx/>
                <a:latin typeface="+mn-lt"/>
                <a:ea typeface="+mn-ea"/>
                <a:cs typeface="+mn-cs"/>
                <a:sym typeface="Avenir Next"/>
              </a:rPr>
              <a:t>センサ値</a:t>
            </a:r>
            <a:endParaRPr kumimoji="0" lang="ja-JP" altLang="en-US" sz="20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34" name="テキスト ボックス 33"/>
          <p:cNvSpPr txBox="1"/>
          <p:nvPr/>
        </p:nvSpPr>
        <p:spPr>
          <a:xfrm>
            <a:off x="4406491" y="5953775"/>
            <a:ext cx="61555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tx2">
                    <a:lumMod val="10000"/>
                  </a:schemeClr>
                </a:solidFill>
                <a:effectLst/>
                <a:uFillTx/>
                <a:latin typeface="+mn-lt"/>
                <a:ea typeface="+mn-ea"/>
                <a:cs typeface="+mn-cs"/>
                <a:sym typeface="Avenir Next"/>
              </a:rPr>
              <a:t>時間</a:t>
            </a:r>
            <a:endParaRPr kumimoji="0" lang="ja-JP" altLang="en-US" sz="20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35" name="テキスト ボックス 34"/>
          <p:cNvSpPr txBox="1"/>
          <p:nvPr/>
        </p:nvSpPr>
        <p:spPr>
          <a:xfrm rot="16200000">
            <a:off x="3619289" y="2942384"/>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tx2">
                    <a:lumMod val="10000"/>
                  </a:schemeClr>
                </a:solidFill>
                <a:effectLst/>
                <a:uFillTx/>
                <a:latin typeface="+mn-lt"/>
                <a:ea typeface="+mn-ea"/>
                <a:cs typeface="+mn-cs"/>
                <a:sym typeface="Avenir Next"/>
              </a:rPr>
              <a:t>センサ値</a:t>
            </a:r>
            <a:endParaRPr kumimoji="0" lang="ja-JP" altLang="en-US" sz="20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3" name="テキスト ボックス 2"/>
          <p:cNvSpPr txBox="1"/>
          <p:nvPr/>
        </p:nvSpPr>
        <p:spPr>
          <a:xfrm>
            <a:off x="593507" y="979233"/>
            <a:ext cx="512960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i="0" u="none" strike="noStrike" cap="none" spc="0" normalizeH="0" baseline="0" dirty="0" smtClean="0">
                <a:ln>
                  <a:noFill/>
                </a:ln>
                <a:solidFill>
                  <a:schemeClr val="bg2"/>
                </a:solidFill>
                <a:effectLst/>
                <a:uFillTx/>
                <a:latin typeface="+mn-lt"/>
                <a:ea typeface="+mn-ea"/>
                <a:cs typeface="+mn-cs"/>
                <a:sym typeface="Avenir Next"/>
              </a:rPr>
              <a:t>左右両方の気圧値が凸形に変化</a:t>
            </a:r>
            <a:endParaRPr kumimoji="0" lang="ja-JP" altLang="en-US" sz="2800" i="0" u="none" strike="noStrike" cap="none" spc="0" normalizeH="0" baseline="0" dirty="0">
              <a:ln>
                <a:noFill/>
              </a:ln>
              <a:solidFill>
                <a:schemeClr val="bg2"/>
              </a:solidFill>
              <a:effectLst/>
              <a:uFillTx/>
              <a:latin typeface="+mn-lt"/>
              <a:ea typeface="+mn-ea"/>
              <a:cs typeface="+mn-cs"/>
              <a:sym typeface="Avenir Next"/>
            </a:endParaRP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231" y="1990244"/>
            <a:ext cx="2897824" cy="4087333"/>
          </a:xfrm>
          <a:prstGeom prst="rect">
            <a:avLst/>
          </a:prstGeom>
        </p:spPr>
      </p:pic>
      <p:cxnSp>
        <p:nvCxnSpPr>
          <p:cNvPr id="22" name="直線コネクタ 21"/>
          <p:cNvCxnSpPr/>
          <p:nvPr/>
        </p:nvCxnSpPr>
        <p:spPr>
          <a:xfrm flipV="1">
            <a:off x="4406491" y="5031065"/>
            <a:ext cx="4095518" cy="10772"/>
          </a:xfrm>
          <a:prstGeom prst="line">
            <a:avLst/>
          </a:prstGeom>
          <a:noFill/>
          <a:ln w="38100" cap="flat">
            <a:solidFill>
              <a:schemeClr val="tx1">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23" name="直線コネクタ 22"/>
          <p:cNvCxnSpPr/>
          <p:nvPr/>
        </p:nvCxnSpPr>
        <p:spPr>
          <a:xfrm flipV="1">
            <a:off x="4394200" y="2689887"/>
            <a:ext cx="4095518" cy="10772"/>
          </a:xfrm>
          <a:prstGeom prst="line">
            <a:avLst/>
          </a:prstGeom>
          <a:noFill/>
          <a:ln w="38100" cap="flat">
            <a:solidFill>
              <a:schemeClr val="tx1">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24" name="直線コネクタ 23"/>
          <p:cNvCxnSpPr/>
          <p:nvPr/>
        </p:nvCxnSpPr>
        <p:spPr>
          <a:xfrm>
            <a:off x="7137175" y="1271754"/>
            <a:ext cx="474160" cy="0"/>
          </a:xfrm>
          <a:prstGeom prst="line">
            <a:avLst/>
          </a:prstGeom>
          <a:noFill/>
          <a:ln w="38100" cap="flat">
            <a:solidFill>
              <a:schemeClr val="tx1">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sp>
        <p:nvSpPr>
          <p:cNvPr id="25" name="テキスト ボックス 24"/>
          <p:cNvSpPr txBox="1"/>
          <p:nvPr/>
        </p:nvSpPr>
        <p:spPr>
          <a:xfrm>
            <a:off x="7611335" y="965908"/>
            <a:ext cx="117981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b="1" dirty="0" smtClean="0">
                <a:solidFill>
                  <a:schemeClr val="tx2">
                    <a:lumMod val="10000"/>
                  </a:schemeClr>
                </a:solidFill>
                <a:sym typeface="Avenir Next"/>
              </a:rPr>
              <a:t>大気圧</a:t>
            </a:r>
            <a:endParaRPr kumimoji="0" lang="ja-JP" altLang="en-US" sz="2800" b="1" i="0" u="none" strike="noStrike" cap="none" spc="0" normalizeH="0" baseline="0" dirty="0">
              <a:ln>
                <a:noFill/>
              </a:ln>
              <a:solidFill>
                <a:schemeClr val="tx2">
                  <a:lumMod val="10000"/>
                </a:schemeClr>
              </a:solidFill>
              <a:effectLst/>
              <a:uFillTx/>
              <a:sym typeface="Avenir Next"/>
            </a:endParaRPr>
          </a:p>
        </p:txBody>
      </p:sp>
      <p:sp>
        <p:nvSpPr>
          <p:cNvPr id="9" name="タイトル 8"/>
          <p:cNvSpPr>
            <a:spLocks noGrp="1"/>
          </p:cNvSpPr>
          <p:nvPr>
            <p:ph type="title"/>
          </p:nvPr>
        </p:nvSpPr>
        <p:spPr/>
        <p:txBody>
          <a:bodyPr/>
          <a:lstStyle/>
          <a:p>
            <a:r>
              <a:rPr kumimoji="1" lang="ja-JP" altLang="en-US" dirty="0" smtClean="0"/>
              <a:t>口を開ける時の気圧値の変化例</a:t>
            </a:r>
            <a:endParaRPr kumimoji="1" lang="ja-JP" altLang="en-US" dirty="0"/>
          </a:p>
        </p:txBody>
      </p:sp>
    </p:spTree>
    <p:extLst>
      <p:ext uri="{BB962C8B-B14F-4D97-AF65-F5344CB8AC3E}">
        <p14:creationId xmlns:p14="http://schemas.microsoft.com/office/powerpoint/2010/main" val="6240367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3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par>
                                <p:cTn id="8" presetID="22" presetClass="entr" presetSubtype="8" repeatCount="300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2000"/>
                                        <p:tgtEl>
                                          <p:spTgt spid="16"/>
                                        </p:tgtEl>
                                      </p:cBhvr>
                                    </p:animEffect>
                                  </p:childTnLst>
                                </p:cTn>
                              </p:par>
                              <p:par>
                                <p:cTn id="11" presetID="42" presetClass="path" presetSubtype="0" repeatCount="3000" accel="50000" decel="50000" fill="hold" nodeType="withEffect">
                                  <p:stCondLst>
                                    <p:cond delay="0"/>
                                  </p:stCondLst>
                                  <p:childTnLst>
                                    <p:animMotion origin="layout" path="M -3.33333E-6 1.85185E-6 L 0.00105 0.05463 " pathEditMode="relative" rAng="0" ptsTypes="AA">
                                      <p:cBhvr>
                                        <p:cTn id="12" dur="2000" fill="hold"/>
                                        <p:tgtEl>
                                          <p:spTgt spid="8"/>
                                        </p:tgtEl>
                                        <p:attrNameLst>
                                          <p:attrName>ppt_x</p:attrName>
                                          <p:attrName>ppt_y</p:attrName>
                                        </p:attrNameLst>
                                      </p:cBhvr>
                                      <p:rCtr x="52"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直線コネクタ 88"/>
          <p:cNvCxnSpPr/>
          <p:nvPr/>
        </p:nvCxnSpPr>
        <p:spPr>
          <a:xfrm>
            <a:off x="2309689" y="3268008"/>
            <a:ext cx="1641441" cy="0"/>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88" name="直線コネクタ 87"/>
          <p:cNvCxnSpPr/>
          <p:nvPr/>
        </p:nvCxnSpPr>
        <p:spPr>
          <a:xfrm>
            <a:off x="2298940" y="2342178"/>
            <a:ext cx="1641441" cy="0"/>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87" name="直線コネクタ 86"/>
          <p:cNvCxnSpPr/>
          <p:nvPr/>
        </p:nvCxnSpPr>
        <p:spPr>
          <a:xfrm>
            <a:off x="6307586" y="3287393"/>
            <a:ext cx="1641441" cy="0"/>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86" name="直線コネクタ 85"/>
          <p:cNvCxnSpPr/>
          <p:nvPr/>
        </p:nvCxnSpPr>
        <p:spPr>
          <a:xfrm>
            <a:off x="6307586" y="2412610"/>
            <a:ext cx="1641441" cy="0"/>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pic>
        <p:nvPicPr>
          <p:cNvPr id="64" name="図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5923">
            <a:off x="4898977" y="2889113"/>
            <a:ext cx="960871" cy="705987"/>
          </a:xfrm>
          <a:prstGeom prst="rect">
            <a:avLst/>
          </a:prstGeom>
        </p:spPr>
      </p:pic>
      <p:pic>
        <p:nvPicPr>
          <p:cNvPr id="63" name="図 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445" y="1747212"/>
            <a:ext cx="1235983" cy="1463558"/>
          </a:xfrm>
          <a:prstGeom prst="rect">
            <a:avLst/>
          </a:prstGeom>
        </p:spPr>
      </p:pic>
      <p:sp>
        <p:nvSpPr>
          <p:cNvPr id="2" name="タイトル 1"/>
          <p:cNvSpPr>
            <a:spLocks noGrp="1"/>
          </p:cNvSpPr>
          <p:nvPr>
            <p:ph type="title"/>
          </p:nvPr>
        </p:nvSpPr>
        <p:spPr/>
        <p:txBody>
          <a:bodyPr/>
          <a:lstStyle/>
          <a:p>
            <a:r>
              <a:rPr kumimoji="1" lang="ja-JP" altLang="en-US" dirty="0" smtClean="0"/>
              <a:t>下顎運動による気圧値の変化例</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10</a:t>
            </a:fld>
            <a:endParaRPr kumimoji="1" lang="ja-JP" altLang="en-US"/>
          </a:p>
        </p:txBody>
      </p:sp>
      <p:sp>
        <p:nvSpPr>
          <p:cNvPr id="54" name="フリーフォーム 53"/>
          <p:cNvSpPr/>
          <p:nvPr/>
        </p:nvSpPr>
        <p:spPr>
          <a:xfrm flipV="1">
            <a:off x="2309689" y="2325756"/>
            <a:ext cx="1641441" cy="400550"/>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chemeClr val="accent5"/>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pic>
        <p:nvPicPr>
          <p:cNvPr id="55" name="図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15" y="1724938"/>
            <a:ext cx="1235983" cy="1463558"/>
          </a:xfrm>
          <a:prstGeom prst="rect">
            <a:avLst/>
          </a:prstGeom>
        </p:spPr>
      </p:pic>
      <p:pic>
        <p:nvPicPr>
          <p:cNvPr id="56" name="図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62" y="2784592"/>
            <a:ext cx="960871" cy="705987"/>
          </a:xfrm>
          <a:prstGeom prst="rect">
            <a:avLst/>
          </a:prstGeom>
        </p:spPr>
      </p:pic>
      <p:sp>
        <p:nvSpPr>
          <p:cNvPr id="57" name="フリーフォーム 56"/>
          <p:cNvSpPr/>
          <p:nvPr/>
        </p:nvSpPr>
        <p:spPr>
          <a:xfrm flipV="1">
            <a:off x="2309690" y="3281278"/>
            <a:ext cx="1641440" cy="402878"/>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rgbClr val="0070C0"/>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58" name="直線コネクタ 57"/>
          <p:cNvCxnSpPr/>
          <p:nvPr/>
        </p:nvCxnSpPr>
        <p:spPr>
          <a:xfrm flipH="1" flipV="1">
            <a:off x="2309689" y="2855292"/>
            <a:ext cx="3558" cy="851140"/>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59" name="直線コネクタ 58"/>
          <p:cNvCxnSpPr/>
          <p:nvPr/>
        </p:nvCxnSpPr>
        <p:spPr>
          <a:xfrm flipH="1" flipV="1">
            <a:off x="2309689" y="1944032"/>
            <a:ext cx="3680" cy="824934"/>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60" name="直線コネクタ 59"/>
          <p:cNvCxnSpPr/>
          <p:nvPr/>
        </p:nvCxnSpPr>
        <p:spPr>
          <a:xfrm>
            <a:off x="2309689" y="2765143"/>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61" name="直線コネクタ 60"/>
          <p:cNvCxnSpPr/>
          <p:nvPr/>
        </p:nvCxnSpPr>
        <p:spPr>
          <a:xfrm>
            <a:off x="2309689" y="3706431"/>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62" name="フリーフォーム 61"/>
          <p:cNvSpPr/>
          <p:nvPr/>
        </p:nvSpPr>
        <p:spPr>
          <a:xfrm>
            <a:off x="6286803" y="1929361"/>
            <a:ext cx="1641441" cy="480991"/>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chemeClr val="accent5"/>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sp>
        <p:nvSpPr>
          <p:cNvPr id="65" name="フリーフォーム 64"/>
          <p:cNvSpPr/>
          <p:nvPr/>
        </p:nvSpPr>
        <p:spPr>
          <a:xfrm flipV="1">
            <a:off x="6283247" y="3298436"/>
            <a:ext cx="1641440" cy="407996"/>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rgbClr val="0070C0"/>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66" name="直線コネクタ 65"/>
          <p:cNvCxnSpPr/>
          <p:nvPr/>
        </p:nvCxnSpPr>
        <p:spPr>
          <a:xfrm flipH="1" flipV="1">
            <a:off x="6283246" y="2877566"/>
            <a:ext cx="3558" cy="851140"/>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67" name="直線コネクタ 66"/>
          <p:cNvCxnSpPr/>
          <p:nvPr/>
        </p:nvCxnSpPr>
        <p:spPr>
          <a:xfrm flipH="1" flipV="1">
            <a:off x="6283246" y="1966306"/>
            <a:ext cx="3680" cy="824934"/>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68" name="直線コネクタ 67"/>
          <p:cNvCxnSpPr/>
          <p:nvPr/>
        </p:nvCxnSpPr>
        <p:spPr>
          <a:xfrm>
            <a:off x="6283246" y="2787417"/>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69" name="直線コネクタ 68"/>
          <p:cNvCxnSpPr/>
          <p:nvPr/>
        </p:nvCxnSpPr>
        <p:spPr>
          <a:xfrm>
            <a:off x="6283246" y="3728705"/>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pic>
        <p:nvPicPr>
          <p:cNvPr id="70" name="図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8791">
            <a:off x="4636087" y="5627519"/>
            <a:ext cx="960871" cy="705987"/>
          </a:xfrm>
          <a:prstGeom prst="rect">
            <a:avLst/>
          </a:prstGeom>
        </p:spPr>
      </p:pic>
      <p:pic>
        <p:nvPicPr>
          <p:cNvPr id="71" name="図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445" y="4508478"/>
            <a:ext cx="1235983" cy="1463558"/>
          </a:xfrm>
          <a:prstGeom prst="rect">
            <a:avLst/>
          </a:prstGeom>
        </p:spPr>
      </p:pic>
      <p:sp>
        <p:nvSpPr>
          <p:cNvPr id="72" name="フリーフォーム 71"/>
          <p:cNvSpPr/>
          <p:nvPr/>
        </p:nvSpPr>
        <p:spPr>
          <a:xfrm>
            <a:off x="6300470" y="5635011"/>
            <a:ext cx="1641441" cy="442632"/>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rgbClr val="0070C0"/>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sp>
        <p:nvSpPr>
          <p:cNvPr id="73" name="フリーフォーム 72"/>
          <p:cNvSpPr/>
          <p:nvPr/>
        </p:nvSpPr>
        <p:spPr>
          <a:xfrm flipV="1">
            <a:off x="6304028" y="5125716"/>
            <a:ext cx="1641440" cy="384129"/>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chemeClr val="accent5"/>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74" name="直線コネクタ 73"/>
          <p:cNvCxnSpPr/>
          <p:nvPr/>
        </p:nvCxnSpPr>
        <p:spPr>
          <a:xfrm flipH="1" flipV="1">
            <a:off x="6304028" y="5638832"/>
            <a:ext cx="3558" cy="851140"/>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75" name="直線コネクタ 74"/>
          <p:cNvCxnSpPr/>
          <p:nvPr/>
        </p:nvCxnSpPr>
        <p:spPr>
          <a:xfrm flipH="1" flipV="1">
            <a:off x="6304028" y="4727572"/>
            <a:ext cx="3680" cy="824934"/>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76" name="直線コネクタ 75"/>
          <p:cNvCxnSpPr/>
          <p:nvPr/>
        </p:nvCxnSpPr>
        <p:spPr>
          <a:xfrm>
            <a:off x="6304028" y="5548683"/>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77" name="直線コネクタ 76"/>
          <p:cNvCxnSpPr/>
          <p:nvPr/>
        </p:nvCxnSpPr>
        <p:spPr>
          <a:xfrm>
            <a:off x="6304028" y="6489971"/>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79" name="テキスト ボックス 78"/>
          <p:cNvSpPr txBox="1"/>
          <p:nvPr/>
        </p:nvSpPr>
        <p:spPr>
          <a:xfrm>
            <a:off x="1221706" y="1186999"/>
            <a:ext cx="189795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i="0" u="none" strike="noStrike" cap="none" spc="0" normalizeH="0" baseline="0" dirty="0" smtClean="0">
                <a:ln>
                  <a:noFill/>
                </a:ln>
                <a:solidFill>
                  <a:schemeClr val="bg2"/>
                </a:solidFill>
                <a:effectLst/>
                <a:uFillTx/>
                <a:latin typeface="+mn-lt"/>
                <a:ea typeface="+mn-ea"/>
                <a:cs typeface="+mn-cs"/>
                <a:sym typeface="Avenir Next"/>
              </a:rPr>
              <a:t>口を閉じる</a:t>
            </a:r>
            <a:endParaRPr kumimoji="0" lang="ja-JP" altLang="en-US" sz="2800" i="0" u="none" strike="noStrike" cap="none" spc="0" normalizeH="0" baseline="0" dirty="0">
              <a:ln>
                <a:noFill/>
              </a:ln>
              <a:solidFill>
                <a:schemeClr val="bg2"/>
              </a:solidFill>
              <a:effectLst/>
              <a:uFillTx/>
              <a:latin typeface="+mn-lt"/>
              <a:ea typeface="+mn-ea"/>
              <a:cs typeface="+mn-cs"/>
              <a:sym typeface="Avenir Next"/>
            </a:endParaRPr>
          </a:p>
        </p:txBody>
      </p:sp>
      <p:sp>
        <p:nvSpPr>
          <p:cNvPr id="80" name="テキスト ボックス 79"/>
          <p:cNvSpPr txBox="1"/>
          <p:nvPr/>
        </p:nvSpPr>
        <p:spPr>
          <a:xfrm>
            <a:off x="4840889" y="1208578"/>
            <a:ext cx="261610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顎を左に動かす</a:t>
            </a:r>
            <a:endParaRPr kumimoji="0" lang="ja-JP" altLang="en-US" sz="2800" i="0" u="none" strike="noStrike" cap="none" spc="0" normalizeH="0" baseline="0" dirty="0">
              <a:ln>
                <a:noFill/>
              </a:ln>
              <a:solidFill>
                <a:schemeClr val="bg2"/>
              </a:solidFill>
              <a:effectLst/>
              <a:uFillTx/>
              <a:sym typeface="Avenir Next"/>
            </a:endParaRPr>
          </a:p>
        </p:txBody>
      </p:sp>
      <p:sp>
        <p:nvSpPr>
          <p:cNvPr id="81" name="テキスト ボックス 80"/>
          <p:cNvSpPr txBox="1"/>
          <p:nvPr/>
        </p:nvSpPr>
        <p:spPr>
          <a:xfrm>
            <a:off x="4840889" y="3923867"/>
            <a:ext cx="261610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顎を右に動かす</a:t>
            </a:r>
            <a:endParaRPr kumimoji="0" lang="ja-JP" altLang="en-US" sz="2800" i="0" u="none" strike="noStrike" cap="none" spc="0" normalizeH="0" baseline="0" dirty="0">
              <a:ln>
                <a:noFill/>
              </a:ln>
              <a:solidFill>
                <a:schemeClr val="bg2"/>
              </a:solidFill>
              <a:effectLst/>
              <a:uFillTx/>
              <a:sym typeface="Avenir Next"/>
            </a:endParaRPr>
          </a:p>
        </p:txBody>
      </p:sp>
      <p:sp>
        <p:nvSpPr>
          <p:cNvPr id="42" name="テキスト ボックス 41"/>
          <p:cNvSpPr txBox="1"/>
          <p:nvPr/>
        </p:nvSpPr>
        <p:spPr>
          <a:xfrm>
            <a:off x="1879530" y="2108552"/>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FF0000"/>
                </a:solidFill>
                <a:effectLst/>
                <a:uFillTx/>
                <a:latin typeface="+mn-lt"/>
                <a:ea typeface="+mn-ea"/>
                <a:cs typeface="+mn-cs"/>
                <a:sym typeface="Avenir Next"/>
              </a:rPr>
              <a:t>右</a:t>
            </a:r>
            <a:endParaRPr kumimoji="0" lang="ja-JP" altLang="en-US" sz="2000" b="1" i="0" u="none" strike="noStrike" cap="none" spc="0" normalizeH="0" baseline="0" dirty="0">
              <a:ln>
                <a:noFill/>
              </a:ln>
              <a:solidFill>
                <a:srgbClr val="FF0000"/>
              </a:solidFill>
              <a:effectLst/>
              <a:uFillTx/>
              <a:latin typeface="+mn-lt"/>
              <a:ea typeface="+mn-ea"/>
              <a:cs typeface="+mn-cs"/>
              <a:sym typeface="Avenir Next"/>
            </a:endParaRPr>
          </a:p>
        </p:txBody>
      </p:sp>
      <p:sp>
        <p:nvSpPr>
          <p:cNvPr id="45" name="テキスト ボックス 44"/>
          <p:cNvSpPr txBox="1"/>
          <p:nvPr/>
        </p:nvSpPr>
        <p:spPr>
          <a:xfrm>
            <a:off x="1879530" y="2995042"/>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070C0"/>
                </a:solidFill>
                <a:effectLst/>
                <a:uFillTx/>
                <a:latin typeface="+mn-lt"/>
                <a:ea typeface="+mn-ea"/>
                <a:cs typeface="+mn-cs"/>
                <a:sym typeface="Avenir Next"/>
              </a:rPr>
              <a:t>左</a:t>
            </a:r>
            <a:endParaRPr kumimoji="0" lang="ja-JP" altLang="en-US" sz="2000" b="1" i="0" u="none" strike="noStrike" cap="none" spc="0" normalizeH="0" baseline="0" dirty="0">
              <a:ln>
                <a:noFill/>
              </a:ln>
              <a:solidFill>
                <a:srgbClr val="0070C0"/>
              </a:solidFill>
              <a:effectLst/>
              <a:uFillTx/>
              <a:latin typeface="+mn-lt"/>
              <a:ea typeface="+mn-ea"/>
              <a:cs typeface="+mn-cs"/>
              <a:sym typeface="Avenir Next"/>
            </a:endParaRPr>
          </a:p>
        </p:txBody>
      </p:sp>
      <p:sp>
        <p:nvSpPr>
          <p:cNvPr id="46" name="テキスト ボックス 45"/>
          <p:cNvSpPr txBox="1"/>
          <p:nvPr/>
        </p:nvSpPr>
        <p:spPr>
          <a:xfrm>
            <a:off x="5921412" y="2151031"/>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FF0000"/>
                </a:solidFill>
                <a:effectLst/>
                <a:uFillTx/>
                <a:latin typeface="+mn-lt"/>
                <a:ea typeface="+mn-ea"/>
                <a:cs typeface="+mn-cs"/>
                <a:sym typeface="Avenir Next"/>
              </a:rPr>
              <a:t>右</a:t>
            </a:r>
            <a:endParaRPr kumimoji="0" lang="ja-JP" altLang="en-US" sz="2000" b="1" i="0" u="none" strike="noStrike" cap="none" spc="0" normalizeH="0" baseline="0" dirty="0">
              <a:ln>
                <a:noFill/>
              </a:ln>
              <a:solidFill>
                <a:srgbClr val="FF0000"/>
              </a:solidFill>
              <a:effectLst/>
              <a:uFillTx/>
              <a:latin typeface="+mn-lt"/>
              <a:ea typeface="+mn-ea"/>
              <a:cs typeface="+mn-cs"/>
              <a:sym typeface="Avenir Next"/>
            </a:endParaRPr>
          </a:p>
        </p:txBody>
      </p:sp>
      <p:sp>
        <p:nvSpPr>
          <p:cNvPr id="47" name="テキスト ボックス 46"/>
          <p:cNvSpPr txBox="1"/>
          <p:nvPr/>
        </p:nvSpPr>
        <p:spPr>
          <a:xfrm>
            <a:off x="5921412" y="3037521"/>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070C0"/>
                </a:solidFill>
                <a:effectLst/>
                <a:uFillTx/>
                <a:latin typeface="+mn-lt"/>
                <a:ea typeface="+mn-ea"/>
                <a:cs typeface="+mn-cs"/>
                <a:sym typeface="Avenir Next"/>
              </a:rPr>
              <a:t>左</a:t>
            </a:r>
            <a:endParaRPr kumimoji="0" lang="ja-JP" altLang="en-US" sz="2000" b="1" i="0" u="none" strike="noStrike" cap="none" spc="0" normalizeH="0" baseline="0" dirty="0">
              <a:ln>
                <a:noFill/>
              </a:ln>
              <a:solidFill>
                <a:srgbClr val="0070C0"/>
              </a:solidFill>
              <a:effectLst/>
              <a:uFillTx/>
              <a:latin typeface="+mn-lt"/>
              <a:ea typeface="+mn-ea"/>
              <a:cs typeface="+mn-cs"/>
              <a:sym typeface="Avenir Next"/>
            </a:endParaRPr>
          </a:p>
        </p:txBody>
      </p:sp>
      <p:sp>
        <p:nvSpPr>
          <p:cNvPr id="50" name="テキスト ボックス 49"/>
          <p:cNvSpPr txBox="1"/>
          <p:nvPr/>
        </p:nvSpPr>
        <p:spPr>
          <a:xfrm>
            <a:off x="5918697" y="4931214"/>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FF0000"/>
                </a:solidFill>
                <a:effectLst/>
                <a:uFillTx/>
                <a:latin typeface="+mn-lt"/>
                <a:ea typeface="+mn-ea"/>
                <a:cs typeface="+mn-cs"/>
                <a:sym typeface="Avenir Next"/>
              </a:rPr>
              <a:t>右</a:t>
            </a:r>
            <a:endParaRPr kumimoji="0" lang="ja-JP" altLang="en-US" sz="2000" b="1" i="0" u="none" strike="noStrike" cap="none" spc="0" normalizeH="0" baseline="0" dirty="0">
              <a:ln>
                <a:noFill/>
              </a:ln>
              <a:solidFill>
                <a:srgbClr val="FF0000"/>
              </a:solidFill>
              <a:effectLst/>
              <a:uFillTx/>
              <a:latin typeface="+mn-lt"/>
              <a:ea typeface="+mn-ea"/>
              <a:cs typeface="+mn-cs"/>
              <a:sym typeface="Avenir Next"/>
            </a:endParaRPr>
          </a:p>
        </p:txBody>
      </p:sp>
      <p:sp>
        <p:nvSpPr>
          <p:cNvPr id="52" name="テキスト ボックス 51"/>
          <p:cNvSpPr txBox="1"/>
          <p:nvPr/>
        </p:nvSpPr>
        <p:spPr>
          <a:xfrm>
            <a:off x="5918697" y="5817704"/>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070C0"/>
                </a:solidFill>
                <a:effectLst/>
                <a:uFillTx/>
                <a:latin typeface="+mn-lt"/>
                <a:ea typeface="+mn-ea"/>
                <a:cs typeface="+mn-cs"/>
                <a:sym typeface="Avenir Next"/>
              </a:rPr>
              <a:t>左</a:t>
            </a:r>
            <a:endParaRPr kumimoji="0" lang="ja-JP" altLang="en-US" sz="2000" b="1" i="0" u="none" strike="noStrike" cap="none" spc="0" normalizeH="0" baseline="0" dirty="0">
              <a:ln>
                <a:noFill/>
              </a:ln>
              <a:solidFill>
                <a:srgbClr val="0070C0"/>
              </a:solidFill>
              <a:effectLst/>
              <a:uFillTx/>
              <a:latin typeface="+mn-lt"/>
              <a:ea typeface="+mn-ea"/>
              <a:cs typeface="+mn-cs"/>
              <a:sym typeface="Avenir Next"/>
            </a:endParaRPr>
          </a:p>
        </p:txBody>
      </p:sp>
      <p:cxnSp>
        <p:nvCxnSpPr>
          <p:cNvPr id="82" name="直線矢印コネクタ 81"/>
          <p:cNvCxnSpPr/>
          <p:nvPr/>
        </p:nvCxnSpPr>
        <p:spPr>
          <a:xfrm flipV="1">
            <a:off x="672467" y="2924230"/>
            <a:ext cx="0" cy="481181"/>
          </a:xfrm>
          <a:prstGeom prst="straightConnector1">
            <a:avLst/>
          </a:prstGeom>
          <a:noFill/>
          <a:ln w="50800" cap="flat">
            <a:solidFill>
              <a:schemeClr val="accent5">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2" name="曲折矢印 11"/>
          <p:cNvSpPr/>
          <p:nvPr/>
        </p:nvSpPr>
        <p:spPr>
          <a:xfrm rot="10294907">
            <a:off x="5345315" y="5836284"/>
            <a:ext cx="414152" cy="311038"/>
          </a:xfrm>
          <a:prstGeom prst="bentArrow">
            <a:avLst>
              <a:gd name="adj1" fmla="val 0"/>
              <a:gd name="adj2" fmla="val 12231"/>
              <a:gd name="adj3" fmla="val 25000"/>
              <a:gd name="adj4" fmla="val 91578"/>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83" name="曲折矢印 82"/>
          <p:cNvSpPr/>
          <p:nvPr/>
        </p:nvSpPr>
        <p:spPr>
          <a:xfrm rot="11305093" flipH="1">
            <a:off x="4752424" y="3105500"/>
            <a:ext cx="414152" cy="311038"/>
          </a:xfrm>
          <a:prstGeom prst="bentArrow">
            <a:avLst>
              <a:gd name="adj1" fmla="val 0"/>
              <a:gd name="adj2" fmla="val 12231"/>
              <a:gd name="adj3" fmla="val 25000"/>
              <a:gd name="adj4" fmla="val 91578"/>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cxnSp>
        <p:nvCxnSpPr>
          <p:cNvPr id="90" name="直線コネクタ 89"/>
          <p:cNvCxnSpPr/>
          <p:nvPr/>
        </p:nvCxnSpPr>
        <p:spPr>
          <a:xfrm>
            <a:off x="6307586" y="5109296"/>
            <a:ext cx="1641441" cy="0"/>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91" name="直線コネクタ 90"/>
          <p:cNvCxnSpPr/>
          <p:nvPr/>
        </p:nvCxnSpPr>
        <p:spPr>
          <a:xfrm>
            <a:off x="6300470" y="6056424"/>
            <a:ext cx="1641441" cy="0"/>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92" name="直線コネクタ 91"/>
          <p:cNvCxnSpPr/>
          <p:nvPr/>
        </p:nvCxnSpPr>
        <p:spPr>
          <a:xfrm flipV="1">
            <a:off x="2312795" y="5552506"/>
            <a:ext cx="0" cy="844279"/>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93" name="直線コネクタ 92"/>
          <p:cNvCxnSpPr/>
          <p:nvPr/>
        </p:nvCxnSpPr>
        <p:spPr>
          <a:xfrm flipV="1">
            <a:off x="2302501" y="4590627"/>
            <a:ext cx="0" cy="879988"/>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sp>
        <p:nvSpPr>
          <p:cNvPr id="94" name="テキスト ボックス 93"/>
          <p:cNvSpPr txBox="1"/>
          <p:nvPr/>
        </p:nvSpPr>
        <p:spPr>
          <a:xfrm>
            <a:off x="1896191" y="4852657"/>
            <a:ext cx="300754" cy="3969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FF0000"/>
                </a:solidFill>
                <a:effectLst/>
                <a:uFillTx/>
                <a:latin typeface="+mn-lt"/>
                <a:ea typeface="+mn-ea"/>
                <a:cs typeface="+mn-cs"/>
                <a:sym typeface="Avenir Next"/>
              </a:rPr>
              <a:t>右</a:t>
            </a:r>
            <a:endParaRPr kumimoji="0" lang="ja-JP" altLang="en-US" sz="2000" b="1" i="0" u="none" strike="noStrike" cap="none" spc="0" normalizeH="0" baseline="0" dirty="0">
              <a:ln>
                <a:noFill/>
              </a:ln>
              <a:solidFill>
                <a:srgbClr val="FF0000"/>
              </a:solidFill>
              <a:effectLst/>
              <a:uFillTx/>
              <a:latin typeface="+mn-lt"/>
              <a:ea typeface="+mn-ea"/>
              <a:cs typeface="+mn-cs"/>
              <a:sym typeface="Avenir Next"/>
            </a:endParaRPr>
          </a:p>
        </p:txBody>
      </p:sp>
      <p:sp>
        <p:nvSpPr>
          <p:cNvPr id="95" name="テキスト ボックス 94"/>
          <p:cNvSpPr txBox="1"/>
          <p:nvPr/>
        </p:nvSpPr>
        <p:spPr>
          <a:xfrm>
            <a:off x="1896191" y="5710163"/>
            <a:ext cx="300754" cy="3969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070C0"/>
                </a:solidFill>
                <a:effectLst/>
                <a:uFillTx/>
                <a:latin typeface="+mn-lt"/>
                <a:ea typeface="+mn-ea"/>
                <a:cs typeface="+mn-cs"/>
                <a:sym typeface="Avenir Next"/>
              </a:rPr>
              <a:t>左</a:t>
            </a:r>
            <a:endParaRPr kumimoji="0" lang="ja-JP" altLang="en-US" sz="2000" b="1" i="0" u="none" strike="noStrike" cap="none" spc="0" normalizeH="0" baseline="0" dirty="0">
              <a:ln>
                <a:noFill/>
              </a:ln>
              <a:solidFill>
                <a:srgbClr val="0070C0"/>
              </a:solidFill>
              <a:effectLst/>
              <a:uFillTx/>
              <a:latin typeface="+mn-lt"/>
              <a:ea typeface="+mn-ea"/>
              <a:cs typeface="+mn-cs"/>
              <a:sym typeface="Avenir Next"/>
            </a:endParaRPr>
          </a:p>
        </p:txBody>
      </p:sp>
      <p:grpSp>
        <p:nvGrpSpPr>
          <p:cNvPr id="96" name="図形グループ 95"/>
          <p:cNvGrpSpPr/>
          <p:nvPr/>
        </p:nvGrpSpPr>
        <p:grpSpPr>
          <a:xfrm>
            <a:off x="2298940" y="5466780"/>
            <a:ext cx="1822628" cy="923120"/>
            <a:chOff x="4379011" y="5776570"/>
            <a:chExt cx="2929708" cy="1021531"/>
          </a:xfrm>
        </p:grpSpPr>
        <p:cxnSp>
          <p:nvCxnSpPr>
            <p:cNvPr id="97" name="直線コネクタ 96"/>
            <p:cNvCxnSpPr/>
            <p:nvPr/>
          </p:nvCxnSpPr>
          <p:spPr>
            <a:xfrm>
              <a:off x="5651304" y="5779180"/>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98" name="直線コネクタ 97"/>
            <p:cNvCxnSpPr/>
            <p:nvPr/>
          </p:nvCxnSpPr>
          <p:spPr>
            <a:xfrm>
              <a:off x="4379011" y="5776570"/>
              <a:ext cx="1662440"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99" name="直線コネクタ 98"/>
            <p:cNvCxnSpPr/>
            <p:nvPr/>
          </p:nvCxnSpPr>
          <p:spPr>
            <a:xfrm>
              <a:off x="4379011" y="6797807"/>
              <a:ext cx="1662440"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100" name="直線コネクタ 99"/>
            <p:cNvCxnSpPr/>
            <p:nvPr/>
          </p:nvCxnSpPr>
          <p:spPr>
            <a:xfrm>
              <a:off x="5667278" y="6798101"/>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grpSp>
      <p:pic>
        <p:nvPicPr>
          <p:cNvPr id="101" name="図 10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28" y="4378972"/>
            <a:ext cx="1123855" cy="1330784"/>
          </a:xfrm>
          <a:prstGeom prst="rect">
            <a:avLst/>
          </a:prstGeom>
        </p:spPr>
      </p:pic>
      <p:pic>
        <p:nvPicPr>
          <p:cNvPr id="102" name="図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62" y="5544724"/>
            <a:ext cx="873701" cy="641940"/>
          </a:xfrm>
          <a:prstGeom prst="rect">
            <a:avLst/>
          </a:prstGeom>
        </p:spPr>
      </p:pic>
      <p:sp>
        <p:nvSpPr>
          <p:cNvPr id="103" name="テキスト ボックス 102"/>
          <p:cNvSpPr txBox="1"/>
          <p:nvPr/>
        </p:nvSpPr>
        <p:spPr>
          <a:xfrm>
            <a:off x="957377" y="3897472"/>
            <a:ext cx="270462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i="0" u="none" strike="noStrike" cap="none" spc="0" normalizeH="0" baseline="0" dirty="0" smtClean="0">
                <a:ln>
                  <a:noFill/>
                </a:ln>
                <a:solidFill>
                  <a:schemeClr val="bg2"/>
                </a:solidFill>
                <a:effectLst/>
                <a:uFillTx/>
                <a:latin typeface="+mn-lt"/>
                <a:ea typeface="+mn-ea"/>
                <a:cs typeface="+mn-cs"/>
                <a:sym typeface="Avenir Next"/>
              </a:rPr>
              <a:t>口を開閉する</a:t>
            </a:r>
            <a:endParaRPr kumimoji="0" lang="ja-JP" altLang="en-US" sz="2800" i="0" u="none" strike="noStrike" cap="none" spc="0" normalizeH="0" baseline="0" dirty="0">
              <a:ln>
                <a:noFill/>
              </a:ln>
              <a:solidFill>
                <a:schemeClr val="bg2"/>
              </a:solidFill>
              <a:effectLst/>
              <a:uFillTx/>
              <a:latin typeface="+mn-lt"/>
              <a:ea typeface="+mn-ea"/>
              <a:cs typeface="+mn-cs"/>
              <a:sym typeface="Avenir Next"/>
            </a:endParaRPr>
          </a:p>
        </p:txBody>
      </p:sp>
      <p:sp>
        <p:nvSpPr>
          <p:cNvPr id="104" name="U ターン矢印 103"/>
          <p:cNvSpPr/>
          <p:nvPr/>
        </p:nvSpPr>
        <p:spPr>
          <a:xfrm rot="10800000">
            <a:off x="1365515" y="5774183"/>
            <a:ext cx="374769" cy="483338"/>
          </a:xfrm>
          <a:prstGeom prst="uturnArrow">
            <a:avLst>
              <a:gd name="adj1" fmla="val 21858"/>
              <a:gd name="adj2" fmla="val 25000"/>
              <a:gd name="adj3" fmla="val 25000"/>
              <a:gd name="adj4" fmla="val 43750"/>
              <a:gd name="adj5" fmla="val 99361"/>
            </a:avLst>
          </a:prstGeom>
          <a:solidFill>
            <a:srgbClr val="FF000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cxnSp>
        <p:nvCxnSpPr>
          <p:cNvPr id="105" name="直線コネクタ 104"/>
          <p:cNvCxnSpPr/>
          <p:nvPr/>
        </p:nvCxnSpPr>
        <p:spPr>
          <a:xfrm flipV="1">
            <a:off x="2298941" y="6013626"/>
            <a:ext cx="1792676" cy="42"/>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sp>
        <p:nvSpPr>
          <p:cNvPr id="106" name="フリーフォーム 105"/>
          <p:cNvSpPr/>
          <p:nvPr/>
        </p:nvSpPr>
        <p:spPr>
          <a:xfrm>
            <a:off x="2312588" y="5629153"/>
            <a:ext cx="1779927" cy="724245"/>
          </a:xfrm>
          <a:custGeom>
            <a:avLst/>
            <a:gdLst>
              <a:gd name="connsiteX0" fmla="*/ 0 w 2179983"/>
              <a:gd name="connsiteY0" fmla="*/ 616226 h 1173124"/>
              <a:gd name="connsiteX1" fmla="*/ 238539 w 2179983"/>
              <a:gd name="connsiteY1" fmla="*/ 516835 h 1173124"/>
              <a:gd name="connsiteX2" fmla="*/ 371061 w 2179983"/>
              <a:gd name="connsiteY2" fmla="*/ 0 h 1173124"/>
              <a:gd name="connsiteX3" fmla="*/ 702365 w 2179983"/>
              <a:gd name="connsiteY3" fmla="*/ 516835 h 1173124"/>
              <a:gd name="connsiteX4" fmla="*/ 1298713 w 2179983"/>
              <a:gd name="connsiteY4" fmla="*/ 589722 h 1173124"/>
              <a:gd name="connsiteX5" fmla="*/ 1656522 w 2179983"/>
              <a:gd name="connsiteY5" fmla="*/ 1172818 h 1173124"/>
              <a:gd name="connsiteX6" fmla="*/ 1835426 w 2179983"/>
              <a:gd name="connsiteY6" fmla="*/ 669235 h 1173124"/>
              <a:gd name="connsiteX7" fmla="*/ 2179983 w 2179983"/>
              <a:gd name="connsiteY7" fmla="*/ 596348 h 117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983" h="1173124">
                <a:moveTo>
                  <a:pt x="0" y="616226"/>
                </a:moveTo>
                <a:cubicBezTo>
                  <a:pt x="88348" y="617882"/>
                  <a:pt x="176696" y="619539"/>
                  <a:pt x="238539" y="516835"/>
                </a:cubicBezTo>
                <a:cubicBezTo>
                  <a:pt x="300382" y="414131"/>
                  <a:pt x="293757" y="0"/>
                  <a:pt x="371061" y="0"/>
                </a:cubicBezTo>
                <a:cubicBezTo>
                  <a:pt x="448365" y="0"/>
                  <a:pt x="547756" y="418548"/>
                  <a:pt x="702365" y="516835"/>
                </a:cubicBezTo>
                <a:cubicBezTo>
                  <a:pt x="856974" y="615122"/>
                  <a:pt x="1139687" y="480391"/>
                  <a:pt x="1298713" y="589722"/>
                </a:cubicBezTo>
                <a:cubicBezTo>
                  <a:pt x="1457739" y="699053"/>
                  <a:pt x="1567070" y="1159566"/>
                  <a:pt x="1656522" y="1172818"/>
                </a:cubicBezTo>
                <a:cubicBezTo>
                  <a:pt x="1745974" y="1186070"/>
                  <a:pt x="1748183" y="765313"/>
                  <a:pt x="1835426" y="669235"/>
                </a:cubicBezTo>
                <a:cubicBezTo>
                  <a:pt x="1922669" y="573157"/>
                  <a:pt x="2179983" y="596348"/>
                  <a:pt x="2179983" y="596348"/>
                </a:cubicBezTo>
              </a:path>
            </a:pathLst>
          </a:custGeom>
          <a:noFill/>
          <a:ln w="381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107" name="直線コネクタ 106"/>
          <p:cNvCxnSpPr/>
          <p:nvPr/>
        </p:nvCxnSpPr>
        <p:spPr>
          <a:xfrm flipV="1">
            <a:off x="2298940" y="5035388"/>
            <a:ext cx="1792676" cy="42"/>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sp>
        <p:nvSpPr>
          <p:cNvPr id="108" name="フリーフォーム 107"/>
          <p:cNvSpPr/>
          <p:nvPr/>
        </p:nvSpPr>
        <p:spPr>
          <a:xfrm>
            <a:off x="2312588" y="4640752"/>
            <a:ext cx="1779927" cy="724245"/>
          </a:xfrm>
          <a:custGeom>
            <a:avLst/>
            <a:gdLst>
              <a:gd name="connsiteX0" fmla="*/ 0 w 2179983"/>
              <a:gd name="connsiteY0" fmla="*/ 616226 h 1173124"/>
              <a:gd name="connsiteX1" fmla="*/ 238539 w 2179983"/>
              <a:gd name="connsiteY1" fmla="*/ 516835 h 1173124"/>
              <a:gd name="connsiteX2" fmla="*/ 371061 w 2179983"/>
              <a:gd name="connsiteY2" fmla="*/ 0 h 1173124"/>
              <a:gd name="connsiteX3" fmla="*/ 702365 w 2179983"/>
              <a:gd name="connsiteY3" fmla="*/ 516835 h 1173124"/>
              <a:gd name="connsiteX4" fmla="*/ 1298713 w 2179983"/>
              <a:gd name="connsiteY4" fmla="*/ 589722 h 1173124"/>
              <a:gd name="connsiteX5" fmla="*/ 1656522 w 2179983"/>
              <a:gd name="connsiteY5" fmla="*/ 1172818 h 1173124"/>
              <a:gd name="connsiteX6" fmla="*/ 1835426 w 2179983"/>
              <a:gd name="connsiteY6" fmla="*/ 669235 h 1173124"/>
              <a:gd name="connsiteX7" fmla="*/ 2179983 w 2179983"/>
              <a:gd name="connsiteY7" fmla="*/ 596348 h 117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983" h="1173124">
                <a:moveTo>
                  <a:pt x="0" y="616226"/>
                </a:moveTo>
                <a:cubicBezTo>
                  <a:pt x="88348" y="617882"/>
                  <a:pt x="176696" y="619539"/>
                  <a:pt x="238539" y="516835"/>
                </a:cubicBezTo>
                <a:cubicBezTo>
                  <a:pt x="300382" y="414131"/>
                  <a:pt x="293757" y="0"/>
                  <a:pt x="371061" y="0"/>
                </a:cubicBezTo>
                <a:cubicBezTo>
                  <a:pt x="448365" y="0"/>
                  <a:pt x="547756" y="418548"/>
                  <a:pt x="702365" y="516835"/>
                </a:cubicBezTo>
                <a:cubicBezTo>
                  <a:pt x="856974" y="615122"/>
                  <a:pt x="1139687" y="480391"/>
                  <a:pt x="1298713" y="589722"/>
                </a:cubicBezTo>
                <a:cubicBezTo>
                  <a:pt x="1457739" y="699053"/>
                  <a:pt x="1567070" y="1159566"/>
                  <a:pt x="1656522" y="1172818"/>
                </a:cubicBezTo>
                <a:cubicBezTo>
                  <a:pt x="1745974" y="1186070"/>
                  <a:pt x="1748183" y="765313"/>
                  <a:pt x="1835426" y="669235"/>
                </a:cubicBezTo>
                <a:cubicBezTo>
                  <a:pt x="1922669" y="573157"/>
                  <a:pt x="2179983" y="596348"/>
                  <a:pt x="2179983" y="596348"/>
                </a:cubicBezTo>
              </a:path>
            </a:pathLst>
          </a:custGeom>
          <a:noFill/>
          <a:ln w="38100" cap="flat">
            <a:solidFill>
              <a:schemeClr val="accent5"/>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spTree>
    <p:extLst>
      <p:ext uri="{BB962C8B-B14F-4D97-AF65-F5344CB8AC3E}">
        <p14:creationId xmlns:p14="http://schemas.microsoft.com/office/powerpoint/2010/main" val="2118628664"/>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308465" y="2915013"/>
            <a:ext cx="2834639" cy="2304000"/>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32" name="正方形/長方形 31"/>
          <p:cNvSpPr/>
          <p:nvPr/>
        </p:nvSpPr>
        <p:spPr>
          <a:xfrm>
            <a:off x="4776447" y="2915013"/>
            <a:ext cx="45719" cy="2304000"/>
          </a:xfrm>
          <a:prstGeom prst="rect">
            <a:avLst/>
          </a:prstGeom>
          <a:solidFill>
            <a:schemeClr val="tx1">
              <a:lumMod val="50000"/>
            </a:schemeClr>
          </a:solid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2" name="タイトル 1"/>
          <p:cNvSpPr>
            <a:spLocks noGrp="1"/>
          </p:cNvSpPr>
          <p:nvPr>
            <p:ph type="title"/>
          </p:nvPr>
        </p:nvSpPr>
        <p:spPr/>
        <p:txBody>
          <a:bodyPr/>
          <a:lstStyle/>
          <a:p>
            <a:r>
              <a:rPr lang="ja-JP" altLang="en-US" dirty="0" smtClean="0"/>
              <a:t>認識手法</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11</a:t>
            </a:fld>
            <a:endParaRPr kumimoji="1" lang="ja-JP" altLang="en-US"/>
          </a:p>
        </p:txBody>
      </p:sp>
      <p:sp>
        <p:nvSpPr>
          <p:cNvPr id="9" name="テキスト ボックス 8"/>
          <p:cNvSpPr txBox="1"/>
          <p:nvPr/>
        </p:nvSpPr>
        <p:spPr>
          <a:xfrm>
            <a:off x="712750" y="999187"/>
            <a:ext cx="584775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800" dirty="0" smtClean="0">
                <a:solidFill>
                  <a:schemeClr val="bg2"/>
                </a:solidFill>
              </a:rPr>
              <a:t>下顎運動を行った際の気圧値を取得</a:t>
            </a:r>
            <a:endParaRPr lang="ja-JP" altLang="en-US" sz="2800" dirty="0">
              <a:solidFill>
                <a:schemeClr val="bg2"/>
              </a:solidFill>
            </a:endParaRPr>
          </a:p>
        </p:txBody>
      </p:sp>
      <p:sp>
        <p:nvSpPr>
          <p:cNvPr id="10" name="テキスト ボックス 9"/>
          <p:cNvSpPr txBox="1"/>
          <p:nvPr/>
        </p:nvSpPr>
        <p:spPr>
          <a:xfrm>
            <a:off x="773137" y="5239488"/>
            <a:ext cx="61555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tx2">
                    <a:lumMod val="10000"/>
                  </a:schemeClr>
                </a:solidFill>
                <a:effectLst/>
                <a:uFillTx/>
                <a:latin typeface="+mn-lt"/>
                <a:ea typeface="+mn-ea"/>
                <a:cs typeface="+mn-cs"/>
                <a:sym typeface="Avenir Next"/>
              </a:rPr>
              <a:t>時間</a:t>
            </a:r>
            <a:endParaRPr kumimoji="0" lang="ja-JP" altLang="en-US" sz="20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grpSp>
        <p:nvGrpSpPr>
          <p:cNvPr id="23" name="図形グループ 22"/>
          <p:cNvGrpSpPr/>
          <p:nvPr/>
        </p:nvGrpSpPr>
        <p:grpSpPr>
          <a:xfrm>
            <a:off x="3308465" y="5300210"/>
            <a:ext cx="2834639" cy="410369"/>
            <a:chOff x="2505611" y="4472668"/>
            <a:chExt cx="1459074" cy="410369"/>
          </a:xfrm>
        </p:grpSpPr>
        <p:cxnSp>
          <p:nvCxnSpPr>
            <p:cNvPr id="17" name="直線コネクタ 16"/>
            <p:cNvCxnSpPr/>
            <p:nvPr/>
          </p:nvCxnSpPr>
          <p:spPr>
            <a:xfrm>
              <a:off x="2505611" y="4685371"/>
              <a:ext cx="1459074" cy="0"/>
            </a:xfrm>
            <a:prstGeom prst="line">
              <a:avLst/>
            </a:prstGeom>
            <a:noFill/>
            <a:ln w="38100" cap="flat">
              <a:solidFill>
                <a:schemeClr val="bg2"/>
              </a:solidFill>
              <a:prstDash val="solid"/>
              <a:miter lim="400000"/>
              <a:headEnd type="triangle"/>
              <a:tailEnd type="triangle" w="sm" len="med"/>
            </a:ln>
            <a:effectLst/>
            <a:sp3d/>
          </p:spPr>
          <p:style>
            <a:lnRef idx="0">
              <a:scrgbClr r="0" g="0" b="0"/>
            </a:lnRef>
            <a:fillRef idx="0">
              <a:scrgbClr r="0" g="0" b="0"/>
            </a:fillRef>
            <a:effectRef idx="0">
              <a:scrgbClr r="0" g="0" b="0"/>
            </a:effectRef>
            <a:fontRef idx="none"/>
          </p:style>
        </p:cxnSp>
        <p:sp>
          <p:nvSpPr>
            <p:cNvPr id="18" name="テキスト ボックス 17"/>
            <p:cNvSpPr txBox="1"/>
            <p:nvPr/>
          </p:nvSpPr>
          <p:spPr>
            <a:xfrm>
              <a:off x="3117037" y="4472668"/>
              <a:ext cx="274288" cy="41036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ja-JP" sz="2000" b="1" dirty="0" smtClean="0">
                  <a:solidFill>
                    <a:schemeClr val="bg2"/>
                  </a:solidFill>
                  <a:sym typeface="Avenir Next"/>
                </a:rPr>
                <a:t>1</a:t>
              </a: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秒</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grpSp>
      <p:sp>
        <p:nvSpPr>
          <p:cNvPr id="20" name="テキスト ボックス 19"/>
          <p:cNvSpPr txBox="1"/>
          <p:nvPr/>
        </p:nvSpPr>
        <p:spPr>
          <a:xfrm rot="16200000">
            <a:off x="135110" y="4530768"/>
            <a:ext cx="87203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tx2">
                    <a:lumMod val="10000"/>
                  </a:schemeClr>
                </a:solidFill>
                <a:effectLst/>
                <a:uFillTx/>
                <a:latin typeface="+mn-lt"/>
                <a:ea typeface="+mn-ea"/>
                <a:cs typeface="+mn-cs"/>
                <a:sym typeface="Avenir Next"/>
              </a:rPr>
              <a:t>気圧値</a:t>
            </a:r>
            <a:endParaRPr kumimoji="0" lang="ja-JP" altLang="en-US" sz="20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25" name="テキスト ボックス 24"/>
          <p:cNvSpPr txBox="1"/>
          <p:nvPr/>
        </p:nvSpPr>
        <p:spPr>
          <a:xfrm>
            <a:off x="712750" y="1525574"/>
            <a:ext cx="728404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800" b="1" dirty="0" smtClean="0">
                <a:solidFill>
                  <a:schemeClr val="bg2"/>
                </a:solidFill>
              </a:rPr>
              <a:t>→</a:t>
            </a:r>
            <a:r>
              <a:rPr lang="ja-JP" altLang="en-US" sz="2800" dirty="0" smtClean="0">
                <a:solidFill>
                  <a:schemeClr val="bg2"/>
                </a:solidFill>
              </a:rPr>
              <a:t>傾きの変化から気圧値の変化の中心を取得</a:t>
            </a:r>
            <a:endParaRPr lang="en-US" altLang="ja-JP" sz="2800" dirty="0" smtClean="0">
              <a:solidFill>
                <a:schemeClr val="bg2"/>
              </a:solidFill>
            </a:endParaRPr>
          </a:p>
        </p:txBody>
      </p:sp>
      <p:sp>
        <p:nvSpPr>
          <p:cNvPr id="26" name="テキスト ボックス 25"/>
          <p:cNvSpPr txBox="1"/>
          <p:nvPr/>
        </p:nvSpPr>
        <p:spPr>
          <a:xfrm>
            <a:off x="712750" y="2060006"/>
            <a:ext cx="695222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800" b="1" dirty="0" smtClean="0">
                <a:solidFill>
                  <a:schemeClr val="bg2"/>
                </a:solidFill>
              </a:rPr>
              <a:t>→</a:t>
            </a:r>
            <a:r>
              <a:rPr lang="en-US" altLang="ja-JP" sz="2800" dirty="0" smtClean="0">
                <a:solidFill>
                  <a:schemeClr val="bg2"/>
                </a:solidFill>
              </a:rPr>
              <a:t>1</a:t>
            </a:r>
            <a:r>
              <a:rPr lang="ja-JP" altLang="en-US" sz="2800" dirty="0" smtClean="0">
                <a:solidFill>
                  <a:schemeClr val="bg2"/>
                </a:solidFill>
              </a:rPr>
              <a:t>秒間（</a:t>
            </a:r>
            <a:r>
              <a:rPr lang="en-US" altLang="ja-JP" sz="2800" dirty="0" smtClean="0">
                <a:solidFill>
                  <a:schemeClr val="bg2"/>
                </a:solidFill>
              </a:rPr>
              <a:t>16</a:t>
            </a:r>
            <a:r>
              <a:rPr lang="ja-JP" altLang="en-US" sz="2800" dirty="0" smtClean="0">
                <a:solidFill>
                  <a:schemeClr val="bg2"/>
                </a:solidFill>
              </a:rPr>
              <a:t>フレーム）の範囲で切り出し</a:t>
            </a:r>
            <a:endParaRPr lang="en-US" altLang="ja-JP" sz="2800" dirty="0" smtClean="0">
              <a:solidFill>
                <a:schemeClr val="bg2"/>
              </a:solidFill>
            </a:endParaRPr>
          </a:p>
        </p:txBody>
      </p:sp>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12" y="3139219"/>
            <a:ext cx="7745984" cy="2198136"/>
          </a:xfrm>
          <a:prstGeom prst="rect">
            <a:avLst/>
          </a:prstGeom>
        </p:spPr>
      </p:pic>
      <p:cxnSp>
        <p:nvCxnSpPr>
          <p:cNvPr id="8" name="直線コネクタ 7"/>
          <p:cNvCxnSpPr/>
          <p:nvPr/>
        </p:nvCxnSpPr>
        <p:spPr>
          <a:xfrm>
            <a:off x="807812" y="5230040"/>
            <a:ext cx="7745984" cy="0"/>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7" name="直線コネクタ 6"/>
          <p:cNvCxnSpPr/>
          <p:nvPr/>
        </p:nvCxnSpPr>
        <p:spPr>
          <a:xfrm flipV="1">
            <a:off x="807812" y="2923890"/>
            <a:ext cx="0" cy="2310873"/>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3" name="テキスト ボックス 2"/>
          <p:cNvSpPr txBox="1"/>
          <p:nvPr/>
        </p:nvSpPr>
        <p:spPr>
          <a:xfrm>
            <a:off x="6997606" y="2668044"/>
            <a:ext cx="204607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dirty="0" smtClean="0">
                <a:solidFill>
                  <a:srgbClr val="E62010"/>
                </a:solidFill>
                <a:sym typeface="Avenir Next"/>
              </a:rPr>
              <a:t>ー</a:t>
            </a:r>
            <a:r>
              <a:rPr kumimoji="0" lang="ja-JP" altLang="en-US" sz="2000" b="1" dirty="0" smtClean="0">
                <a:solidFill>
                  <a:schemeClr val="tx2">
                    <a:lumMod val="10000"/>
                  </a:schemeClr>
                </a:solidFill>
                <a:sym typeface="Avenir Next"/>
              </a:rPr>
              <a:t>右耳気圧値</a:t>
            </a:r>
            <a:endParaRPr kumimoji="0" lang="en-US" altLang="ja-JP" sz="2000" b="1" dirty="0" smtClean="0">
              <a:solidFill>
                <a:schemeClr val="tx2">
                  <a:lumMod val="10000"/>
                </a:schemeClr>
              </a:solidFill>
              <a:sym typeface="Avenir Next"/>
            </a:endParaRPr>
          </a:p>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26FB9"/>
                </a:solidFill>
                <a:effectLst/>
                <a:uFillTx/>
                <a:sym typeface="Avenir Next"/>
              </a:rPr>
              <a:t>ー</a:t>
            </a:r>
            <a:r>
              <a:rPr kumimoji="0" lang="ja-JP" altLang="en-US" sz="2000" b="1" i="0" u="none" strike="noStrike" cap="none" spc="0" normalizeH="0" baseline="0" dirty="0" smtClean="0">
                <a:ln>
                  <a:noFill/>
                </a:ln>
                <a:solidFill>
                  <a:schemeClr val="tx2">
                    <a:lumMod val="10000"/>
                  </a:schemeClr>
                </a:solidFill>
                <a:effectLst/>
                <a:uFillTx/>
                <a:sym typeface="Avenir Next"/>
              </a:rPr>
              <a:t>左耳気圧値</a:t>
            </a:r>
            <a:endParaRPr kumimoji="0" lang="ja-JP" altLang="en-US" sz="2000" b="1" i="0" u="none" strike="noStrike" cap="none" spc="0" normalizeH="0" baseline="0" dirty="0">
              <a:ln>
                <a:noFill/>
              </a:ln>
              <a:solidFill>
                <a:schemeClr val="tx2">
                  <a:lumMod val="10000"/>
                </a:schemeClr>
              </a:solidFill>
              <a:effectLst/>
              <a:uFillTx/>
              <a:sym typeface="Avenir Next"/>
            </a:endParaRPr>
          </a:p>
        </p:txBody>
      </p:sp>
    </p:spTree>
    <p:extLst>
      <p:ext uri="{BB962C8B-B14F-4D97-AF65-F5344CB8AC3E}">
        <p14:creationId xmlns:p14="http://schemas.microsoft.com/office/powerpoint/2010/main" val="15062427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3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32" grpId="0" animBg="1"/>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認識手法</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12</a:t>
            </a:fld>
            <a:endParaRPr kumimoji="1" lang="ja-JP" altLang="en-US"/>
          </a:p>
        </p:txBody>
      </p:sp>
      <p:sp>
        <p:nvSpPr>
          <p:cNvPr id="16" name="テキスト ボックス 15"/>
          <p:cNvSpPr txBox="1"/>
          <p:nvPr/>
        </p:nvSpPr>
        <p:spPr>
          <a:xfrm>
            <a:off x="909514" y="2393413"/>
            <a:ext cx="6565900"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400" dirty="0" smtClean="0">
                <a:solidFill>
                  <a:schemeClr val="bg2"/>
                </a:solidFill>
              </a:rPr>
              <a:t>左右それぞれの</a:t>
            </a:r>
            <a:endParaRPr lang="en-US" altLang="ja-JP" sz="2400" dirty="0" smtClean="0">
              <a:solidFill>
                <a:schemeClr val="bg2"/>
              </a:solidFill>
            </a:endParaRPr>
          </a:p>
          <a:p>
            <a:pPr defTabSz="584200" hangingPunct="0"/>
            <a:r>
              <a:rPr lang="ja-JP" altLang="en-US" sz="2400" dirty="0" smtClean="0">
                <a:solidFill>
                  <a:schemeClr val="bg2"/>
                </a:solidFill>
              </a:rPr>
              <a:t>・各フレーム</a:t>
            </a:r>
            <a:r>
              <a:rPr lang="ja-JP" altLang="en-US" sz="2400" dirty="0">
                <a:solidFill>
                  <a:schemeClr val="bg2"/>
                </a:solidFill>
              </a:rPr>
              <a:t>に対する直前のフレームとの</a:t>
            </a:r>
            <a:r>
              <a:rPr lang="ja-JP" altLang="en-US" sz="2400" dirty="0" smtClean="0">
                <a:solidFill>
                  <a:schemeClr val="bg2"/>
                </a:solidFill>
              </a:rPr>
              <a:t>差分</a:t>
            </a:r>
            <a:endParaRPr kumimoji="0" lang="en-US" altLang="ja-JP" sz="2400" dirty="0">
              <a:solidFill>
                <a:schemeClr val="bg2"/>
              </a:solidFill>
              <a:sym typeface="Avenir Next"/>
            </a:endParaRPr>
          </a:p>
          <a:p>
            <a:pPr defTabSz="584200" hangingPunct="0"/>
            <a:r>
              <a:rPr kumimoji="0" lang="ja-JP" altLang="en-US" sz="2400" dirty="0" smtClean="0">
                <a:solidFill>
                  <a:schemeClr val="bg2"/>
                </a:solidFill>
                <a:sym typeface="Avenir Next"/>
              </a:rPr>
              <a:t>・標準偏差</a:t>
            </a:r>
            <a:endParaRPr kumimoji="0" lang="en-US" altLang="ja-JP" sz="2400" dirty="0" smtClean="0">
              <a:solidFill>
                <a:schemeClr val="bg2"/>
              </a:solidFill>
              <a:sym typeface="Avenir Next"/>
            </a:endParaRPr>
          </a:p>
          <a:p>
            <a:pPr defTabSz="584200" hangingPunct="0"/>
            <a:r>
              <a:rPr kumimoji="0" lang="ja-JP" altLang="en-US" sz="2400" dirty="0" smtClean="0">
                <a:solidFill>
                  <a:schemeClr val="bg2"/>
                </a:solidFill>
                <a:sym typeface="Avenir Next"/>
              </a:rPr>
              <a:t>・最大最小値幅</a:t>
            </a:r>
            <a:r>
              <a:rPr kumimoji="0" lang="en-US" altLang="ja-JP" sz="2400" dirty="0" smtClean="0">
                <a:solidFill>
                  <a:schemeClr val="bg2"/>
                </a:solidFill>
                <a:sym typeface="Avenir Next"/>
              </a:rPr>
              <a:t> </a:t>
            </a:r>
          </a:p>
          <a:p>
            <a:pPr defTabSz="584200" hangingPunct="0"/>
            <a:r>
              <a:rPr kumimoji="0" lang="ja-JP" altLang="en-US" sz="2400" dirty="0" smtClean="0">
                <a:solidFill>
                  <a:schemeClr val="bg2"/>
                </a:solidFill>
                <a:sym typeface="Avenir Next"/>
              </a:rPr>
              <a:t>など</a:t>
            </a:r>
            <a:endParaRPr kumimoji="0" lang="en-US" altLang="ja-JP" sz="2400" dirty="0" smtClean="0">
              <a:solidFill>
                <a:schemeClr val="bg2"/>
              </a:solidFill>
              <a:sym typeface="Avenir Next"/>
            </a:endParaRPr>
          </a:p>
        </p:txBody>
      </p:sp>
      <p:sp>
        <p:nvSpPr>
          <p:cNvPr id="17" name="角丸四角形 16"/>
          <p:cNvSpPr/>
          <p:nvPr/>
        </p:nvSpPr>
        <p:spPr>
          <a:xfrm>
            <a:off x="532861" y="2150995"/>
            <a:ext cx="7789652" cy="2386306"/>
          </a:xfrm>
          <a:prstGeom prst="roundRect">
            <a:avLst/>
          </a:prstGeom>
          <a:noFill/>
          <a:ln w="5715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18" name="テキスト ボックス 17"/>
          <p:cNvSpPr txBox="1"/>
          <p:nvPr/>
        </p:nvSpPr>
        <p:spPr>
          <a:xfrm>
            <a:off x="1134207" y="1675268"/>
            <a:ext cx="1641475" cy="71814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4000" b="1" i="0" u="none" strike="noStrike" cap="none" spc="0" normalizeH="0" baseline="0" dirty="0" smtClean="0">
                <a:ln>
                  <a:noFill/>
                </a:ln>
                <a:solidFill>
                  <a:schemeClr val="bg2"/>
                </a:solidFill>
                <a:effectLst/>
                <a:uFillTx/>
                <a:latin typeface="+mn-lt"/>
                <a:ea typeface="+mn-ea"/>
                <a:cs typeface="+mn-cs"/>
                <a:sym typeface="Avenir Next"/>
              </a:rPr>
              <a:t>特徴量</a:t>
            </a:r>
            <a:endParaRPr kumimoji="0" lang="ja-JP" altLang="en-US" sz="4000" b="1" i="0" u="none" strike="noStrike" cap="none" spc="0" normalizeH="0" baseline="0" dirty="0">
              <a:ln>
                <a:noFill/>
              </a:ln>
              <a:solidFill>
                <a:schemeClr val="bg2"/>
              </a:solidFill>
              <a:effectLst/>
              <a:uFillTx/>
              <a:latin typeface="+mn-lt"/>
              <a:ea typeface="+mn-ea"/>
              <a:cs typeface="+mn-cs"/>
              <a:sym typeface="Avenir Next"/>
            </a:endParaRPr>
          </a:p>
        </p:txBody>
      </p:sp>
      <p:sp>
        <p:nvSpPr>
          <p:cNvPr id="9" name="テキスト ボックス 8"/>
          <p:cNvSpPr txBox="1"/>
          <p:nvPr/>
        </p:nvSpPr>
        <p:spPr>
          <a:xfrm>
            <a:off x="409412" y="1141789"/>
            <a:ext cx="692497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800" dirty="0" smtClean="0">
                <a:solidFill>
                  <a:schemeClr val="bg2"/>
                </a:solidFill>
              </a:rPr>
              <a:t>切り出した気圧値の波形から特徴量を生成</a:t>
            </a:r>
            <a:endParaRPr lang="ja-JP" altLang="en-US" sz="2800" dirty="0">
              <a:solidFill>
                <a:schemeClr val="bg2"/>
              </a:solidFill>
            </a:endParaRPr>
          </a:p>
        </p:txBody>
      </p:sp>
      <p:sp>
        <p:nvSpPr>
          <p:cNvPr id="29" name="テキスト ボックス 28"/>
          <p:cNvSpPr txBox="1"/>
          <p:nvPr/>
        </p:nvSpPr>
        <p:spPr>
          <a:xfrm>
            <a:off x="409412" y="4901359"/>
            <a:ext cx="858889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800" smtClean="0">
                <a:solidFill>
                  <a:schemeClr val="bg2"/>
                </a:solidFill>
              </a:rPr>
              <a:t>生成した特徴量を用い，</a:t>
            </a:r>
            <a:endParaRPr lang="en-US" altLang="ja-JP" sz="2800" dirty="0">
              <a:solidFill>
                <a:schemeClr val="bg2"/>
              </a:solidFill>
            </a:endParaRPr>
          </a:p>
          <a:p>
            <a:pPr defTabSz="584200" hangingPunct="0"/>
            <a:r>
              <a:rPr lang="ja-JP" altLang="en-US" sz="2800" dirty="0" smtClean="0">
                <a:solidFill>
                  <a:schemeClr val="bg2"/>
                </a:solidFill>
              </a:rPr>
              <a:t>機械学習（今回は</a:t>
            </a:r>
            <a:r>
              <a:rPr lang="en-US" altLang="ja-JP" sz="2800" dirty="0" smtClean="0">
                <a:solidFill>
                  <a:schemeClr val="bg2"/>
                </a:solidFill>
              </a:rPr>
              <a:t>Random Forest</a:t>
            </a:r>
            <a:r>
              <a:rPr lang="ja-JP" altLang="en-US" sz="2800" dirty="0" smtClean="0">
                <a:solidFill>
                  <a:schemeClr val="bg2"/>
                </a:solidFill>
              </a:rPr>
              <a:t>）を</a:t>
            </a:r>
            <a:r>
              <a:rPr lang="ja-JP" altLang="en-US" sz="2800" dirty="0">
                <a:solidFill>
                  <a:schemeClr val="bg2"/>
                </a:solidFill>
              </a:rPr>
              <a:t>利用</a:t>
            </a:r>
            <a:r>
              <a:rPr lang="ja-JP" altLang="en-US" sz="2800" dirty="0" smtClean="0">
                <a:solidFill>
                  <a:schemeClr val="bg2"/>
                </a:solidFill>
              </a:rPr>
              <a:t>して認識</a:t>
            </a:r>
            <a:endParaRPr lang="ja-JP" altLang="en-US" sz="2800" dirty="0">
              <a:solidFill>
                <a:schemeClr val="bg2"/>
              </a:solidFill>
            </a:endParaRPr>
          </a:p>
        </p:txBody>
      </p:sp>
    </p:spTree>
    <p:extLst>
      <p:ext uri="{BB962C8B-B14F-4D97-AF65-F5344CB8AC3E}">
        <p14:creationId xmlns:p14="http://schemas.microsoft.com/office/powerpoint/2010/main" val="658139829"/>
      </p:ext>
    </p:extLst>
  </p:cSld>
  <p:clrMapOvr>
    <a:masterClrMapping/>
  </p:clrMapOvr>
  <p:transition spd="med" advTm="10591"/>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実験：</a:t>
            </a:r>
            <a:r>
              <a:rPr lang="ja-JP" altLang="en-US" dirty="0" smtClean="0"/>
              <a:t>概要</a:t>
            </a:r>
            <a:endParaRPr kumimoji="1" lang="ja-JP" altLang="en-US" dirty="0"/>
          </a:p>
        </p:txBody>
      </p:sp>
      <p:sp>
        <p:nvSpPr>
          <p:cNvPr id="3" name="テキスト プレースホルダー 2"/>
          <p:cNvSpPr>
            <a:spLocks noGrp="1"/>
          </p:cNvSpPr>
          <p:nvPr>
            <p:ph type="body" idx="1"/>
          </p:nvPr>
        </p:nvSpPr>
        <p:spPr>
          <a:xfrm>
            <a:off x="314004" y="1029130"/>
            <a:ext cx="8244273" cy="5200654"/>
          </a:xfrm>
        </p:spPr>
        <p:txBody>
          <a:bodyPr>
            <a:noAutofit/>
          </a:bodyPr>
          <a:lstStyle/>
          <a:p>
            <a:r>
              <a:rPr kumimoji="1" lang="ja-JP" altLang="en-US" sz="2600" b="1" dirty="0" smtClean="0">
                <a:solidFill>
                  <a:schemeClr val="bg2"/>
                </a:solidFill>
                <a:latin typeface="Hiragino Kaku Gothic Pro W6" charset="-128"/>
                <a:ea typeface="Hiragino Kaku Gothic Pro W6" charset="-128"/>
                <a:cs typeface="Hiragino Kaku Gothic Pro W6" charset="-128"/>
              </a:rPr>
              <a:t>目的</a:t>
            </a:r>
            <a:endParaRPr lang="en-US" altLang="ja-JP" sz="2600" dirty="0">
              <a:solidFill>
                <a:schemeClr val="bg2"/>
              </a:solidFill>
            </a:endParaRPr>
          </a:p>
          <a:p>
            <a:pPr lvl="1">
              <a:lnSpc>
                <a:spcPct val="110000"/>
              </a:lnSpc>
            </a:pPr>
            <a:r>
              <a:rPr lang="ja-JP" altLang="en-US" sz="2600" dirty="0" smtClean="0">
                <a:solidFill>
                  <a:schemeClr val="bg2"/>
                </a:solidFill>
              </a:rPr>
              <a:t>下顎運動を認識可能か調査する</a:t>
            </a:r>
            <a:endParaRPr lang="en-US" altLang="ja-JP" sz="2600" dirty="0">
              <a:solidFill>
                <a:schemeClr val="bg2"/>
              </a:solidFill>
            </a:endParaRPr>
          </a:p>
          <a:p>
            <a:pPr lvl="1">
              <a:lnSpc>
                <a:spcPct val="110000"/>
              </a:lnSpc>
            </a:pPr>
            <a:r>
              <a:rPr lang="ja-JP" altLang="en-US" sz="2600" dirty="0" smtClean="0">
                <a:solidFill>
                  <a:schemeClr val="bg2"/>
                </a:solidFill>
              </a:rPr>
              <a:t>音楽を鳴らしている（音あり）条件においても</a:t>
            </a:r>
            <a:r>
              <a:rPr lang="en-US" altLang="ja-JP" sz="2600" dirty="0" smtClean="0">
                <a:solidFill>
                  <a:schemeClr val="bg2"/>
                </a:solidFill>
              </a:rPr>
              <a:t/>
            </a:r>
            <a:br>
              <a:rPr lang="en-US" altLang="ja-JP" sz="2600" dirty="0" smtClean="0">
                <a:solidFill>
                  <a:schemeClr val="bg2"/>
                </a:solidFill>
              </a:rPr>
            </a:br>
            <a:r>
              <a:rPr lang="ja-JP" altLang="en-US" sz="2600" dirty="0" smtClean="0">
                <a:solidFill>
                  <a:schemeClr val="bg2"/>
                </a:solidFill>
              </a:rPr>
              <a:t>下顎運動を認識可能か調査する</a:t>
            </a:r>
            <a:endParaRPr lang="en-US" altLang="ja-JP" sz="2600" dirty="0" smtClean="0">
              <a:solidFill>
                <a:schemeClr val="bg2"/>
              </a:solidFill>
            </a:endParaRPr>
          </a:p>
          <a:p>
            <a:r>
              <a:rPr kumimoji="1" lang="ja-JP" altLang="en-US" sz="2600" b="1" dirty="0" smtClean="0">
                <a:solidFill>
                  <a:schemeClr val="bg2"/>
                </a:solidFill>
                <a:latin typeface="Hiragino Kaku Gothic Pro W6" charset="-128"/>
                <a:ea typeface="Hiragino Kaku Gothic Pro W6" charset="-128"/>
                <a:cs typeface="Hiragino Kaku Gothic Pro W6" charset="-128"/>
              </a:rPr>
              <a:t>被験者</a:t>
            </a:r>
            <a:endParaRPr kumimoji="1" lang="en-US" altLang="ja-JP" sz="2600" b="1" dirty="0" smtClean="0">
              <a:solidFill>
                <a:schemeClr val="bg2"/>
              </a:solidFill>
              <a:latin typeface="Hiragino Kaku Gothic Pro W6" charset="-128"/>
              <a:ea typeface="Hiragino Kaku Gothic Pro W6" charset="-128"/>
              <a:cs typeface="Hiragino Kaku Gothic Pro W6" charset="-128"/>
            </a:endParaRPr>
          </a:p>
          <a:p>
            <a:pPr lvl="1"/>
            <a:r>
              <a:rPr lang="ja-JP" altLang="en-US" sz="2600" dirty="0" smtClean="0">
                <a:solidFill>
                  <a:schemeClr val="bg2"/>
                </a:solidFill>
              </a:rPr>
              <a:t>大学生</a:t>
            </a:r>
            <a:r>
              <a:rPr lang="en-US" altLang="ja-JP" sz="2600" dirty="0" smtClean="0">
                <a:solidFill>
                  <a:schemeClr val="bg2"/>
                </a:solidFill>
              </a:rPr>
              <a:t>6</a:t>
            </a:r>
            <a:r>
              <a:rPr lang="ja-JP" altLang="en-US" sz="2600" dirty="0" smtClean="0">
                <a:solidFill>
                  <a:schemeClr val="bg2"/>
                </a:solidFill>
              </a:rPr>
              <a:t>名（男性</a:t>
            </a:r>
            <a:r>
              <a:rPr lang="en-US" altLang="ja-JP" sz="2600" dirty="0" smtClean="0">
                <a:solidFill>
                  <a:schemeClr val="bg2"/>
                </a:solidFill>
              </a:rPr>
              <a:t>4</a:t>
            </a:r>
            <a:r>
              <a:rPr lang="ja-JP" altLang="en-US" sz="2600" dirty="0" smtClean="0">
                <a:solidFill>
                  <a:schemeClr val="bg2"/>
                </a:solidFill>
              </a:rPr>
              <a:t>名，女性</a:t>
            </a:r>
            <a:r>
              <a:rPr lang="en-US" altLang="ja-JP" sz="2600" dirty="0">
                <a:solidFill>
                  <a:schemeClr val="bg2"/>
                </a:solidFill>
              </a:rPr>
              <a:t>2</a:t>
            </a:r>
            <a:r>
              <a:rPr lang="ja-JP" altLang="en-US" sz="2600" dirty="0" smtClean="0">
                <a:solidFill>
                  <a:schemeClr val="bg2"/>
                </a:solidFill>
              </a:rPr>
              <a:t>名，</a:t>
            </a:r>
            <a:r>
              <a:rPr lang="en-US" altLang="ja-JP" sz="2600" dirty="0" smtClean="0">
                <a:solidFill>
                  <a:schemeClr val="bg2"/>
                </a:solidFill>
              </a:rPr>
              <a:t>20-23</a:t>
            </a:r>
            <a:r>
              <a:rPr lang="ja-JP" altLang="en-US" sz="2600" dirty="0" smtClean="0">
                <a:solidFill>
                  <a:schemeClr val="bg2"/>
                </a:solidFill>
              </a:rPr>
              <a:t>歳）</a:t>
            </a:r>
            <a:endParaRPr lang="en-US" altLang="ja-JP" sz="2600" dirty="0" smtClean="0">
              <a:solidFill>
                <a:schemeClr val="bg2"/>
              </a:solidFill>
            </a:endParaRPr>
          </a:p>
          <a:p>
            <a:r>
              <a:rPr lang="ja-JP" altLang="en-US" sz="2600" b="1" dirty="0" smtClean="0">
                <a:solidFill>
                  <a:schemeClr val="bg2"/>
                </a:solidFill>
                <a:latin typeface="Hiragino Kaku Gothic Pro W6" charset="-128"/>
                <a:ea typeface="Hiragino Kaku Gothic Pro W6" charset="-128"/>
                <a:cs typeface="Hiragino Kaku Gothic Pro W6" charset="-128"/>
              </a:rPr>
              <a:t>実験環境</a:t>
            </a:r>
            <a:endParaRPr lang="en-US" altLang="ja-JP" sz="2600" b="1" dirty="0">
              <a:solidFill>
                <a:schemeClr val="bg2"/>
              </a:solidFill>
              <a:latin typeface="Hiragino Kaku Gothic Pro W6" charset="-128"/>
              <a:ea typeface="Hiragino Kaku Gothic Pro W6" charset="-128"/>
              <a:cs typeface="Hiragino Kaku Gothic Pro W6" charset="-128"/>
            </a:endParaRPr>
          </a:p>
          <a:p>
            <a:pPr lvl="1"/>
            <a:r>
              <a:rPr lang="ja-JP" altLang="en-US" sz="2600" dirty="0" smtClean="0">
                <a:solidFill>
                  <a:schemeClr val="bg2"/>
                </a:solidFill>
              </a:rPr>
              <a:t>窓およびドアを締め切った室内にて実施</a:t>
            </a:r>
            <a:endParaRPr kumimoji="1" lang="en-US" altLang="ja-JP" sz="2200" dirty="0" smtClean="0">
              <a:solidFill>
                <a:schemeClr val="bg2"/>
              </a:solidFill>
            </a:endParaRPr>
          </a:p>
          <a:p>
            <a:endParaRPr kumimoji="1" lang="en-US" altLang="ja-JP" sz="2200" dirty="0" smtClean="0">
              <a:solidFill>
                <a:schemeClr val="bg2"/>
              </a:solidFill>
            </a:endParaRPr>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13</a:t>
            </a:fld>
            <a:endParaRPr kumimoji="1" lang="ja-JP" altLang="en-US"/>
          </a:p>
        </p:txBody>
      </p:sp>
      <p:grpSp>
        <p:nvGrpSpPr>
          <p:cNvPr id="22" name="図形グループ 21"/>
          <p:cNvGrpSpPr/>
          <p:nvPr/>
        </p:nvGrpSpPr>
        <p:grpSpPr>
          <a:xfrm>
            <a:off x="493488" y="7514045"/>
            <a:ext cx="7071747" cy="2653953"/>
            <a:chOff x="493488" y="7514045"/>
            <a:chExt cx="7071747" cy="2653953"/>
          </a:xfrm>
        </p:grpSpPr>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t="8461"/>
            <a:stretch/>
          </p:blipFill>
          <p:spPr>
            <a:xfrm>
              <a:off x="659773" y="7514045"/>
              <a:ext cx="1428750" cy="1037569"/>
            </a:xfrm>
            <a:prstGeom prst="rect">
              <a:avLst/>
            </a:prstGeom>
          </p:spPr>
        </p:pic>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t="9559"/>
            <a:stretch/>
          </p:blipFill>
          <p:spPr>
            <a:xfrm>
              <a:off x="2290840" y="7514045"/>
              <a:ext cx="1377950" cy="907394"/>
            </a:xfrm>
            <a:prstGeom prst="rect">
              <a:avLst/>
            </a:prstGeom>
          </p:spPr>
        </p:pic>
        <p:pic>
          <p:nvPicPr>
            <p:cNvPr id="9" name="図 8"/>
            <p:cNvPicPr>
              <a:picLocks noChangeAspect="1"/>
            </p:cNvPicPr>
            <p:nvPr/>
          </p:nvPicPr>
          <p:blipFill rotWithShape="1">
            <a:blip r:embed="rId5">
              <a:extLst>
                <a:ext uri="{28A0092B-C50C-407E-A947-70E740481C1C}">
                  <a14:useLocalDpi xmlns:a14="http://schemas.microsoft.com/office/drawing/2010/main" val="0"/>
                </a:ext>
              </a:extLst>
            </a:blip>
            <a:srcRect t="9126" b="1"/>
            <a:stretch/>
          </p:blipFill>
          <p:spPr>
            <a:xfrm>
              <a:off x="659773" y="8873322"/>
              <a:ext cx="1377950" cy="955019"/>
            </a:xfrm>
            <a:prstGeom prst="rect">
              <a:avLst/>
            </a:prstGeom>
          </p:spPr>
        </p:pic>
        <p:pic>
          <p:nvPicPr>
            <p:cNvPr id="10" name="図 9"/>
            <p:cNvPicPr>
              <a:picLocks noChangeAspect="1"/>
            </p:cNvPicPr>
            <p:nvPr/>
          </p:nvPicPr>
          <p:blipFill rotWithShape="1">
            <a:blip r:embed="rId6">
              <a:extLst>
                <a:ext uri="{28A0092B-C50C-407E-A947-70E740481C1C}">
                  <a14:useLocalDpi xmlns:a14="http://schemas.microsoft.com/office/drawing/2010/main" val="0"/>
                </a:ext>
              </a:extLst>
            </a:blip>
            <a:srcRect t="9414"/>
            <a:stretch/>
          </p:blipFill>
          <p:spPr>
            <a:xfrm>
              <a:off x="2315895" y="8897841"/>
              <a:ext cx="1377950" cy="920354"/>
            </a:xfrm>
            <a:prstGeom prst="rect">
              <a:avLst/>
            </a:prstGeom>
          </p:spPr>
        </p:pic>
        <p:pic>
          <p:nvPicPr>
            <p:cNvPr id="11" name="図 10"/>
            <p:cNvPicPr>
              <a:picLocks noChangeAspect="1"/>
            </p:cNvPicPr>
            <p:nvPr/>
          </p:nvPicPr>
          <p:blipFill rotWithShape="1">
            <a:blip r:embed="rId7">
              <a:extLst>
                <a:ext uri="{28A0092B-C50C-407E-A947-70E740481C1C}">
                  <a14:useLocalDpi xmlns:a14="http://schemas.microsoft.com/office/drawing/2010/main" val="0"/>
                </a:ext>
              </a:extLst>
            </a:blip>
            <a:srcRect t="7924"/>
            <a:stretch/>
          </p:blipFill>
          <p:spPr>
            <a:xfrm>
              <a:off x="3868029" y="7514045"/>
              <a:ext cx="1470025" cy="932570"/>
            </a:xfrm>
            <a:prstGeom prst="rect">
              <a:avLst/>
            </a:prstGeom>
          </p:spPr>
        </p:pic>
        <p:pic>
          <p:nvPicPr>
            <p:cNvPr id="12" name="図 11"/>
            <p:cNvPicPr>
              <a:picLocks noChangeAspect="1"/>
            </p:cNvPicPr>
            <p:nvPr/>
          </p:nvPicPr>
          <p:blipFill rotWithShape="1">
            <a:blip r:embed="rId8">
              <a:extLst>
                <a:ext uri="{28A0092B-C50C-407E-A947-70E740481C1C}">
                  <a14:useLocalDpi xmlns:a14="http://schemas.microsoft.com/office/drawing/2010/main" val="0"/>
                </a:ext>
              </a:extLst>
            </a:blip>
            <a:srcRect t="11548"/>
            <a:stretch/>
          </p:blipFill>
          <p:spPr>
            <a:xfrm>
              <a:off x="3868029" y="8868626"/>
              <a:ext cx="1866900" cy="1036280"/>
            </a:xfrm>
            <a:prstGeom prst="rect">
              <a:avLst/>
            </a:prstGeom>
          </p:spPr>
        </p:pic>
        <p:pic>
          <p:nvPicPr>
            <p:cNvPr id="14" name="図 13"/>
            <p:cNvPicPr>
              <a:picLocks noChangeAspect="1"/>
            </p:cNvPicPr>
            <p:nvPr/>
          </p:nvPicPr>
          <p:blipFill rotWithShape="1">
            <a:blip r:embed="rId9">
              <a:extLst>
                <a:ext uri="{28A0092B-C50C-407E-A947-70E740481C1C}">
                  <a14:useLocalDpi xmlns:a14="http://schemas.microsoft.com/office/drawing/2010/main" val="0"/>
                </a:ext>
              </a:extLst>
            </a:blip>
            <a:srcRect t="7924"/>
            <a:stretch/>
          </p:blipFill>
          <p:spPr>
            <a:xfrm>
              <a:off x="6180935" y="8085329"/>
              <a:ext cx="1384300" cy="932569"/>
            </a:xfrm>
            <a:prstGeom prst="rect">
              <a:avLst/>
            </a:prstGeom>
          </p:spPr>
        </p:pic>
        <p:sp>
          <p:nvSpPr>
            <p:cNvPr id="15" name="テキスト ボックス 14"/>
            <p:cNvSpPr txBox="1"/>
            <p:nvPr/>
          </p:nvSpPr>
          <p:spPr>
            <a:xfrm>
              <a:off x="724165" y="8367037"/>
              <a:ext cx="138499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口を開ける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16" name="テキスト ボックス 15"/>
            <p:cNvSpPr txBox="1"/>
            <p:nvPr/>
          </p:nvSpPr>
          <p:spPr>
            <a:xfrm>
              <a:off x="2276999" y="8373720"/>
              <a:ext cx="138499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口を閉じる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17" name="テキスト ボックス 16"/>
            <p:cNvSpPr txBox="1"/>
            <p:nvPr/>
          </p:nvSpPr>
          <p:spPr>
            <a:xfrm>
              <a:off x="493488" y="9788407"/>
              <a:ext cx="171841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smtClean="0">
                  <a:ln>
                    <a:noFill/>
                  </a:ln>
                  <a:solidFill>
                    <a:schemeClr val="bg2"/>
                  </a:solidFill>
                  <a:effectLst/>
                  <a:uFillTx/>
                  <a:latin typeface="+mn-lt"/>
                  <a:ea typeface="+mn-ea"/>
                  <a:cs typeface="+mn-cs"/>
                  <a:sym typeface="Avenir Next"/>
                </a:rPr>
                <a:t>顎を左に動かす</a:t>
              </a:r>
              <a:endParaRPr kumimoji="0" lang="ja-JP" altLang="en-US" b="1" i="0" u="none" strike="noStrike" cap="none" spc="0" normalizeH="0" baseline="0" dirty="0">
                <a:ln>
                  <a:noFill/>
                </a:ln>
                <a:solidFill>
                  <a:schemeClr val="bg2"/>
                </a:solidFill>
                <a:effectLst/>
                <a:uFillTx/>
                <a:latin typeface="+mn-lt"/>
                <a:ea typeface="+mn-ea"/>
                <a:cs typeface="+mn-cs"/>
                <a:sym typeface="Avenir Next"/>
              </a:endParaRPr>
            </a:p>
          </p:txBody>
        </p:sp>
        <p:sp>
          <p:nvSpPr>
            <p:cNvPr id="18" name="テキスト ボックス 17"/>
            <p:cNvSpPr txBox="1"/>
            <p:nvPr/>
          </p:nvSpPr>
          <p:spPr>
            <a:xfrm>
              <a:off x="2290840" y="9786948"/>
              <a:ext cx="171841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smtClean="0">
                  <a:ln>
                    <a:noFill/>
                  </a:ln>
                  <a:solidFill>
                    <a:schemeClr val="bg2"/>
                  </a:solidFill>
                  <a:effectLst/>
                  <a:uFillTx/>
                  <a:latin typeface="+mn-lt"/>
                  <a:ea typeface="+mn-ea"/>
                  <a:cs typeface="+mn-cs"/>
                  <a:sym typeface="Avenir Next"/>
                </a:rPr>
                <a:t>顎を右に動かす</a:t>
              </a:r>
              <a:endParaRPr kumimoji="0" lang="ja-JP" altLang="en-US" b="1" i="0" u="none" strike="noStrike" cap="none" spc="0" normalizeH="0" baseline="0" dirty="0">
                <a:ln>
                  <a:noFill/>
                </a:ln>
                <a:solidFill>
                  <a:schemeClr val="bg2"/>
                </a:solidFill>
                <a:effectLst/>
                <a:uFillTx/>
                <a:latin typeface="+mn-lt"/>
                <a:ea typeface="+mn-ea"/>
                <a:cs typeface="+mn-cs"/>
                <a:sym typeface="Avenir Next"/>
              </a:endParaRPr>
            </a:p>
          </p:txBody>
        </p:sp>
        <p:sp>
          <p:nvSpPr>
            <p:cNvPr id="19" name="テキスト ボックス 18"/>
            <p:cNvSpPr txBox="1"/>
            <p:nvPr/>
          </p:nvSpPr>
          <p:spPr>
            <a:xfrm>
              <a:off x="3830010" y="8383866"/>
              <a:ext cx="164147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a:t>
              </a:r>
              <a:r>
                <a:rPr kumimoji="0" lang="ja-JP" altLang="en-US" sz="2000" b="1" i="0" u="none" strike="noStrike" cap="none" spc="0" normalizeH="0" baseline="0" smtClean="0">
                  <a:ln>
                    <a:noFill/>
                  </a:ln>
                  <a:solidFill>
                    <a:schemeClr val="bg2"/>
                  </a:solidFill>
                  <a:effectLst/>
                  <a:uFillTx/>
                  <a:latin typeface="+mn-lt"/>
                  <a:ea typeface="+mn-ea"/>
                  <a:cs typeface="+mn-cs"/>
                  <a:sym typeface="Avenir Next"/>
                </a:rPr>
                <a:t>を開閉</a:t>
              </a:r>
              <a:r>
                <a:rPr kumimoji="0" lang="ja-JP" altLang="en-US" sz="2000" b="1" smtClean="0">
                  <a:solidFill>
                    <a:schemeClr val="bg2"/>
                  </a:solidFill>
                  <a:sym typeface="Avenir Next"/>
                </a:rPr>
                <a:t>する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20" name="テキスト ボックス 19"/>
            <p:cNvSpPr txBox="1"/>
            <p:nvPr/>
          </p:nvSpPr>
          <p:spPr>
            <a:xfrm>
              <a:off x="4255103" y="9756170"/>
              <a:ext cx="61555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喋る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21" name="テキスト ボックス 20"/>
            <p:cNvSpPr txBox="1"/>
            <p:nvPr/>
          </p:nvSpPr>
          <p:spPr>
            <a:xfrm>
              <a:off x="6323708" y="8897841"/>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静止状態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6" name="十字形 5"/>
            <p:cNvSpPr/>
            <p:nvPr/>
          </p:nvSpPr>
          <p:spPr>
            <a:xfrm>
              <a:off x="5585322" y="8329115"/>
              <a:ext cx="628967" cy="628967"/>
            </a:xfrm>
            <a:prstGeom prst="plus">
              <a:avLst>
                <a:gd name="adj" fmla="val 43173"/>
              </a:avLst>
            </a:prstGeom>
            <a:solidFill>
              <a:schemeClr val="bg2"/>
            </a:solidFill>
            <a:ln w="5715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grpSp>
    </p:spTree>
    <p:extLst>
      <p:ext uri="{BB962C8B-B14F-4D97-AF65-F5344CB8AC3E}">
        <p14:creationId xmlns:p14="http://schemas.microsoft.com/office/powerpoint/2010/main" val="1318967509"/>
      </p:ext>
    </p:extLst>
  </p:cSld>
  <p:clrMapOvr>
    <a:masterClrMapping/>
  </p:clrMapOvr>
  <p:transition spd="med" advTm="2186"/>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実験：</a:t>
            </a:r>
            <a:r>
              <a:rPr lang="ja-JP" altLang="en-US" dirty="0" smtClean="0"/>
              <a:t>設計</a:t>
            </a:r>
            <a:endParaRPr kumimoji="1" lang="ja-JP" altLang="en-US" dirty="0"/>
          </a:p>
        </p:txBody>
      </p:sp>
      <p:sp>
        <p:nvSpPr>
          <p:cNvPr id="3" name="テキスト プレースホルダー 2"/>
          <p:cNvSpPr>
            <a:spLocks noGrp="1"/>
          </p:cNvSpPr>
          <p:nvPr>
            <p:ph type="body" idx="1"/>
          </p:nvPr>
        </p:nvSpPr>
        <p:spPr>
          <a:xfrm>
            <a:off x="314004" y="1029130"/>
            <a:ext cx="8244273" cy="5200654"/>
          </a:xfrm>
        </p:spPr>
        <p:txBody>
          <a:bodyPr>
            <a:noAutofit/>
          </a:bodyPr>
          <a:lstStyle/>
          <a:p>
            <a:r>
              <a:rPr lang="ja-JP" altLang="en-US" sz="2400" b="1" dirty="0" smtClean="0">
                <a:latin typeface="Hiragino Kaku Gothic Pro W6" charset="-128"/>
                <a:ea typeface="Hiragino Kaku Gothic Pro W6" charset="-128"/>
                <a:cs typeface="Hiragino Kaku Gothic Pro W6" charset="-128"/>
              </a:rPr>
              <a:t>タスク</a:t>
            </a:r>
            <a:endParaRPr lang="en-US" altLang="ja-JP" sz="2400" b="1" dirty="0" smtClean="0">
              <a:latin typeface="Hiragino Kaku Gothic Pro W6" charset="-128"/>
              <a:ea typeface="Hiragino Kaku Gothic Pro W6" charset="-128"/>
              <a:cs typeface="Hiragino Kaku Gothic Pro W6" charset="-128"/>
            </a:endParaRPr>
          </a:p>
          <a:p>
            <a:pPr lvl="1"/>
            <a:r>
              <a:rPr lang="en-US" altLang="ja-JP" sz="2400" dirty="0"/>
              <a:t>7</a:t>
            </a:r>
            <a:r>
              <a:rPr lang="ja-JP" altLang="en-US" sz="2400" dirty="0" smtClean="0"/>
              <a:t>種類の下顎</a:t>
            </a:r>
            <a:r>
              <a:rPr lang="ja-JP" altLang="en-US" sz="2400" dirty="0" smtClean="0"/>
              <a:t>運動</a:t>
            </a:r>
            <a:r>
              <a:rPr lang="ja-JP" altLang="en-US" sz="2400" dirty="0" smtClean="0"/>
              <a:t>を行ってもらった</a:t>
            </a:r>
            <a:r>
              <a:rPr lang="en-US" altLang="ja-JP" sz="2400" dirty="0"/>
              <a:t/>
            </a:r>
            <a:br>
              <a:rPr lang="en-US" altLang="ja-JP" sz="2400" dirty="0"/>
            </a:br>
            <a:r>
              <a:rPr lang="en-US" altLang="ja-JP" sz="2400" dirty="0" smtClean="0"/>
              <a:t/>
            </a:r>
            <a:br>
              <a:rPr lang="en-US" altLang="ja-JP" sz="2400" dirty="0" smtClean="0"/>
            </a:br>
            <a:r>
              <a:rPr lang="en-US" altLang="ja-JP" sz="2400" dirty="0" smtClean="0"/>
              <a:t/>
            </a:r>
            <a:br>
              <a:rPr lang="en-US" altLang="ja-JP" sz="2400" dirty="0" smtClean="0"/>
            </a:br>
            <a:endParaRPr lang="en-US" altLang="ja-JP" sz="2400" dirty="0" smtClean="0">
              <a:latin typeface="+mn-ea"/>
              <a:ea typeface="+mn-ea"/>
              <a:cs typeface="Hiragino Kaku Gothic Pro W6" charset="-128"/>
            </a:endParaRPr>
          </a:p>
          <a:p>
            <a:pPr lvl="1"/>
            <a:r>
              <a:rPr lang="ja-JP" altLang="en-US" sz="2300" dirty="0" smtClean="0">
                <a:latin typeface="+mn-ea"/>
                <a:ea typeface="+mn-ea"/>
                <a:cs typeface="Hiragino Kaku Gothic Pro W6" charset="-128"/>
              </a:rPr>
              <a:t>「喋る」下顎運動</a:t>
            </a:r>
            <a:r>
              <a:rPr lang="ja-JP" altLang="en-US" sz="2300" dirty="0" smtClean="0">
                <a:latin typeface="+mn-ea"/>
                <a:ea typeface="+mn-ea"/>
                <a:cs typeface="Hiragino Kaku Gothic Pro W6" charset="-128"/>
              </a:rPr>
              <a:t>は夏目漱石著</a:t>
            </a:r>
            <a:r>
              <a:rPr lang="ja-JP" altLang="en-US" sz="2300" dirty="0" smtClean="0">
                <a:latin typeface="+mn-ea"/>
                <a:ea typeface="+mn-ea"/>
                <a:cs typeface="Hiragino Kaku Gothic Pro W6" charset="-128"/>
              </a:rPr>
              <a:t>「我が輩は猫である」の冒頭</a:t>
            </a:r>
            <a:r>
              <a:rPr lang="en-US" altLang="ja-JP" sz="2300" dirty="0" smtClean="0">
                <a:latin typeface="+mn-ea"/>
                <a:ea typeface="+mn-ea"/>
                <a:cs typeface="Hiragino Kaku Gothic Pro W6" charset="-128"/>
              </a:rPr>
              <a:t>3</a:t>
            </a:r>
            <a:r>
              <a:rPr lang="ja-JP" altLang="en-US" sz="2300" dirty="0" smtClean="0">
                <a:latin typeface="+mn-ea"/>
                <a:ea typeface="+mn-ea"/>
                <a:cs typeface="Hiragino Kaku Gothic Pro W6" charset="-128"/>
              </a:rPr>
              <a:t>文を</a:t>
            </a:r>
            <a:r>
              <a:rPr lang="ja-JP" altLang="en-US" sz="2300" dirty="0" smtClean="0">
                <a:latin typeface="+mn-ea"/>
                <a:ea typeface="+mn-ea"/>
                <a:cs typeface="Hiragino Kaku Gothic Pro W6" charset="-128"/>
              </a:rPr>
              <a:t>読んでもらった</a:t>
            </a:r>
            <a:endParaRPr lang="en-US" altLang="ja-JP" sz="2300" dirty="0" smtClean="0">
              <a:latin typeface="+mn-ea"/>
              <a:ea typeface="+mn-ea"/>
              <a:cs typeface="Hiragino Kaku Gothic Pro W6" charset="-128"/>
            </a:endParaRPr>
          </a:p>
          <a:p>
            <a:pPr lvl="1"/>
            <a:r>
              <a:rPr lang="ja-JP" altLang="en-US" sz="2300" dirty="0" smtClean="0">
                <a:latin typeface="+mn-ea"/>
                <a:ea typeface="+mn-ea"/>
                <a:cs typeface="Hiragino Kaku Gothic Pro W6" charset="-128"/>
              </a:rPr>
              <a:t>音あり条件および音なし条件</a:t>
            </a:r>
            <a:r>
              <a:rPr lang="ja-JP" altLang="en-US" sz="2300" dirty="0" smtClean="0">
                <a:latin typeface="+mn-ea"/>
                <a:ea typeface="+mn-ea"/>
                <a:cs typeface="Hiragino Kaku Gothic Pro W6" charset="-128"/>
              </a:rPr>
              <a:t>にて</a:t>
            </a:r>
            <a:r>
              <a:rPr lang="ja-JP" altLang="en-US" sz="2300" dirty="0" smtClean="0">
                <a:latin typeface="+mn-ea"/>
                <a:ea typeface="+mn-ea"/>
                <a:cs typeface="Hiragino Kaku Gothic Pro W6" charset="-128"/>
              </a:rPr>
              <a:t>行ってもらった</a:t>
            </a:r>
            <a:endParaRPr lang="en-US" altLang="ja-JP" sz="2300" dirty="0">
              <a:latin typeface="+mn-ea"/>
              <a:ea typeface="+mn-ea"/>
              <a:cs typeface="Hiragino Kaku Gothic Pro W6" charset="-128"/>
            </a:endParaRPr>
          </a:p>
          <a:p>
            <a:r>
              <a:rPr lang="ja-JP" altLang="en-US" sz="2400" b="1" dirty="0" smtClean="0">
                <a:latin typeface="Hiragino Kaku Gothic Pro W6" charset="-128"/>
                <a:ea typeface="Hiragino Kaku Gothic Pro W6" charset="-128"/>
                <a:cs typeface="Hiragino Kaku Gothic Pro W6" charset="-128"/>
              </a:rPr>
              <a:t>試行回数</a:t>
            </a:r>
            <a:endParaRPr lang="en-US" altLang="ja-JP" sz="2400" b="1" dirty="0" smtClean="0">
              <a:latin typeface="Hiragino Kaku Gothic Pro W6" charset="-128"/>
              <a:ea typeface="Hiragino Kaku Gothic Pro W6" charset="-128"/>
              <a:cs typeface="Hiragino Kaku Gothic Pro W6" charset="-128"/>
            </a:endParaRPr>
          </a:p>
          <a:p>
            <a:pPr lvl="1"/>
            <a:r>
              <a:rPr lang="en-US" altLang="ja-JP" sz="2400" dirty="0" smtClean="0"/>
              <a:t>6</a:t>
            </a:r>
            <a:r>
              <a:rPr lang="ja-JP" altLang="en-US" sz="2400" dirty="0" smtClean="0"/>
              <a:t>人</a:t>
            </a:r>
            <a:r>
              <a:rPr lang="en-US" altLang="ja-JP" sz="2400" dirty="0" smtClean="0"/>
              <a:t> </a:t>
            </a:r>
            <a:r>
              <a:rPr lang="en-US" altLang="ja-JP" sz="2400" dirty="0"/>
              <a:t>× 2</a:t>
            </a:r>
            <a:r>
              <a:rPr lang="ja-JP" altLang="en-US" sz="2400" dirty="0"/>
              <a:t>条件</a:t>
            </a:r>
            <a:r>
              <a:rPr lang="en-US" altLang="ja-JP" sz="2400" dirty="0"/>
              <a:t> </a:t>
            </a:r>
            <a:r>
              <a:rPr lang="en-US" altLang="ja-JP" sz="2400" dirty="0" smtClean="0"/>
              <a:t>× 7</a:t>
            </a:r>
            <a:r>
              <a:rPr lang="ja-JP" altLang="en-US" sz="2400" dirty="0" smtClean="0"/>
              <a:t>種類</a:t>
            </a:r>
            <a:r>
              <a:rPr lang="en-US" altLang="ja-JP" sz="2400" dirty="0"/>
              <a:t> </a:t>
            </a:r>
            <a:r>
              <a:rPr lang="en-US" altLang="ja-JP" sz="2400" dirty="0" smtClean="0"/>
              <a:t>× 12</a:t>
            </a:r>
            <a:r>
              <a:rPr lang="ja-JP" altLang="en-US" sz="2400" dirty="0" smtClean="0"/>
              <a:t>セッション</a:t>
            </a:r>
            <a:r>
              <a:rPr lang="en-US" altLang="ja-JP" sz="2400" dirty="0" smtClean="0"/>
              <a:t>=</a:t>
            </a:r>
            <a:r>
              <a:rPr lang="ja-JP" altLang="en-US" sz="2400" dirty="0" smtClean="0"/>
              <a:t>計</a:t>
            </a:r>
            <a:r>
              <a:rPr lang="en-US" altLang="ja-JP" sz="2400" dirty="0" smtClean="0"/>
              <a:t>1008</a:t>
            </a:r>
            <a:r>
              <a:rPr lang="ja-JP" altLang="en-US" sz="2400" dirty="0" smtClean="0"/>
              <a:t>試行</a:t>
            </a:r>
            <a:endParaRPr lang="en-US" altLang="ja-JP" sz="2400" dirty="0"/>
          </a:p>
          <a:p>
            <a:endParaRPr lang="en-US" altLang="ja-JP" sz="2400"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14</a:t>
            </a:fld>
            <a:endParaRPr kumimoji="1" lang="ja-JP" altLang="en-US"/>
          </a:p>
        </p:txBody>
      </p:sp>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t="8461"/>
          <a:stretch/>
        </p:blipFill>
        <p:spPr>
          <a:xfrm>
            <a:off x="659773" y="7514045"/>
            <a:ext cx="1428750" cy="1037569"/>
          </a:xfrm>
          <a:prstGeom prst="rect">
            <a:avLst/>
          </a:prstGeom>
        </p:spPr>
      </p:pic>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t="9559"/>
          <a:stretch/>
        </p:blipFill>
        <p:spPr>
          <a:xfrm>
            <a:off x="2290840" y="7514045"/>
            <a:ext cx="1377950" cy="907394"/>
          </a:xfrm>
          <a:prstGeom prst="rect">
            <a:avLst/>
          </a:prstGeom>
        </p:spPr>
      </p:pic>
      <p:pic>
        <p:nvPicPr>
          <p:cNvPr id="9" name="図 8"/>
          <p:cNvPicPr>
            <a:picLocks noChangeAspect="1"/>
          </p:cNvPicPr>
          <p:nvPr/>
        </p:nvPicPr>
        <p:blipFill rotWithShape="1">
          <a:blip r:embed="rId5">
            <a:extLst>
              <a:ext uri="{28A0092B-C50C-407E-A947-70E740481C1C}">
                <a14:useLocalDpi xmlns:a14="http://schemas.microsoft.com/office/drawing/2010/main" val="0"/>
              </a:ext>
            </a:extLst>
          </a:blip>
          <a:srcRect t="9126" b="1"/>
          <a:stretch/>
        </p:blipFill>
        <p:spPr>
          <a:xfrm>
            <a:off x="3944677" y="7514044"/>
            <a:ext cx="1377950" cy="955019"/>
          </a:xfrm>
          <a:prstGeom prst="rect">
            <a:avLst/>
          </a:prstGeom>
        </p:spPr>
      </p:pic>
      <p:pic>
        <p:nvPicPr>
          <p:cNvPr id="10" name="図 9"/>
          <p:cNvPicPr>
            <a:picLocks noChangeAspect="1"/>
          </p:cNvPicPr>
          <p:nvPr/>
        </p:nvPicPr>
        <p:blipFill rotWithShape="1">
          <a:blip r:embed="rId6">
            <a:extLst>
              <a:ext uri="{28A0092B-C50C-407E-A947-70E740481C1C}">
                <a14:useLocalDpi xmlns:a14="http://schemas.microsoft.com/office/drawing/2010/main" val="0"/>
              </a:ext>
            </a:extLst>
          </a:blip>
          <a:srcRect t="9414"/>
          <a:stretch/>
        </p:blipFill>
        <p:spPr>
          <a:xfrm>
            <a:off x="5756175" y="7514044"/>
            <a:ext cx="1377950" cy="920354"/>
          </a:xfrm>
          <a:prstGeom prst="rect">
            <a:avLst/>
          </a:prstGeom>
        </p:spPr>
      </p:pic>
      <p:pic>
        <p:nvPicPr>
          <p:cNvPr id="11" name="図 10"/>
          <p:cNvPicPr>
            <a:picLocks noChangeAspect="1"/>
          </p:cNvPicPr>
          <p:nvPr/>
        </p:nvPicPr>
        <p:blipFill rotWithShape="1">
          <a:blip r:embed="rId7">
            <a:extLst>
              <a:ext uri="{28A0092B-C50C-407E-A947-70E740481C1C}">
                <a14:useLocalDpi xmlns:a14="http://schemas.microsoft.com/office/drawing/2010/main" val="0"/>
              </a:ext>
            </a:extLst>
          </a:blip>
          <a:srcRect t="7924"/>
          <a:stretch/>
        </p:blipFill>
        <p:spPr>
          <a:xfrm>
            <a:off x="1374148" y="8996004"/>
            <a:ext cx="1470025" cy="932570"/>
          </a:xfrm>
          <a:prstGeom prst="rect">
            <a:avLst/>
          </a:prstGeom>
        </p:spPr>
      </p:pic>
      <p:pic>
        <p:nvPicPr>
          <p:cNvPr id="12" name="図 11"/>
          <p:cNvPicPr>
            <a:picLocks noChangeAspect="1"/>
          </p:cNvPicPr>
          <p:nvPr/>
        </p:nvPicPr>
        <p:blipFill rotWithShape="1">
          <a:blip r:embed="rId8">
            <a:extLst>
              <a:ext uri="{28A0092B-C50C-407E-A947-70E740481C1C}">
                <a14:useLocalDpi xmlns:a14="http://schemas.microsoft.com/office/drawing/2010/main" val="0"/>
              </a:ext>
            </a:extLst>
          </a:blip>
          <a:srcRect t="6850"/>
          <a:stretch/>
        </p:blipFill>
        <p:spPr>
          <a:xfrm>
            <a:off x="3071459" y="8996004"/>
            <a:ext cx="1866900" cy="1091320"/>
          </a:xfrm>
          <a:prstGeom prst="rect">
            <a:avLst/>
          </a:prstGeom>
        </p:spPr>
      </p:pic>
      <p:pic>
        <p:nvPicPr>
          <p:cNvPr id="14" name="図 13"/>
          <p:cNvPicPr>
            <a:picLocks noChangeAspect="1"/>
          </p:cNvPicPr>
          <p:nvPr/>
        </p:nvPicPr>
        <p:blipFill rotWithShape="1">
          <a:blip r:embed="rId9">
            <a:extLst>
              <a:ext uri="{28A0092B-C50C-407E-A947-70E740481C1C}">
                <a14:useLocalDpi xmlns:a14="http://schemas.microsoft.com/office/drawing/2010/main" val="0"/>
              </a:ext>
            </a:extLst>
          </a:blip>
          <a:srcRect t="7924"/>
          <a:stretch/>
        </p:blipFill>
        <p:spPr>
          <a:xfrm>
            <a:off x="5190063" y="9014336"/>
            <a:ext cx="1384300" cy="932569"/>
          </a:xfrm>
          <a:prstGeom prst="rect">
            <a:avLst/>
          </a:prstGeom>
        </p:spPr>
      </p:pic>
      <p:sp>
        <p:nvSpPr>
          <p:cNvPr id="15" name="テキスト ボックス 14"/>
          <p:cNvSpPr txBox="1"/>
          <p:nvPr/>
        </p:nvSpPr>
        <p:spPr>
          <a:xfrm>
            <a:off x="724165" y="8367037"/>
            <a:ext cx="138499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口を開ける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16" name="テキスト ボックス 15"/>
          <p:cNvSpPr txBox="1"/>
          <p:nvPr/>
        </p:nvSpPr>
        <p:spPr>
          <a:xfrm>
            <a:off x="2276999" y="8373720"/>
            <a:ext cx="138499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口を閉じる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17" name="テキスト ボックス 16"/>
          <p:cNvSpPr txBox="1"/>
          <p:nvPr/>
        </p:nvSpPr>
        <p:spPr>
          <a:xfrm>
            <a:off x="3826621" y="8373720"/>
            <a:ext cx="171841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smtClean="0">
                <a:ln>
                  <a:noFill/>
                </a:ln>
                <a:solidFill>
                  <a:schemeClr val="bg2"/>
                </a:solidFill>
                <a:effectLst/>
                <a:uFillTx/>
                <a:latin typeface="+mn-lt"/>
                <a:ea typeface="+mn-ea"/>
                <a:cs typeface="+mn-cs"/>
                <a:sym typeface="Avenir Next"/>
              </a:rPr>
              <a:t>顎を左に動かす</a:t>
            </a:r>
            <a:endParaRPr kumimoji="0" lang="ja-JP" altLang="en-US" b="1" i="0" u="none" strike="noStrike" cap="none" spc="0" normalizeH="0" baseline="0" dirty="0">
              <a:ln>
                <a:noFill/>
              </a:ln>
              <a:solidFill>
                <a:schemeClr val="bg2"/>
              </a:solidFill>
              <a:effectLst/>
              <a:uFillTx/>
              <a:latin typeface="+mn-lt"/>
              <a:ea typeface="+mn-ea"/>
              <a:cs typeface="+mn-cs"/>
              <a:sym typeface="Avenir Next"/>
            </a:endParaRPr>
          </a:p>
        </p:txBody>
      </p:sp>
      <p:sp>
        <p:nvSpPr>
          <p:cNvPr id="18" name="テキスト ボックス 17"/>
          <p:cNvSpPr txBox="1"/>
          <p:nvPr/>
        </p:nvSpPr>
        <p:spPr>
          <a:xfrm>
            <a:off x="5589526" y="8377547"/>
            <a:ext cx="171841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smtClean="0">
                <a:ln>
                  <a:noFill/>
                </a:ln>
                <a:solidFill>
                  <a:schemeClr val="bg2"/>
                </a:solidFill>
                <a:effectLst/>
                <a:uFillTx/>
                <a:latin typeface="+mn-lt"/>
                <a:ea typeface="+mn-ea"/>
                <a:cs typeface="+mn-cs"/>
                <a:sym typeface="Avenir Next"/>
              </a:rPr>
              <a:t>顎を右に動かす</a:t>
            </a:r>
            <a:endParaRPr kumimoji="0" lang="ja-JP" altLang="en-US" b="1" i="0" u="none" strike="noStrike" cap="none" spc="0" normalizeH="0" baseline="0" dirty="0">
              <a:ln>
                <a:noFill/>
              </a:ln>
              <a:solidFill>
                <a:schemeClr val="bg2"/>
              </a:solidFill>
              <a:effectLst/>
              <a:uFillTx/>
              <a:latin typeface="+mn-lt"/>
              <a:ea typeface="+mn-ea"/>
              <a:cs typeface="+mn-cs"/>
              <a:sym typeface="Avenir Next"/>
            </a:endParaRPr>
          </a:p>
        </p:txBody>
      </p:sp>
      <p:sp>
        <p:nvSpPr>
          <p:cNvPr id="19" name="テキスト ボックス 18"/>
          <p:cNvSpPr txBox="1"/>
          <p:nvPr/>
        </p:nvSpPr>
        <p:spPr>
          <a:xfrm>
            <a:off x="1336129" y="9865825"/>
            <a:ext cx="164147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a:t>
            </a:r>
            <a:r>
              <a:rPr kumimoji="0" lang="ja-JP" altLang="en-US" sz="2000" b="1" i="0" u="none" strike="noStrike" cap="none" spc="0" normalizeH="0" baseline="0" smtClean="0">
                <a:ln>
                  <a:noFill/>
                </a:ln>
                <a:solidFill>
                  <a:schemeClr val="bg2"/>
                </a:solidFill>
                <a:effectLst/>
                <a:uFillTx/>
                <a:latin typeface="+mn-lt"/>
                <a:ea typeface="+mn-ea"/>
                <a:cs typeface="+mn-cs"/>
                <a:sym typeface="Avenir Next"/>
              </a:rPr>
              <a:t>を開閉</a:t>
            </a:r>
            <a:r>
              <a:rPr kumimoji="0" lang="ja-JP" altLang="en-US" sz="2000" b="1" smtClean="0">
                <a:solidFill>
                  <a:schemeClr val="bg2"/>
                </a:solidFill>
                <a:sym typeface="Avenir Next"/>
              </a:rPr>
              <a:t>する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20" name="テキスト ボックス 19"/>
          <p:cNvSpPr txBox="1"/>
          <p:nvPr/>
        </p:nvSpPr>
        <p:spPr>
          <a:xfrm>
            <a:off x="3461248" y="9897231"/>
            <a:ext cx="61555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smtClean="0">
                <a:ln>
                  <a:noFill/>
                </a:ln>
                <a:solidFill>
                  <a:schemeClr val="bg2"/>
                </a:solidFill>
                <a:effectLst/>
                <a:uFillTx/>
                <a:latin typeface="+mn-lt"/>
                <a:ea typeface="+mn-ea"/>
                <a:cs typeface="+mn-cs"/>
                <a:sym typeface="Avenir Next"/>
              </a:rPr>
              <a:t>喋る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21" name="テキスト ボックス 20"/>
          <p:cNvSpPr txBox="1"/>
          <p:nvPr/>
        </p:nvSpPr>
        <p:spPr>
          <a:xfrm>
            <a:off x="4938359" y="9965236"/>
            <a:ext cx="189795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smtClean="0">
                <a:ln>
                  <a:noFill/>
                </a:ln>
                <a:solidFill>
                  <a:schemeClr val="bg2"/>
                </a:solidFill>
                <a:effectLst/>
                <a:uFillTx/>
                <a:latin typeface="+mn-lt"/>
                <a:ea typeface="+mn-ea"/>
                <a:cs typeface="+mn-cs"/>
                <a:sym typeface="Avenir Next"/>
              </a:rPr>
              <a:t>顎を動かさない</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grpSp>
        <p:nvGrpSpPr>
          <p:cNvPr id="6" name="図形グループ 5"/>
          <p:cNvGrpSpPr/>
          <p:nvPr/>
        </p:nvGrpSpPr>
        <p:grpSpPr>
          <a:xfrm>
            <a:off x="152480" y="2247514"/>
            <a:ext cx="8872175" cy="1350237"/>
            <a:chOff x="178358" y="2135376"/>
            <a:chExt cx="8872175" cy="1350237"/>
          </a:xfrm>
        </p:grpSpPr>
        <p:pic>
          <p:nvPicPr>
            <p:cNvPr id="22" name="図 21"/>
            <p:cNvPicPr>
              <a:picLocks noChangeAspect="1"/>
            </p:cNvPicPr>
            <p:nvPr/>
          </p:nvPicPr>
          <p:blipFill rotWithShape="1">
            <a:blip r:embed="rId3">
              <a:extLst>
                <a:ext uri="{28A0092B-C50C-407E-A947-70E740481C1C}">
                  <a14:useLocalDpi xmlns:a14="http://schemas.microsoft.com/office/drawing/2010/main" val="0"/>
                </a:ext>
              </a:extLst>
            </a:blip>
            <a:srcRect t="8461"/>
            <a:stretch/>
          </p:blipFill>
          <p:spPr>
            <a:xfrm>
              <a:off x="221564" y="2143136"/>
              <a:ext cx="1185233" cy="860725"/>
            </a:xfrm>
            <a:prstGeom prst="rect">
              <a:avLst/>
            </a:prstGeom>
          </p:spPr>
        </p:pic>
        <p:pic>
          <p:nvPicPr>
            <p:cNvPr id="23" name="図 22"/>
            <p:cNvPicPr>
              <a:picLocks noChangeAspect="1"/>
            </p:cNvPicPr>
            <p:nvPr/>
          </p:nvPicPr>
          <p:blipFill rotWithShape="1">
            <a:blip r:embed="rId4">
              <a:extLst>
                <a:ext uri="{28A0092B-C50C-407E-A947-70E740481C1C}">
                  <a14:useLocalDpi xmlns:a14="http://schemas.microsoft.com/office/drawing/2010/main" val="0"/>
                </a:ext>
              </a:extLst>
            </a:blip>
            <a:srcRect t="9559"/>
            <a:stretch/>
          </p:blipFill>
          <p:spPr>
            <a:xfrm>
              <a:off x="1633901" y="2143136"/>
              <a:ext cx="1143091" cy="752737"/>
            </a:xfrm>
            <a:prstGeom prst="rect">
              <a:avLst/>
            </a:prstGeom>
          </p:spPr>
        </p:pic>
        <p:pic>
          <p:nvPicPr>
            <p:cNvPr id="24" name="図 23"/>
            <p:cNvPicPr>
              <a:picLocks noChangeAspect="1"/>
            </p:cNvPicPr>
            <p:nvPr/>
          </p:nvPicPr>
          <p:blipFill rotWithShape="1">
            <a:blip r:embed="rId5">
              <a:extLst>
                <a:ext uri="{28A0092B-C50C-407E-A947-70E740481C1C}">
                  <a14:useLocalDpi xmlns:a14="http://schemas.microsoft.com/office/drawing/2010/main" val="0"/>
                </a:ext>
              </a:extLst>
            </a:blip>
            <a:srcRect t="9126" b="1"/>
            <a:stretch/>
          </p:blipFill>
          <p:spPr>
            <a:xfrm>
              <a:off x="2801614" y="2136459"/>
              <a:ext cx="1143091" cy="792245"/>
            </a:xfrm>
            <a:prstGeom prst="rect">
              <a:avLst/>
            </a:prstGeom>
          </p:spPr>
        </p:pic>
        <p:pic>
          <p:nvPicPr>
            <p:cNvPr id="25" name="図 24"/>
            <p:cNvPicPr>
              <a:picLocks noChangeAspect="1"/>
            </p:cNvPicPr>
            <p:nvPr/>
          </p:nvPicPr>
          <p:blipFill rotWithShape="1">
            <a:blip r:embed="rId6">
              <a:extLst>
                <a:ext uri="{28A0092B-C50C-407E-A947-70E740481C1C}">
                  <a14:useLocalDpi xmlns:a14="http://schemas.microsoft.com/office/drawing/2010/main" val="0"/>
                </a:ext>
              </a:extLst>
            </a:blip>
            <a:srcRect t="9414"/>
            <a:stretch/>
          </p:blipFill>
          <p:spPr>
            <a:xfrm>
              <a:off x="3992822" y="2135376"/>
              <a:ext cx="1143091" cy="763488"/>
            </a:xfrm>
            <a:prstGeom prst="rect">
              <a:avLst/>
            </a:prstGeom>
          </p:spPr>
        </p:pic>
        <p:pic>
          <p:nvPicPr>
            <p:cNvPr id="26" name="図 25"/>
            <p:cNvPicPr>
              <a:picLocks noChangeAspect="1"/>
            </p:cNvPicPr>
            <p:nvPr/>
          </p:nvPicPr>
          <p:blipFill rotWithShape="1">
            <a:blip r:embed="rId7">
              <a:extLst>
                <a:ext uri="{28A0092B-C50C-407E-A947-70E740481C1C}">
                  <a14:useLocalDpi xmlns:a14="http://schemas.microsoft.com/office/drawing/2010/main" val="0"/>
                </a:ext>
              </a:extLst>
            </a:blip>
            <a:srcRect t="7924"/>
            <a:stretch/>
          </p:blipFill>
          <p:spPr>
            <a:xfrm>
              <a:off x="5163842" y="2148370"/>
              <a:ext cx="1219473" cy="773621"/>
            </a:xfrm>
            <a:prstGeom prst="rect">
              <a:avLst/>
            </a:prstGeom>
          </p:spPr>
        </p:pic>
        <p:pic>
          <p:nvPicPr>
            <p:cNvPr id="28" name="図 27"/>
            <p:cNvPicPr>
              <a:picLocks noChangeAspect="1"/>
            </p:cNvPicPr>
            <p:nvPr/>
          </p:nvPicPr>
          <p:blipFill rotWithShape="1">
            <a:blip r:embed="rId9">
              <a:extLst>
                <a:ext uri="{28A0092B-C50C-407E-A947-70E740481C1C}">
                  <a14:useLocalDpi xmlns:a14="http://schemas.microsoft.com/office/drawing/2010/main" val="0"/>
                </a:ext>
              </a:extLst>
            </a:blip>
            <a:srcRect t="7924"/>
            <a:stretch/>
          </p:blipFill>
          <p:spPr>
            <a:xfrm>
              <a:off x="7783857" y="2142289"/>
              <a:ext cx="1148359" cy="773621"/>
            </a:xfrm>
            <a:prstGeom prst="rect">
              <a:avLst/>
            </a:prstGeom>
          </p:spPr>
        </p:pic>
        <p:sp>
          <p:nvSpPr>
            <p:cNvPr id="29" name="テキスト ボックス 28"/>
            <p:cNvSpPr txBox="1"/>
            <p:nvPr/>
          </p:nvSpPr>
          <p:spPr>
            <a:xfrm>
              <a:off x="178358" y="2869075"/>
              <a:ext cx="1320874" cy="394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1900" b="1" i="0" u="none" strike="noStrike" cap="none" spc="0" normalizeH="0" baseline="0" dirty="0" smtClean="0">
                  <a:ln>
                    <a:noFill/>
                  </a:ln>
                  <a:solidFill>
                    <a:schemeClr val="bg2"/>
                  </a:solidFill>
                  <a:effectLst/>
                  <a:uFillTx/>
                  <a:latin typeface="+mn-lt"/>
                  <a:ea typeface="+mn-ea"/>
                  <a:cs typeface="+mn-cs"/>
                  <a:sym typeface="Avenir Next"/>
                </a:rPr>
                <a:t>口を開ける</a:t>
              </a:r>
              <a:endParaRPr kumimoji="0" lang="ja-JP" altLang="en-US" sz="1900" b="1" i="0" u="none" strike="noStrike" cap="none" spc="0" normalizeH="0" baseline="0" dirty="0">
                <a:ln>
                  <a:noFill/>
                </a:ln>
                <a:solidFill>
                  <a:schemeClr val="bg2"/>
                </a:solidFill>
                <a:effectLst/>
                <a:uFillTx/>
                <a:latin typeface="+mn-lt"/>
                <a:ea typeface="+mn-ea"/>
                <a:cs typeface="+mn-cs"/>
                <a:sym typeface="Avenir Next"/>
              </a:endParaRPr>
            </a:p>
          </p:txBody>
        </p:sp>
        <p:sp>
          <p:nvSpPr>
            <p:cNvPr id="30" name="テキスト ボックス 29"/>
            <p:cNvSpPr txBox="1"/>
            <p:nvPr/>
          </p:nvSpPr>
          <p:spPr>
            <a:xfrm>
              <a:off x="1531293" y="2877106"/>
              <a:ext cx="1320874" cy="394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1900" b="1" i="0" u="none" strike="noStrike" cap="none" spc="0" normalizeH="0" baseline="0" dirty="0" smtClean="0">
                  <a:ln>
                    <a:noFill/>
                  </a:ln>
                  <a:solidFill>
                    <a:schemeClr val="bg2"/>
                  </a:solidFill>
                  <a:effectLst/>
                  <a:uFillTx/>
                  <a:latin typeface="+mn-lt"/>
                  <a:ea typeface="+mn-ea"/>
                  <a:cs typeface="+mn-cs"/>
                  <a:sym typeface="Avenir Next"/>
                </a:rPr>
                <a:t>口を閉じる</a:t>
              </a:r>
              <a:endParaRPr kumimoji="0" lang="ja-JP" altLang="en-US" sz="1900" b="1" i="0" u="none" strike="noStrike" cap="none" spc="0" normalizeH="0" baseline="0" dirty="0">
                <a:ln>
                  <a:noFill/>
                </a:ln>
                <a:solidFill>
                  <a:schemeClr val="bg2"/>
                </a:solidFill>
                <a:effectLst/>
                <a:uFillTx/>
                <a:latin typeface="+mn-lt"/>
                <a:ea typeface="+mn-ea"/>
                <a:cs typeface="+mn-cs"/>
                <a:sym typeface="Avenir Next"/>
              </a:endParaRPr>
            </a:p>
          </p:txBody>
        </p:sp>
        <p:sp>
          <p:nvSpPr>
            <p:cNvPr id="31" name="テキスト ボックス 30"/>
            <p:cNvSpPr txBox="1"/>
            <p:nvPr/>
          </p:nvSpPr>
          <p:spPr>
            <a:xfrm>
              <a:off x="2886138" y="2812324"/>
              <a:ext cx="102592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smtClean="0">
                  <a:ln>
                    <a:noFill/>
                  </a:ln>
                  <a:solidFill>
                    <a:schemeClr val="bg2"/>
                  </a:solidFill>
                  <a:effectLst/>
                  <a:uFillTx/>
                  <a:latin typeface="+mn-lt"/>
                  <a:ea typeface="+mn-ea"/>
                  <a:cs typeface="+mn-cs"/>
                  <a:sym typeface="Avenir Next"/>
                </a:rPr>
                <a:t>顎を左に</a:t>
              </a:r>
              <a:r>
                <a:rPr kumimoji="0" lang="en-US" altLang="ja-JP" b="1" i="0" u="none" strike="noStrike" cap="none" spc="0" normalizeH="0" baseline="0" dirty="0" smtClean="0">
                  <a:ln>
                    <a:noFill/>
                  </a:ln>
                  <a:solidFill>
                    <a:schemeClr val="bg2"/>
                  </a:solidFill>
                  <a:effectLst/>
                  <a:uFillTx/>
                  <a:latin typeface="+mn-lt"/>
                  <a:ea typeface="+mn-ea"/>
                  <a:cs typeface="+mn-cs"/>
                  <a:sym typeface="Avenir Next"/>
                </a:rPr>
                <a:t/>
              </a:r>
              <a:br>
                <a:rPr kumimoji="0" lang="en-US" altLang="ja-JP" b="1" i="0" u="none" strike="noStrike" cap="none" spc="0" normalizeH="0" baseline="0" dirty="0" smtClean="0">
                  <a:ln>
                    <a:noFill/>
                  </a:ln>
                  <a:solidFill>
                    <a:schemeClr val="bg2"/>
                  </a:solidFill>
                  <a:effectLst/>
                  <a:uFillTx/>
                  <a:latin typeface="+mn-lt"/>
                  <a:ea typeface="+mn-ea"/>
                  <a:cs typeface="+mn-cs"/>
                  <a:sym typeface="Avenir Next"/>
                </a:rPr>
              </a:br>
              <a:r>
                <a:rPr kumimoji="0" lang="ja-JP" altLang="en-US" b="1" i="0" u="none" strike="noStrike" cap="none" spc="0" normalizeH="0" baseline="0" dirty="0" smtClean="0">
                  <a:ln>
                    <a:noFill/>
                  </a:ln>
                  <a:solidFill>
                    <a:schemeClr val="bg2"/>
                  </a:solidFill>
                  <a:effectLst/>
                  <a:uFillTx/>
                  <a:latin typeface="+mn-lt"/>
                  <a:ea typeface="+mn-ea"/>
                  <a:cs typeface="+mn-cs"/>
                  <a:sym typeface="Avenir Next"/>
                </a:rPr>
                <a:t>動かす</a:t>
              </a:r>
              <a:endParaRPr kumimoji="0" lang="ja-JP" altLang="en-US" b="1" i="0" u="none" strike="noStrike" cap="none" spc="0" normalizeH="0" baseline="0" dirty="0">
                <a:ln>
                  <a:noFill/>
                </a:ln>
                <a:solidFill>
                  <a:schemeClr val="bg2"/>
                </a:solidFill>
                <a:effectLst/>
                <a:uFillTx/>
                <a:latin typeface="+mn-lt"/>
                <a:ea typeface="+mn-ea"/>
                <a:cs typeface="+mn-cs"/>
                <a:sym typeface="Avenir Next"/>
              </a:endParaRPr>
            </a:p>
          </p:txBody>
        </p:sp>
        <p:sp>
          <p:nvSpPr>
            <p:cNvPr id="32" name="テキスト ボックス 31"/>
            <p:cNvSpPr txBox="1"/>
            <p:nvPr/>
          </p:nvSpPr>
          <p:spPr>
            <a:xfrm>
              <a:off x="4036702" y="2812324"/>
              <a:ext cx="102592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smtClean="0">
                  <a:ln>
                    <a:noFill/>
                  </a:ln>
                  <a:solidFill>
                    <a:schemeClr val="bg2"/>
                  </a:solidFill>
                  <a:effectLst/>
                  <a:uFillTx/>
                  <a:latin typeface="+mn-lt"/>
                  <a:ea typeface="+mn-ea"/>
                  <a:cs typeface="+mn-cs"/>
                  <a:sym typeface="Avenir Next"/>
                </a:rPr>
                <a:t>顎を右に</a:t>
              </a:r>
              <a:r>
                <a:rPr kumimoji="0" lang="en-US" altLang="ja-JP" b="1" i="0" u="none" strike="noStrike" cap="none" spc="0" normalizeH="0" baseline="0" dirty="0" smtClean="0">
                  <a:ln>
                    <a:noFill/>
                  </a:ln>
                  <a:solidFill>
                    <a:schemeClr val="bg2"/>
                  </a:solidFill>
                  <a:effectLst/>
                  <a:uFillTx/>
                  <a:latin typeface="+mn-lt"/>
                  <a:ea typeface="+mn-ea"/>
                  <a:cs typeface="+mn-cs"/>
                  <a:sym typeface="Avenir Next"/>
                </a:rPr>
                <a:t/>
              </a:r>
              <a:br>
                <a:rPr kumimoji="0" lang="en-US" altLang="ja-JP" b="1" i="0" u="none" strike="noStrike" cap="none" spc="0" normalizeH="0" baseline="0" dirty="0" smtClean="0">
                  <a:ln>
                    <a:noFill/>
                  </a:ln>
                  <a:solidFill>
                    <a:schemeClr val="bg2"/>
                  </a:solidFill>
                  <a:effectLst/>
                  <a:uFillTx/>
                  <a:latin typeface="+mn-lt"/>
                  <a:ea typeface="+mn-ea"/>
                  <a:cs typeface="+mn-cs"/>
                  <a:sym typeface="Avenir Next"/>
                </a:rPr>
              </a:br>
              <a:r>
                <a:rPr kumimoji="0" lang="ja-JP" altLang="en-US" b="1" i="0" u="none" strike="noStrike" cap="none" spc="0" normalizeH="0" baseline="0" dirty="0" smtClean="0">
                  <a:ln>
                    <a:noFill/>
                  </a:ln>
                  <a:solidFill>
                    <a:schemeClr val="bg2"/>
                  </a:solidFill>
                  <a:effectLst/>
                  <a:uFillTx/>
                  <a:latin typeface="+mn-lt"/>
                  <a:ea typeface="+mn-ea"/>
                  <a:cs typeface="+mn-cs"/>
                  <a:sym typeface="Avenir Next"/>
                </a:rPr>
                <a:t>動かす</a:t>
              </a:r>
              <a:endParaRPr kumimoji="0" lang="ja-JP" altLang="en-US" b="1" i="0" u="none" strike="noStrike" cap="none" spc="0" normalizeH="0" baseline="0" dirty="0">
                <a:ln>
                  <a:noFill/>
                </a:ln>
                <a:solidFill>
                  <a:schemeClr val="bg2"/>
                </a:solidFill>
                <a:effectLst/>
                <a:uFillTx/>
                <a:latin typeface="+mn-lt"/>
                <a:ea typeface="+mn-ea"/>
                <a:cs typeface="+mn-cs"/>
                <a:sym typeface="Avenir Next"/>
              </a:endParaRPr>
            </a:p>
          </p:txBody>
        </p:sp>
        <p:sp>
          <p:nvSpPr>
            <p:cNvPr id="33" name="テキスト ボックス 32"/>
            <p:cNvSpPr txBox="1"/>
            <p:nvPr/>
          </p:nvSpPr>
          <p:spPr>
            <a:xfrm>
              <a:off x="5246633" y="2764028"/>
              <a:ext cx="112851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口を</a:t>
              </a:r>
              <a:r>
                <a:rPr kumimoji="0" lang="en-US" altLang="ja-JP" sz="2000" b="1" i="0" u="none" strike="noStrike" cap="none" spc="0" normalizeH="0" baseline="0" dirty="0" smtClean="0">
                  <a:ln>
                    <a:noFill/>
                  </a:ln>
                  <a:solidFill>
                    <a:schemeClr val="bg2"/>
                  </a:solidFill>
                  <a:effectLst/>
                  <a:uFillTx/>
                  <a:latin typeface="+mn-lt"/>
                  <a:ea typeface="+mn-ea"/>
                  <a:cs typeface="+mn-cs"/>
                  <a:sym typeface="Avenir Next"/>
                </a:rPr>
                <a:t/>
              </a:r>
              <a:br>
                <a:rPr kumimoji="0" lang="en-US" altLang="ja-JP" sz="2000" b="1" i="0" u="none" strike="noStrike" cap="none" spc="0" normalizeH="0" baseline="0" dirty="0" smtClean="0">
                  <a:ln>
                    <a:noFill/>
                  </a:ln>
                  <a:solidFill>
                    <a:schemeClr val="bg2"/>
                  </a:solidFill>
                  <a:effectLst/>
                  <a:uFillTx/>
                  <a:latin typeface="+mn-lt"/>
                  <a:ea typeface="+mn-ea"/>
                  <a:cs typeface="+mn-cs"/>
                  <a:sym typeface="Avenir Next"/>
                </a:rPr>
              </a:b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開閉</a:t>
              </a:r>
              <a:r>
                <a:rPr kumimoji="0" lang="ja-JP" altLang="en-US" sz="2000" b="1" dirty="0" smtClean="0">
                  <a:solidFill>
                    <a:schemeClr val="bg2"/>
                  </a:solidFill>
                  <a:sym typeface="Avenir Next"/>
                </a:rPr>
                <a:t>する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35" name="テキスト ボックス 34"/>
            <p:cNvSpPr txBox="1"/>
            <p:nvPr/>
          </p:nvSpPr>
          <p:spPr>
            <a:xfrm>
              <a:off x="7665538" y="2767468"/>
              <a:ext cx="138499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顎を</a:t>
              </a:r>
              <a:r>
                <a:rPr kumimoji="0" lang="en-US" altLang="ja-JP" sz="2000" b="1" i="0" u="none" strike="noStrike" cap="none" spc="0" normalizeH="0" baseline="0" dirty="0" smtClean="0">
                  <a:ln>
                    <a:noFill/>
                  </a:ln>
                  <a:solidFill>
                    <a:schemeClr val="bg2"/>
                  </a:solidFill>
                  <a:effectLst/>
                  <a:uFillTx/>
                  <a:latin typeface="+mn-lt"/>
                  <a:ea typeface="+mn-ea"/>
                  <a:cs typeface="+mn-cs"/>
                  <a:sym typeface="Avenir Next"/>
                </a:rPr>
                <a:t/>
              </a:r>
              <a:br>
                <a:rPr kumimoji="0" lang="en-US" altLang="ja-JP" sz="2000" b="1" i="0" u="none" strike="noStrike" cap="none" spc="0" normalizeH="0" baseline="0" dirty="0" smtClean="0">
                  <a:ln>
                    <a:noFill/>
                  </a:ln>
                  <a:solidFill>
                    <a:schemeClr val="bg2"/>
                  </a:solidFill>
                  <a:effectLst/>
                  <a:uFillTx/>
                  <a:latin typeface="+mn-lt"/>
                  <a:ea typeface="+mn-ea"/>
                  <a:cs typeface="+mn-cs"/>
                  <a:sym typeface="Avenir Next"/>
                </a:rPr>
              </a:b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動かさない</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pic>
          <p:nvPicPr>
            <p:cNvPr id="27" name="図 26"/>
            <p:cNvPicPr>
              <a:picLocks noChangeAspect="1"/>
            </p:cNvPicPr>
            <p:nvPr/>
          </p:nvPicPr>
          <p:blipFill rotWithShape="1">
            <a:blip r:embed="rId8">
              <a:extLst>
                <a:ext uri="{28A0092B-C50C-407E-A947-70E740481C1C}">
                  <a14:useLocalDpi xmlns:a14="http://schemas.microsoft.com/office/drawing/2010/main" val="0"/>
                </a:ext>
              </a:extLst>
            </a:blip>
            <a:srcRect t="6850"/>
            <a:stretch/>
          </p:blipFill>
          <p:spPr>
            <a:xfrm>
              <a:off x="6406634" y="2137924"/>
              <a:ext cx="1548704" cy="905315"/>
            </a:xfrm>
            <a:prstGeom prst="rect">
              <a:avLst/>
            </a:prstGeom>
          </p:spPr>
        </p:pic>
        <p:sp>
          <p:nvSpPr>
            <p:cNvPr id="34" name="テキスト ボックス 33"/>
            <p:cNvSpPr txBox="1"/>
            <p:nvPr/>
          </p:nvSpPr>
          <p:spPr>
            <a:xfrm>
              <a:off x="6709766" y="2952887"/>
              <a:ext cx="510638" cy="340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喋る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grpSp>
    </p:spTree>
    <p:extLst>
      <p:ext uri="{BB962C8B-B14F-4D97-AF65-F5344CB8AC3E}">
        <p14:creationId xmlns:p14="http://schemas.microsoft.com/office/powerpoint/2010/main" val="576493507"/>
      </p:ext>
    </p:extLst>
  </p:cSld>
  <p:clrMapOvr>
    <a:masterClrMapping/>
  </p:clrMapOvr>
  <p:transition spd="med" advTm="711"/>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結果：被験者ごとの交差検定</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15</a:t>
            </a:fld>
            <a:endParaRPr kumimoji="1" lang="ja-JP" altLang="en-US"/>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502" y="1041163"/>
            <a:ext cx="6596743" cy="3656099"/>
          </a:xfrm>
          <a:prstGeom prst="rect">
            <a:avLst/>
          </a:prstGeom>
        </p:spPr>
      </p:pic>
      <p:sp>
        <p:nvSpPr>
          <p:cNvPr id="3" name="テキスト プレースホルダー 2"/>
          <p:cNvSpPr>
            <a:spLocks noGrp="1"/>
          </p:cNvSpPr>
          <p:nvPr>
            <p:ph type="body" idx="1"/>
          </p:nvPr>
        </p:nvSpPr>
        <p:spPr>
          <a:xfrm>
            <a:off x="580023" y="4395121"/>
            <a:ext cx="8104616" cy="2496458"/>
          </a:xfrm>
        </p:spPr>
        <p:txBody>
          <a:bodyPr>
            <a:normAutofit/>
          </a:bodyPr>
          <a:lstStyle/>
          <a:p>
            <a:pPr>
              <a:lnSpc>
                <a:spcPct val="100000"/>
              </a:lnSpc>
            </a:pPr>
            <a:r>
              <a:rPr lang="ja-JP" altLang="en-US" sz="2000" dirty="0" smtClean="0"/>
              <a:t>被験者ごとに</a:t>
            </a:r>
            <a:r>
              <a:rPr kumimoji="1" lang="ja-JP" altLang="en-US" sz="2000" dirty="0" smtClean="0"/>
              <a:t>交差検定を行った結果平均認識率は</a:t>
            </a:r>
            <a:r>
              <a:rPr kumimoji="1" lang="en-US" altLang="ja-JP" sz="2000" dirty="0" smtClean="0"/>
              <a:t/>
            </a:r>
            <a:br>
              <a:rPr kumimoji="1" lang="en-US" altLang="ja-JP" sz="2000" dirty="0" smtClean="0"/>
            </a:br>
            <a:r>
              <a:rPr kumimoji="1" lang="ja-JP" altLang="en-US" sz="2000" dirty="0" smtClean="0"/>
              <a:t>音なし条件で</a:t>
            </a:r>
            <a:r>
              <a:rPr kumimoji="1" lang="en-US" altLang="ja-JP" sz="2000" dirty="0" smtClean="0"/>
              <a:t> </a:t>
            </a:r>
            <a:r>
              <a:rPr lang="en-US" altLang="ja-JP" sz="2600" b="1" dirty="0" smtClean="0">
                <a:solidFill>
                  <a:srgbClr val="4372C4"/>
                </a:solidFill>
              </a:rPr>
              <a:t>87.7</a:t>
            </a:r>
            <a:r>
              <a:rPr kumimoji="1" lang="en-US" altLang="ja-JP" sz="2600" b="1" dirty="0" smtClean="0">
                <a:solidFill>
                  <a:srgbClr val="4372C4"/>
                </a:solidFill>
              </a:rPr>
              <a:t>%</a:t>
            </a:r>
            <a:r>
              <a:rPr kumimoji="1" lang="ja-JP" altLang="en-US" sz="2000" dirty="0" smtClean="0"/>
              <a:t>，音あり条件で</a:t>
            </a:r>
            <a:r>
              <a:rPr lang="en-US" altLang="ja-JP" sz="2000" dirty="0" smtClean="0"/>
              <a:t> </a:t>
            </a:r>
            <a:r>
              <a:rPr lang="en-US" altLang="ja-JP" sz="2600" b="1" dirty="0" smtClean="0">
                <a:solidFill>
                  <a:srgbClr val="ED7D31"/>
                </a:solidFill>
              </a:rPr>
              <a:t>89.9%</a:t>
            </a:r>
            <a:r>
              <a:rPr lang="ja-JP" altLang="en-US" sz="2000" dirty="0" smtClean="0"/>
              <a:t>，平均</a:t>
            </a:r>
            <a:r>
              <a:rPr lang="en-US" altLang="ja-JP" sz="2000" dirty="0" smtClean="0"/>
              <a:t> </a:t>
            </a:r>
            <a:r>
              <a:rPr lang="en-US" altLang="ja-JP" sz="2600" b="1" dirty="0" smtClean="0">
                <a:solidFill>
                  <a:schemeClr val="accent5"/>
                </a:solidFill>
              </a:rPr>
              <a:t>88.8%</a:t>
            </a:r>
          </a:p>
          <a:p>
            <a:pPr>
              <a:lnSpc>
                <a:spcPct val="100000"/>
              </a:lnSpc>
            </a:pPr>
            <a:r>
              <a:rPr lang="ja-JP" altLang="en-US" sz="2200" dirty="0" smtClean="0"/>
              <a:t>対応のある</a:t>
            </a:r>
            <a:r>
              <a:rPr lang="en-US" altLang="ja-JP" sz="2200" dirty="0" smtClean="0"/>
              <a:t>t</a:t>
            </a:r>
            <a:r>
              <a:rPr lang="ja-JP" altLang="en-US" sz="2200" dirty="0" smtClean="0"/>
              <a:t>検定を</a:t>
            </a:r>
            <a:r>
              <a:rPr lang="ja-JP" altLang="en-US" sz="2200" dirty="0"/>
              <a:t>用いて音なし条件と音あり</a:t>
            </a:r>
            <a:r>
              <a:rPr lang="ja-JP" altLang="en-US" sz="2200" dirty="0" smtClean="0"/>
              <a:t>条件を</a:t>
            </a:r>
            <a:r>
              <a:rPr lang="en-US" altLang="ja-JP" sz="2200" dirty="0" smtClean="0"/>
              <a:t/>
            </a:r>
            <a:br>
              <a:rPr lang="en-US" altLang="ja-JP" sz="2200" dirty="0" smtClean="0"/>
            </a:br>
            <a:r>
              <a:rPr lang="ja-JP" altLang="en-US" sz="2200" dirty="0" smtClean="0"/>
              <a:t>比較したところ，両条件間に有意な差はなかった</a:t>
            </a:r>
            <a:r>
              <a:rPr lang="en-US" altLang="ja-JP" sz="2200" dirty="0" smtClean="0"/>
              <a:t/>
            </a:r>
            <a:br>
              <a:rPr lang="en-US" altLang="ja-JP" sz="2200" dirty="0" smtClean="0"/>
            </a:br>
            <a:r>
              <a:rPr lang="is-IS" altLang="ja-JP" sz="1600" dirty="0" smtClean="0"/>
              <a:t>(t(5) = .958, </a:t>
            </a:r>
            <a:r>
              <a:rPr lang="is-IS" altLang="ja-JP" sz="1600" dirty="0"/>
              <a:t>p = </a:t>
            </a:r>
            <a:r>
              <a:rPr lang="is-IS" altLang="ja-JP" sz="1600" dirty="0" smtClean="0"/>
              <a:t>.382 </a:t>
            </a:r>
            <a:r>
              <a:rPr lang="is-IS" altLang="ja-JP" sz="1600" dirty="0"/>
              <a:t>&gt; </a:t>
            </a:r>
            <a:r>
              <a:rPr lang="is-IS" altLang="ja-JP" sz="1600" dirty="0" smtClean="0"/>
              <a:t>.05</a:t>
            </a:r>
            <a:r>
              <a:rPr lang="is-IS" altLang="ja-JP" sz="1600" dirty="0"/>
              <a:t>) </a:t>
            </a:r>
            <a:r>
              <a:rPr lang="en-US" altLang="ja-JP" sz="1800" dirty="0" smtClean="0"/>
              <a:t/>
            </a:r>
            <a:br>
              <a:rPr lang="en-US" altLang="ja-JP" sz="1800" dirty="0" smtClean="0"/>
            </a:br>
            <a:endParaRPr lang="is-IS" altLang="ja-JP" sz="2200" dirty="0" smtClean="0"/>
          </a:p>
        </p:txBody>
      </p:sp>
    </p:spTree>
    <p:extLst>
      <p:ext uri="{BB962C8B-B14F-4D97-AF65-F5344CB8AC3E}">
        <p14:creationId xmlns:p14="http://schemas.microsoft.com/office/powerpoint/2010/main" val="944405036"/>
      </p:ext>
    </p:extLst>
  </p:cSld>
  <p:clrMapOvr>
    <a:masterClrMapping/>
  </p:clrMapOvr>
  <p:transition spd="med" advTm="2245"/>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アプリケーション：音楽プレイヤ</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16</a:t>
            </a:fld>
            <a:endParaRPr kumimoji="1" lang="ja-JP" altLang="en-US"/>
          </a:p>
        </p:txBody>
      </p:sp>
      <p:pic>
        <p:nvPicPr>
          <p:cNvPr id="3" name="wiss_app_de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97470"/>
            <a:ext cx="9144000" cy="5143500"/>
          </a:xfrm>
          <a:prstGeom prst="rect">
            <a:avLst/>
          </a:prstGeom>
        </p:spPr>
      </p:pic>
    </p:spTree>
    <p:extLst>
      <p:ext uri="{BB962C8B-B14F-4D97-AF65-F5344CB8AC3E}">
        <p14:creationId xmlns:p14="http://schemas.microsoft.com/office/powerpoint/2010/main" val="1449142221"/>
      </p:ext>
    </p:extLst>
  </p:cSld>
  <p:clrMapOvr>
    <a:masterClrMapping/>
  </p:clrMapOvr>
  <p:transition spd="med" advTm="20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17" objId="3"/>
        <p14:stopEvt time="2094" objId="3"/>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関連研究：口周辺の動きを用いた入力手法</a:t>
            </a:r>
            <a:endParaRPr kumimoji="1" lang="ja-JP" altLang="en-US" dirty="0"/>
          </a:p>
        </p:txBody>
      </p:sp>
      <p:sp>
        <p:nvSpPr>
          <p:cNvPr id="3" name="テキスト プレースホルダー 2"/>
          <p:cNvSpPr>
            <a:spLocks noGrp="1"/>
          </p:cNvSpPr>
          <p:nvPr>
            <p:ph type="body" idx="1"/>
          </p:nvPr>
        </p:nvSpPr>
        <p:spPr>
          <a:xfrm>
            <a:off x="323529" y="1180674"/>
            <a:ext cx="8520668" cy="5200654"/>
          </a:xfrm>
        </p:spPr>
        <p:txBody>
          <a:bodyPr/>
          <a:lstStyle/>
          <a:p>
            <a:r>
              <a:rPr lang="en-US" altLang="ja-JP" sz="3200" b="1" dirty="0"/>
              <a:t>On the Tip of My Tongue </a:t>
            </a:r>
            <a:r>
              <a:rPr kumimoji="1" lang="en-US" altLang="ja-JP" sz="2400" b="1" dirty="0" smtClean="0"/>
              <a:t>[3]</a:t>
            </a:r>
          </a:p>
          <a:p>
            <a:pPr lvl="1"/>
            <a:r>
              <a:rPr lang="ja-JP" altLang="en-US" sz="2400" dirty="0"/>
              <a:t>頬の外側に装着した布製</a:t>
            </a:r>
            <a:r>
              <a:rPr lang="ja-JP" altLang="en-US" sz="2400" dirty="0" smtClean="0"/>
              <a:t>圧力センサアレイ</a:t>
            </a:r>
            <a:r>
              <a:rPr lang="ja-JP" altLang="en-US" sz="2400" dirty="0"/>
              <a:t>を</a:t>
            </a:r>
            <a:r>
              <a:rPr lang="ja-JP" altLang="en-US" sz="2400" dirty="0" smtClean="0"/>
              <a:t>用いて</a:t>
            </a:r>
            <a:r>
              <a:rPr lang="en-US" altLang="ja-JP" sz="2400" dirty="0" smtClean="0"/>
              <a:t/>
            </a:r>
            <a:br>
              <a:rPr lang="en-US" altLang="ja-JP" sz="2400" dirty="0" smtClean="0"/>
            </a:br>
            <a:r>
              <a:rPr lang="ja-JP" altLang="en-US" sz="2400" dirty="0" smtClean="0"/>
              <a:t>舌</a:t>
            </a:r>
            <a:r>
              <a:rPr lang="ja-JP" altLang="en-US" sz="2400" dirty="0"/>
              <a:t>の動きを認識し</a:t>
            </a:r>
            <a:r>
              <a:rPr lang="en-US" altLang="ja-JP" sz="2400" dirty="0"/>
              <a:t>,</a:t>
            </a:r>
            <a:r>
              <a:rPr lang="ja-JP" altLang="en-US" sz="2400" dirty="0"/>
              <a:t>その</a:t>
            </a:r>
            <a:r>
              <a:rPr lang="ja-JP" altLang="en-US" sz="2400" dirty="0" smtClean="0"/>
              <a:t>動きを</a:t>
            </a:r>
            <a:r>
              <a:rPr lang="ja-JP" altLang="en-US" sz="2400" dirty="0"/>
              <a:t>入力として</a:t>
            </a:r>
            <a:r>
              <a:rPr lang="ja-JP" altLang="en-US" sz="2400" dirty="0" smtClean="0"/>
              <a:t>利用 </a:t>
            </a:r>
            <a:endParaRPr kumimoji="1" lang="en-US" altLang="ja-JP" sz="2400" b="1" dirty="0" smtClean="0"/>
          </a:p>
          <a:p>
            <a:r>
              <a:rPr lang="en-US" altLang="ja-JP" sz="3200" b="1" dirty="0" err="1" smtClean="0"/>
              <a:t>Saponas</a:t>
            </a:r>
            <a:r>
              <a:rPr lang="ja-JP" altLang="en-US" sz="3200" b="1" dirty="0" smtClean="0"/>
              <a:t>ら</a:t>
            </a:r>
            <a:r>
              <a:rPr lang="en-US" altLang="ja-JP" sz="2400" b="1" dirty="0" smtClean="0"/>
              <a:t>[</a:t>
            </a:r>
            <a:r>
              <a:rPr lang="en-US" altLang="ja-JP" sz="2400" b="1" dirty="0"/>
              <a:t>4</a:t>
            </a:r>
            <a:r>
              <a:rPr kumimoji="1" lang="en-US" altLang="ja-JP" sz="2400" b="1" dirty="0" smtClean="0"/>
              <a:t>]</a:t>
            </a:r>
          </a:p>
          <a:p>
            <a:pPr lvl="1"/>
            <a:r>
              <a:rPr lang="ja-JP" altLang="en-US" sz="2400" dirty="0" smtClean="0"/>
              <a:t>フォトリフレクタを内蔵したデバイスを口の中に</a:t>
            </a:r>
            <a:r>
              <a:rPr lang="en-US" altLang="ja-JP" sz="2400" dirty="0" smtClean="0"/>
              <a:t/>
            </a:r>
            <a:br>
              <a:rPr lang="en-US" altLang="ja-JP" sz="2400" dirty="0" smtClean="0"/>
            </a:br>
            <a:r>
              <a:rPr lang="ja-JP" altLang="en-US" sz="2400" dirty="0" smtClean="0"/>
              <a:t>装着し，舌の動きを検知することにより，</a:t>
            </a:r>
            <a:r>
              <a:rPr lang="en-US" altLang="ja-JP" sz="2400" dirty="0" smtClean="0"/>
              <a:t/>
            </a:r>
            <a:br>
              <a:rPr lang="en-US" altLang="ja-JP" sz="2400" dirty="0" smtClean="0"/>
            </a:br>
            <a:r>
              <a:rPr lang="ja-JP" altLang="en-US" sz="2400" dirty="0" smtClean="0"/>
              <a:t>舌の動きをコンピュータの操作に用いる</a:t>
            </a:r>
            <a:endParaRPr kumimoji="1" lang="en-US" altLang="ja-JP" sz="2400" dirty="0" smtClean="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17</a:t>
            </a:fld>
            <a:endParaRPr kumimoji="1" lang="ja-JP" altLang="en-US"/>
          </a:p>
        </p:txBody>
      </p:sp>
      <p:sp>
        <p:nvSpPr>
          <p:cNvPr id="6" name="テキスト ボックス 5"/>
          <p:cNvSpPr txBox="1"/>
          <p:nvPr/>
        </p:nvSpPr>
        <p:spPr>
          <a:xfrm>
            <a:off x="227962" y="5639879"/>
            <a:ext cx="8691482"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[3] </a:t>
            </a:r>
            <a:r>
              <a:rPr lang="en-US" altLang="ja-JP" sz="1400" dirty="0">
                <a:solidFill>
                  <a:schemeClr val="bg2"/>
                </a:solidFill>
              </a:rPr>
              <a:t>J. Cheng, A. </a:t>
            </a:r>
            <a:r>
              <a:rPr lang="en-US" altLang="ja-JP" sz="1400" dirty="0" err="1">
                <a:solidFill>
                  <a:schemeClr val="bg2"/>
                </a:solidFill>
              </a:rPr>
              <a:t>Okoso</a:t>
            </a:r>
            <a:r>
              <a:rPr lang="en-US" altLang="ja-JP" sz="1400" dirty="0">
                <a:solidFill>
                  <a:schemeClr val="bg2"/>
                </a:solidFill>
              </a:rPr>
              <a:t>, K. </a:t>
            </a:r>
            <a:r>
              <a:rPr lang="en-US" altLang="ja-JP" sz="1400" dirty="0" err="1">
                <a:solidFill>
                  <a:schemeClr val="bg2"/>
                </a:solidFill>
              </a:rPr>
              <a:t>Kunze</a:t>
            </a:r>
            <a:r>
              <a:rPr lang="en-US" altLang="ja-JP" sz="1400" dirty="0">
                <a:solidFill>
                  <a:schemeClr val="bg2"/>
                </a:solidFill>
              </a:rPr>
              <a:t>, N. </a:t>
            </a:r>
            <a:r>
              <a:rPr lang="en-US" altLang="ja-JP" sz="1400" dirty="0" err="1">
                <a:solidFill>
                  <a:schemeClr val="bg2"/>
                </a:solidFill>
              </a:rPr>
              <a:t>Henze</a:t>
            </a:r>
            <a:r>
              <a:rPr lang="en-US" altLang="ja-JP" sz="1400" dirty="0">
                <a:solidFill>
                  <a:schemeClr val="bg2"/>
                </a:solidFill>
              </a:rPr>
              <a:t>, A. Schmidt, P. </a:t>
            </a:r>
            <a:r>
              <a:rPr lang="en-US" altLang="ja-JP" sz="1400" dirty="0" err="1">
                <a:solidFill>
                  <a:schemeClr val="bg2"/>
                </a:solidFill>
              </a:rPr>
              <a:t>Lukowicz</a:t>
            </a:r>
            <a:r>
              <a:rPr lang="en-US" altLang="ja-JP" sz="1400" dirty="0">
                <a:solidFill>
                  <a:schemeClr val="bg2"/>
                </a:solidFill>
              </a:rPr>
              <a:t>, and K. </a:t>
            </a:r>
            <a:r>
              <a:rPr lang="en-US" altLang="ja-JP" sz="1400" dirty="0" err="1">
                <a:solidFill>
                  <a:schemeClr val="bg2"/>
                </a:solidFill>
              </a:rPr>
              <a:t>Kise</a:t>
            </a:r>
            <a:r>
              <a:rPr lang="en-US" altLang="ja-JP" sz="1400" dirty="0">
                <a:solidFill>
                  <a:schemeClr val="bg2"/>
                </a:solidFill>
              </a:rPr>
              <a:t>. </a:t>
            </a:r>
            <a:r>
              <a:rPr lang="en-US" altLang="ja-JP" sz="1400" dirty="0" smtClean="0">
                <a:solidFill>
                  <a:schemeClr val="bg2"/>
                </a:solidFill>
              </a:rPr>
              <a:t>On </a:t>
            </a:r>
            <a:r>
              <a:rPr lang="en-US" altLang="ja-JP" sz="1400" dirty="0">
                <a:solidFill>
                  <a:schemeClr val="bg2"/>
                </a:solidFill>
              </a:rPr>
              <a:t>the </a:t>
            </a:r>
            <a:r>
              <a:rPr lang="en-US" altLang="ja-JP" sz="1400" dirty="0" smtClean="0">
                <a:solidFill>
                  <a:schemeClr val="bg2"/>
                </a:solidFill>
              </a:rPr>
              <a:t>Tip of </a:t>
            </a:r>
            <a:br>
              <a:rPr lang="en-US" altLang="ja-JP" sz="1400" dirty="0" smtClean="0">
                <a:solidFill>
                  <a:schemeClr val="bg2"/>
                </a:solidFill>
              </a:rPr>
            </a:br>
            <a:r>
              <a:rPr lang="en-US" altLang="ja-JP" sz="1400" dirty="0" smtClean="0">
                <a:solidFill>
                  <a:schemeClr val="bg2"/>
                </a:solidFill>
              </a:rPr>
              <a:t>     My </a:t>
            </a:r>
            <a:r>
              <a:rPr lang="en-US" altLang="ja-JP" sz="1400" dirty="0">
                <a:solidFill>
                  <a:schemeClr val="bg2"/>
                </a:solidFill>
              </a:rPr>
              <a:t>Tongue: A Non-invasive </a:t>
            </a:r>
            <a:r>
              <a:rPr lang="en-US" altLang="ja-JP" sz="1400" dirty="0" smtClean="0">
                <a:solidFill>
                  <a:schemeClr val="bg2"/>
                </a:solidFill>
              </a:rPr>
              <a:t>Pressure based </a:t>
            </a:r>
            <a:r>
              <a:rPr lang="en-US" altLang="ja-JP" sz="1400" dirty="0">
                <a:solidFill>
                  <a:schemeClr val="bg2"/>
                </a:solidFill>
              </a:rPr>
              <a:t>Tongue Interface. </a:t>
            </a:r>
            <a:r>
              <a:rPr lang="en-US" altLang="ja-JP" sz="1400" dirty="0" smtClean="0">
                <a:solidFill>
                  <a:schemeClr val="bg2"/>
                </a:solidFill>
              </a:rPr>
              <a:t>AH </a:t>
            </a:r>
            <a:r>
              <a:rPr lang="en-US" altLang="ja-JP" sz="1400" dirty="0">
                <a:solidFill>
                  <a:schemeClr val="bg2"/>
                </a:solidFill>
              </a:rPr>
              <a:t>’14, pp. </a:t>
            </a:r>
            <a:r>
              <a:rPr lang="en-US" altLang="ja-JP" sz="1400" dirty="0" smtClean="0">
                <a:solidFill>
                  <a:schemeClr val="bg2"/>
                </a:solidFill>
              </a:rPr>
              <a:t>12:1–12:4, 2014 </a:t>
            </a:r>
            <a:endParaRPr lang="en-US" altLang="ja-JP" sz="1400" dirty="0">
              <a:solidFill>
                <a:schemeClr val="bg2"/>
              </a:solidFill>
            </a:endParaRPr>
          </a:p>
          <a:p>
            <a:r>
              <a:rPr lang="en-US" altLang="ja-JP" sz="1400" dirty="0" smtClean="0">
                <a:solidFill>
                  <a:schemeClr val="bg2"/>
                </a:solidFill>
              </a:rPr>
              <a:t>[4] </a:t>
            </a:r>
            <a:r>
              <a:rPr lang="en-US" altLang="ja-JP" sz="1400" dirty="0">
                <a:solidFill>
                  <a:schemeClr val="bg2"/>
                </a:solidFill>
              </a:rPr>
              <a:t>T. Scott </a:t>
            </a:r>
            <a:r>
              <a:rPr lang="en-US" altLang="ja-JP" sz="1400" dirty="0" err="1">
                <a:solidFill>
                  <a:schemeClr val="bg2"/>
                </a:solidFill>
              </a:rPr>
              <a:t>Saponas</a:t>
            </a:r>
            <a:r>
              <a:rPr lang="en-US" altLang="ja-JP" sz="1400" dirty="0">
                <a:solidFill>
                  <a:schemeClr val="bg2"/>
                </a:solidFill>
              </a:rPr>
              <a:t>, Daniel Kelly, </a:t>
            </a:r>
            <a:r>
              <a:rPr lang="en-US" altLang="ja-JP" sz="1400" dirty="0" err="1">
                <a:solidFill>
                  <a:schemeClr val="bg2"/>
                </a:solidFill>
              </a:rPr>
              <a:t>Babak</a:t>
            </a:r>
            <a:r>
              <a:rPr lang="en-US" altLang="ja-JP" sz="1400" dirty="0">
                <a:solidFill>
                  <a:schemeClr val="bg2"/>
                </a:solidFill>
              </a:rPr>
              <a:t> A. </a:t>
            </a:r>
            <a:r>
              <a:rPr lang="en-US" altLang="ja-JP" sz="1400" dirty="0" err="1">
                <a:solidFill>
                  <a:schemeClr val="bg2"/>
                </a:solidFill>
              </a:rPr>
              <a:t>Parviz</a:t>
            </a:r>
            <a:r>
              <a:rPr lang="en-US" altLang="ja-JP" sz="1400" dirty="0">
                <a:solidFill>
                  <a:schemeClr val="bg2"/>
                </a:solidFill>
              </a:rPr>
              <a:t>, and </a:t>
            </a:r>
            <a:r>
              <a:rPr lang="en-US" altLang="ja-JP" sz="1400" dirty="0" err="1">
                <a:solidFill>
                  <a:schemeClr val="bg2"/>
                </a:solidFill>
              </a:rPr>
              <a:t>Desney</a:t>
            </a:r>
            <a:r>
              <a:rPr lang="en-US" altLang="ja-JP" sz="1400" dirty="0">
                <a:solidFill>
                  <a:schemeClr val="bg2"/>
                </a:solidFill>
              </a:rPr>
              <a:t> S. Tan. Optically S</a:t>
            </a:r>
            <a:r>
              <a:rPr lang="en-US" altLang="ja-JP" sz="1400" dirty="0" smtClean="0">
                <a:solidFill>
                  <a:schemeClr val="bg2"/>
                </a:solidFill>
              </a:rPr>
              <a:t>ensing </a:t>
            </a:r>
            <a:r>
              <a:rPr lang="en-US" altLang="ja-JP" sz="1400" dirty="0">
                <a:solidFill>
                  <a:schemeClr val="bg2"/>
                </a:solidFill>
              </a:rPr>
              <a:t>T</a:t>
            </a:r>
            <a:r>
              <a:rPr lang="en-US" altLang="ja-JP" sz="1400" dirty="0" smtClean="0">
                <a:solidFill>
                  <a:schemeClr val="bg2"/>
                </a:solidFill>
              </a:rPr>
              <a:t>ongue </a:t>
            </a:r>
          </a:p>
          <a:p>
            <a:r>
              <a:rPr lang="en-US" altLang="ja-JP" sz="1400" dirty="0" smtClean="0">
                <a:solidFill>
                  <a:schemeClr val="bg2"/>
                </a:solidFill>
              </a:rPr>
              <a:t>     Gestures </a:t>
            </a:r>
            <a:r>
              <a:rPr lang="en-US" altLang="ja-JP" sz="1400" dirty="0">
                <a:solidFill>
                  <a:schemeClr val="bg2"/>
                </a:solidFill>
              </a:rPr>
              <a:t>for </a:t>
            </a:r>
            <a:r>
              <a:rPr lang="en-US" altLang="ja-JP" sz="1400" dirty="0" smtClean="0">
                <a:solidFill>
                  <a:schemeClr val="bg2"/>
                </a:solidFill>
              </a:rPr>
              <a:t>Computer </a:t>
            </a:r>
            <a:r>
              <a:rPr lang="en-US" altLang="ja-JP" sz="1400" dirty="0">
                <a:solidFill>
                  <a:schemeClr val="bg2"/>
                </a:solidFill>
              </a:rPr>
              <a:t>I</a:t>
            </a:r>
            <a:r>
              <a:rPr lang="en-US" altLang="ja-JP" sz="1400" dirty="0" smtClean="0">
                <a:solidFill>
                  <a:schemeClr val="bg2"/>
                </a:solidFill>
              </a:rPr>
              <a:t>nput</a:t>
            </a:r>
            <a:r>
              <a:rPr lang="en-US" altLang="ja-JP" sz="1400" dirty="0">
                <a:solidFill>
                  <a:schemeClr val="bg2"/>
                </a:solidFill>
              </a:rPr>
              <a:t>. </a:t>
            </a:r>
            <a:r>
              <a:rPr lang="en-US" altLang="ja-JP" sz="1400" dirty="0" smtClean="0">
                <a:solidFill>
                  <a:schemeClr val="bg2"/>
                </a:solidFill>
              </a:rPr>
              <a:t>UIST </a:t>
            </a:r>
            <a:r>
              <a:rPr lang="en-US" altLang="ja-JP" sz="1400" dirty="0">
                <a:solidFill>
                  <a:schemeClr val="bg2"/>
                </a:solidFill>
              </a:rPr>
              <a:t>’09, </a:t>
            </a:r>
            <a:r>
              <a:rPr lang="en-US" altLang="ja-JP" sz="1400" dirty="0" smtClean="0">
                <a:solidFill>
                  <a:schemeClr val="bg2"/>
                </a:solidFill>
              </a:rPr>
              <a:t>pp. </a:t>
            </a:r>
            <a:r>
              <a:rPr lang="en-US" altLang="ja-JP" sz="1400" dirty="0">
                <a:solidFill>
                  <a:schemeClr val="bg2"/>
                </a:solidFill>
              </a:rPr>
              <a:t>177–180</a:t>
            </a:r>
            <a:r>
              <a:rPr lang="en-US" altLang="ja-JP" sz="1400" dirty="0" smtClean="0">
                <a:solidFill>
                  <a:schemeClr val="bg2"/>
                </a:solidFill>
              </a:rPr>
              <a:t>, </a:t>
            </a:r>
            <a:r>
              <a:rPr lang="en-US" altLang="ja-JP" sz="1400" dirty="0">
                <a:solidFill>
                  <a:schemeClr val="bg2"/>
                </a:solidFill>
              </a:rPr>
              <a:t>2009</a:t>
            </a:r>
            <a:r>
              <a:rPr lang="en-US" altLang="ja-JP" sz="1400" dirty="0" smtClean="0">
                <a:solidFill>
                  <a:schemeClr val="bg2"/>
                </a:solidFill>
              </a:rPr>
              <a:t>. </a:t>
            </a:r>
            <a:endParaRPr lang="en-US" altLang="ja-JP" sz="1400" dirty="0">
              <a:solidFill>
                <a:schemeClr val="bg2"/>
              </a:solidFill>
            </a:endParaRPr>
          </a:p>
          <a:p>
            <a:pPr marL="0" marR="0" indent="0" algn="l" defTabSz="584200" rtl="0" fontAlgn="auto" latinLnBrk="0" hangingPunct="0">
              <a:lnSpc>
                <a:spcPct val="100000"/>
              </a:lnSpc>
              <a:spcBef>
                <a:spcPts val="0"/>
              </a:spcBef>
              <a:spcAft>
                <a:spcPts val="0"/>
              </a:spcAft>
              <a:buClrTx/>
              <a:buSzTx/>
              <a:buFontTx/>
              <a:buNone/>
              <a:tabLst/>
            </a:pPr>
            <a:endParaRPr kumimoji="0" lang="ja-JP" altLang="en-US" sz="1400" b="1" i="0" u="none" strike="noStrike" cap="none" spc="0" normalizeH="0" baseline="0" dirty="0">
              <a:ln>
                <a:noFill/>
              </a:ln>
              <a:solidFill>
                <a:schemeClr val="bg2"/>
              </a:solidFill>
              <a:effectLst/>
              <a:uFillTx/>
              <a:sym typeface="Avenir Next"/>
            </a:endParaRPr>
          </a:p>
        </p:txBody>
      </p:sp>
    </p:spTree>
    <p:extLst>
      <p:ext uri="{BB962C8B-B14F-4D97-AF65-F5344CB8AC3E}">
        <p14:creationId xmlns:p14="http://schemas.microsoft.com/office/powerpoint/2010/main" val="913305268"/>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関連研究：口周辺の動きを用いた入力手法</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18</a:t>
            </a:fld>
            <a:endParaRPr kumimoji="1" lang="ja-JP" altLang="en-US"/>
          </a:p>
        </p:txBody>
      </p:sp>
      <p:sp>
        <p:nvSpPr>
          <p:cNvPr id="5" name="テキスト ボックス 4"/>
          <p:cNvSpPr txBox="1"/>
          <p:nvPr/>
        </p:nvSpPr>
        <p:spPr>
          <a:xfrm>
            <a:off x="226259" y="5639879"/>
            <a:ext cx="8691482"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[3] </a:t>
            </a:r>
            <a:r>
              <a:rPr lang="en-US" altLang="ja-JP" sz="1400" dirty="0">
                <a:solidFill>
                  <a:schemeClr val="bg2"/>
                </a:solidFill>
              </a:rPr>
              <a:t>J. Cheng, A. </a:t>
            </a:r>
            <a:r>
              <a:rPr lang="en-US" altLang="ja-JP" sz="1400" dirty="0" err="1">
                <a:solidFill>
                  <a:schemeClr val="bg2"/>
                </a:solidFill>
              </a:rPr>
              <a:t>Okoso</a:t>
            </a:r>
            <a:r>
              <a:rPr lang="en-US" altLang="ja-JP" sz="1400" dirty="0">
                <a:solidFill>
                  <a:schemeClr val="bg2"/>
                </a:solidFill>
              </a:rPr>
              <a:t>, K. </a:t>
            </a:r>
            <a:r>
              <a:rPr lang="en-US" altLang="ja-JP" sz="1400" dirty="0" err="1">
                <a:solidFill>
                  <a:schemeClr val="bg2"/>
                </a:solidFill>
              </a:rPr>
              <a:t>Kunze</a:t>
            </a:r>
            <a:r>
              <a:rPr lang="en-US" altLang="ja-JP" sz="1400" dirty="0">
                <a:solidFill>
                  <a:schemeClr val="bg2"/>
                </a:solidFill>
              </a:rPr>
              <a:t>, N. </a:t>
            </a:r>
            <a:r>
              <a:rPr lang="en-US" altLang="ja-JP" sz="1400" dirty="0" err="1">
                <a:solidFill>
                  <a:schemeClr val="bg2"/>
                </a:solidFill>
              </a:rPr>
              <a:t>Henze</a:t>
            </a:r>
            <a:r>
              <a:rPr lang="en-US" altLang="ja-JP" sz="1400" dirty="0">
                <a:solidFill>
                  <a:schemeClr val="bg2"/>
                </a:solidFill>
              </a:rPr>
              <a:t>, A. Schmidt, P. </a:t>
            </a:r>
            <a:r>
              <a:rPr lang="en-US" altLang="ja-JP" sz="1400" dirty="0" err="1">
                <a:solidFill>
                  <a:schemeClr val="bg2"/>
                </a:solidFill>
              </a:rPr>
              <a:t>Lukowicz</a:t>
            </a:r>
            <a:r>
              <a:rPr lang="en-US" altLang="ja-JP" sz="1400" dirty="0">
                <a:solidFill>
                  <a:schemeClr val="bg2"/>
                </a:solidFill>
              </a:rPr>
              <a:t>, and K. </a:t>
            </a:r>
            <a:r>
              <a:rPr lang="en-US" altLang="ja-JP" sz="1400" dirty="0" err="1">
                <a:solidFill>
                  <a:schemeClr val="bg2"/>
                </a:solidFill>
              </a:rPr>
              <a:t>Kise</a:t>
            </a:r>
            <a:r>
              <a:rPr lang="en-US" altLang="ja-JP" sz="1400" dirty="0">
                <a:solidFill>
                  <a:schemeClr val="bg2"/>
                </a:solidFill>
              </a:rPr>
              <a:t>. </a:t>
            </a:r>
            <a:r>
              <a:rPr lang="en-US" altLang="ja-JP" sz="1400" dirty="0" smtClean="0">
                <a:solidFill>
                  <a:schemeClr val="bg2"/>
                </a:solidFill>
              </a:rPr>
              <a:t>On </a:t>
            </a:r>
            <a:r>
              <a:rPr lang="en-US" altLang="ja-JP" sz="1400" dirty="0">
                <a:solidFill>
                  <a:schemeClr val="bg2"/>
                </a:solidFill>
              </a:rPr>
              <a:t>the </a:t>
            </a:r>
            <a:r>
              <a:rPr lang="en-US" altLang="ja-JP" sz="1400" dirty="0" smtClean="0">
                <a:solidFill>
                  <a:schemeClr val="bg2"/>
                </a:solidFill>
              </a:rPr>
              <a:t>Tip of </a:t>
            </a:r>
            <a:br>
              <a:rPr lang="en-US" altLang="ja-JP" sz="1400" dirty="0" smtClean="0">
                <a:solidFill>
                  <a:schemeClr val="bg2"/>
                </a:solidFill>
              </a:rPr>
            </a:br>
            <a:r>
              <a:rPr lang="en-US" altLang="ja-JP" sz="1400" dirty="0" smtClean="0">
                <a:solidFill>
                  <a:schemeClr val="bg2"/>
                </a:solidFill>
              </a:rPr>
              <a:t>     My </a:t>
            </a:r>
            <a:r>
              <a:rPr lang="en-US" altLang="ja-JP" sz="1400" dirty="0">
                <a:solidFill>
                  <a:schemeClr val="bg2"/>
                </a:solidFill>
              </a:rPr>
              <a:t>Tongue: A Non-invasive </a:t>
            </a:r>
            <a:r>
              <a:rPr lang="en-US" altLang="ja-JP" sz="1400" dirty="0" smtClean="0">
                <a:solidFill>
                  <a:schemeClr val="bg2"/>
                </a:solidFill>
              </a:rPr>
              <a:t>Pressure based </a:t>
            </a:r>
            <a:r>
              <a:rPr lang="en-US" altLang="ja-JP" sz="1400" dirty="0">
                <a:solidFill>
                  <a:schemeClr val="bg2"/>
                </a:solidFill>
              </a:rPr>
              <a:t>Tongue Interface. </a:t>
            </a:r>
            <a:r>
              <a:rPr lang="en-US" altLang="ja-JP" sz="1400" dirty="0" smtClean="0">
                <a:solidFill>
                  <a:schemeClr val="bg2"/>
                </a:solidFill>
              </a:rPr>
              <a:t>AH </a:t>
            </a:r>
            <a:r>
              <a:rPr lang="en-US" altLang="ja-JP" sz="1400" dirty="0">
                <a:solidFill>
                  <a:schemeClr val="bg2"/>
                </a:solidFill>
              </a:rPr>
              <a:t>’14, pp. </a:t>
            </a:r>
            <a:r>
              <a:rPr lang="en-US" altLang="ja-JP" sz="1400" dirty="0" smtClean="0">
                <a:solidFill>
                  <a:schemeClr val="bg2"/>
                </a:solidFill>
              </a:rPr>
              <a:t>12:1–12:4, 2014 </a:t>
            </a:r>
            <a:endParaRPr lang="en-US" altLang="ja-JP" sz="1400" dirty="0">
              <a:solidFill>
                <a:schemeClr val="bg2"/>
              </a:solidFill>
            </a:endParaRPr>
          </a:p>
          <a:p>
            <a:r>
              <a:rPr lang="en-US" altLang="ja-JP" sz="1400" dirty="0" smtClean="0">
                <a:solidFill>
                  <a:schemeClr val="bg2"/>
                </a:solidFill>
              </a:rPr>
              <a:t>[4] </a:t>
            </a:r>
            <a:r>
              <a:rPr lang="en-US" altLang="ja-JP" sz="1400" dirty="0">
                <a:solidFill>
                  <a:schemeClr val="bg2"/>
                </a:solidFill>
              </a:rPr>
              <a:t>T. Scott </a:t>
            </a:r>
            <a:r>
              <a:rPr lang="en-US" altLang="ja-JP" sz="1400" dirty="0" err="1">
                <a:solidFill>
                  <a:schemeClr val="bg2"/>
                </a:solidFill>
              </a:rPr>
              <a:t>Saponas</a:t>
            </a:r>
            <a:r>
              <a:rPr lang="en-US" altLang="ja-JP" sz="1400" dirty="0">
                <a:solidFill>
                  <a:schemeClr val="bg2"/>
                </a:solidFill>
              </a:rPr>
              <a:t>, Daniel Kelly, </a:t>
            </a:r>
            <a:r>
              <a:rPr lang="en-US" altLang="ja-JP" sz="1400" dirty="0" err="1">
                <a:solidFill>
                  <a:schemeClr val="bg2"/>
                </a:solidFill>
              </a:rPr>
              <a:t>Babak</a:t>
            </a:r>
            <a:r>
              <a:rPr lang="en-US" altLang="ja-JP" sz="1400" dirty="0">
                <a:solidFill>
                  <a:schemeClr val="bg2"/>
                </a:solidFill>
              </a:rPr>
              <a:t> A. </a:t>
            </a:r>
            <a:r>
              <a:rPr lang="en-US" altLang="ja-JP" sz="1400" dirty="0" err="1">
                <a:solidFill>
                  <a:schemeClr val="bg2"/>
                </a:solidFill>
              </a:rPr>
              <a:t>Parviz</a:t>
            </a:r>
            <a:r>
              <a:rPr lang="en-US" altLang="ja-JP" sz="1400" dirty="0">
                <a:solidFill>
                  <a:schemeClr val="bg2"/>
                </a:solidFill>
              </a:rPr>
              <a:t>, and </a:t>
            </a:r>
            <a:r>
              <a:rPr lang="en-US" altLang="ja-JP" sz="1400" dirty="0" err="1">
                <a:solidFill>
                  <a:schemeClr val="bg2"/>
                </a:solidFill>
              </a:rPr>
              <a:t>Desney</a:t>
            </a:r>
            <a:r>
              <a:rPr lang="en-US" altLang="ja-JP" sz="1400" dirty="0">
                <a:solidFill>
                  <a:schemeClr val="bg2"/>
                </a:solidFill>
              </a:rPr>
              <a:t> S. Tan. Optically S</a:t>
            </a:r>
            <a:r>
              <a:rPr lang="en-US" altLang="ja-JP" sz="1400" dirty="0" smtClean="0">
                <a:solidFill>
                  <a:schemeClr val="bg2"/>
                </a:solidFill>
              </a:rPr>
              <a:t>ensing </a:t>
            </a:r>
            <a:r>
              <a:rPr lang="en-US" altLang="ja-JP" sz="1400" dirty="0">
                <a:solidFill>
                  <a:schemeClr val="bg2"/>
                </a:solidFill>
              </a:rPr>
              <a:t>T</a:t>
            </a:r>
            <a:r>
              <a:rPr lang="en-US" altLang="ja-JP" sz="1400" dirty="0" smtClean="0">
                <a:solidFill>
                  <a:schemeClr val="bg2"/>
                </a:solidFill>
              </a:rPr>
              <a:t>ongue </a:t>
            </a:r>
          </a:p>
          <a:p>
            <a:r>
              <a:rPr lang="en-US" altLang="ja-JP" sz="1400" dirty="0" smtClean="0">
                <a:solidFill>
                  <a:schemeClr val="bg2"/>
                </a:solidFill>
              </a:rPr>
              <a:t>     Gestures </a:t>
            </a:r>
            <a:r>
              <a:rPr lang="en-US" altLang="ja-JP" sz="1400" dirty="0">
                <a:solidFill>
                  <a:schemeClr val="bg2"/>
                </a:solidFill>
              </a:rPr>
              <a:t>for </a:t>
            </a:r>
            <a:r>
              <a:rPr lang="en-US" altLang="ja-JP" sz="1400" dirty="0" smtClean="0">
                <a:solidFill>
                  <a:schemeClr val="bg2"/>
                </a:solidFill>
              </a:rPr>
              <a:t>Computer </a:t>
            </a:r>
            <a:r>
              <a:rPr lang="en-US" altLang="ja-JP" sz="1400" dirty="0">
                <a:solidFill>
                  <a:schemeClr val="bg2"/>
                </a:solidFill>
              </a:rPr>
              <a:t>I</a:t>
            </a:r>
            <a:r>
              <a:rPr lang="en-US" altLang="ja-JP" sz="1400" dirty="0" smtClean="0">
                <a:solidFill>
                  <a:schemeClr val="bg2"/>
                </a:solidFill>
              </a:rPr>
              <a:t>nput</a:t>
            </a:r>
            <a:r>
              <a:rPr lang="en-US" altLang="ja-JP" sz="1400" dirty="0">
                <a:solidFill>
                  <a:schemeClr val="bg2"/>
                </a:solidFill>
              </a:rPr>
              <a:t>. </a:t>
            </a:r>
            <a:r>
              <a:rPr lang="en-US" altLang="ja-JP" sz="1400" dirty="0" smtClean="0">
                <a:solidFill>
                  <a:schemeClr val="bg2"/>
                </a:solidFill>
              </a:rPr>
              <a:t>UIST </a:t>
            </a:r>
            <a:r>
              <a:rPr lang="en-US" altLang="ja-JP" sz="1400" dirty="0">
                <a:solidFill>
                  <a:schemeClr val="bg2"/>
                </a:solidFill>
              </a:rPr>
              <a:t>’09, </a:t>
            </a:r>
            <a:r>
              <a:rPr lang="en-US" altLang="ja-JP" sz="1400" dirty="0" smtClean="0">
                <a:solidFill>
                  <a:schemeClr val="bg2"/>
                </a:solidFill>
              </a:rPr>
              <a:t>pp. </a:t>
            </a:r>
            <a:r>
              <a:rPr lang="en-US" altLang="ja-JP" sz="1400" dirty="0">
                <a:solidFill>
                  <a:schemeClr val="bg2"/>
                </a:solidFill>
              </a:rPr>
              <a:t>177–180</a:t>
            </a:r>
            <a:r>
              <a:rPr lang="en-US" altLang="ja-JP" sz="1400" dirty="0" smtClean="0">
                <a:solidFill>
                  <a:schemeClr val="bg2"/>
                </a:solidFill>
              </a:rPr>
              <a:t>, </a:t>
            </a:r>
            <a:r>
              <a:rPr lang="en-US" altLang="ja-JP" sz="1400" dirty="0">
                <a:solidFill>
                  <a:schemeClr val="bg2"/>
                </a:solidFill>
              </a:rPr>
              <a:t>2009</a:t>
            </a:r>
            <a:r>
              <a:rPr lang="en-US" altLang="ja-JP" sz="1400" dirty="0" smtClean="0">
                <a:solidFill>
                  <a:schemeClr val="bg2"/>
                </a:solidFill>
              </a:rPr>
              <a:t>. </a:t>
            </a:r>
            <a:endParaRPr lang="en-US" altLang="ja-JP" sz="1400" dirty="0">
              <a:solidFill>
                <a:schemeClr val="bg2"/>
              </a:solidFill>
            </a:endParaRPr>
          </a:p>
          <a:p>
            <a:pPr marL="0" marR="0" indent="0" algn="l" defTabSz="584200" rtl="0" fontAlgn="auto" latinLnBrk="0" hangingPunct="0">
              <a:lnSpc>
                <a:spcPct val="100000"/>
              </a:lnSpc>
              <a:spcBef>
                <a:spcPts val="0"/>
              </a:spcBef>
              <a:spcAft>
                <a:spcPts val="0"/>
              </a:spcAft>
              <a:buClrTx/>
              <a:buSzTx/>
              <a:buFontTx/>
              <a:buNone/>
              <a:tabLst/>
            </a:pPr>
            <a:endParaRPr kumimoji="0" lang="ja-JP" altLang="en-US" sz="1400" b="1" i="0" u="none" strike="noStrike" cap="none" spc="0" normalizeH="0" baseline="0" dirty="0">
              <a:ln>
                <a:noFill/>
              </a:ln>
              <a:solidFill>
                <a:schemeClr val="bg2"/>
              </a:solidFill>
              <a:effectLst/>
              <a:uFillTx/>
              <a:sym typeface="Avenir Next"/>
            </a:endParaRPr>
          </a:p>
        </p:txBody>
      </p:sp>
      <p:sp>
        <p:nvSpPr>
          <p:cNvPr id="8" name="テキスト プレースホルダー 2"/>
          <p:cNvSpPr txBox="1">
            <a:spLocks/>
          </p:cNvSpPr>
          <p:nvPr/>
        </p:nvSpPr>
        <p:spPr>
          <a:xfrm>
            <a:off x="323529" y="1180674"/>
            <a:ext cx="8520668" cy="5200654"/>
          </a:xfrm>
          <a:prstGeom prst="rect">
            <a:avLst/>
          </a:prstGeom>
          <a:ln w="12700">
            <a:miter lim="400000"/>
          </a:ln>
          <a:extLst>
            <a:ext uri="{C572A759-6A51-4108-AA02-DFA0A04FC94B}">
              <ma14:wrappingTextBoxFlag xmlns:ma14="http://schemas.microsoft.com/office/mac/drawingml/2011/main" val="1"/>
            </a:ext>
          </a:extLst>
        </p:spPr>
        <p:txBody>
          <a:bodyPr lIns="50797" tIns="50797" rIns="50797" bIns="50797">
            <a:normAutofit/>
          </a:bodyPr>
          <a:lstStyle>
            <a:lvl1pPr marL="234378" marR="0" indent="-234378" algn="l" defTabSz="308040" rtl="0" eaLnBrk="1" latinLnBrk="0" hangingPunct="1">
              <a:lnSpc>
                <a:spcPct val="130000"/>
              </a:lnSpc>
              <a:spcBef>
                <a:spcPts val="0"/>
              </a:spcBef>
              <a:spcAft>
                <a:spcPts val="633"/>
              </a:spcAft>
              <a:buClr>
                <a:schemeClr val="bg2"/>
              </a:buClr>
              <a:buSzPct val="75000"/>
              <a:buFont typeface="Wingdings" charset="2"/>
              <a:buChar char="n"/>
              <a:tabLst/>
              <a:defRPr kumimoji="1" sz="2109" b="0" i="0" u="none" strike="noStrike" cap="none" spc="0" baseline="0">
                <a:ln>
                  <a:noFill/>
                </a:ln>
                <a:solidFill>
                  <a:srgbClr val="3E4157"/>
                </a:solidFill>
                <a:uFillTx/>
                <a:latin typeface="+mj-lt"/>
                <a:ea typeface="+mj-ea"/>
                <a:cs typeface="Avenir Next Medium"/>
                <a:sym typeface="Avenir Next Medium"/>
              </a:defRPr>
            </a:lvl1pPr>
            <a:lvl2pPr marL="889000" marR="0" indent="-444500" algn="l" defTabSz="308040" rtl="0" eaLnBrk="1" latinLnBrk="0" hangingPunct="1">
              <a:lnSpc>
                <a:spcPct val="130000"/>
              </a:lnSpc>
              <a:spcBef>
                <a:spcPts val="0"/>
              </a:spcBef>
              <a:spcAft>
                <a:spcPts val="633"/>
              </a:spcAft>
              <a:buClr>
                <a:schemeClr val="bg2"/>
              </a:buClr>
              <a:buSzPct val="75000"/>
              <a:buFont typeface="Wingdings" charset="2"/>
              <a:buChar char="p"/>
              <a:tabLst/>
              <a:defRPr kumimoji="1" sz="2109" b="0" i="0" u="none" strike="noStrike" cap="none" spc="0" baseline="0">
                <a:ln>
                  <a:noFill/>
                </a:ln>
                <a:solidFill>
                  <a:srgbClr val="3E4157"/>
                </a:solidFill>
                <a:uFillTx/>
                <a:latin typeface="+mj-lt"/>
                <a:ea typeface="+mj-ea"/>
                <a:cs typeface="Avenir Next Medium"/>
                <a:sym typeface="Avenir Next Medium"/>
              </a:defRPr>
            </a:lvl2pPr>
            <a:lvl3pPr marL="1333500" marR="0" indent="-444500" algn="l" defTabSz="308040" rtl="0" eaLnBrk="1" latinLnBrk="0" hangingPunct="1">
              <a:lnSpc>
                <a:spcPct val="130000"/>
              </a:lnSpc>
              <a:spcBef>
                <a:spcPts val="0"/>
              </a:spcBef>
              <a:spcAft>
                <a:spcPts val="633"/>
              </a:spcAft>
              <a:buClrTx/>
              <a:buSzPct val="75000"/>
              <a:buFont typeface="Wingdings" charset="2"/>
              <a:buChar char="u"/>
              <a:tabLst/>
              <a:defRPr kumimoji="1" sz="2109" b="0" i="0" u="none" strike="noStrike" cap="none" spc="0" baseline="0">
                <a:ln>
                  <a:noFill/>
                </a:ln>
                <a:solidFill>
                  <a:srgbClr val="3E4157"/>
                </a:solidFill>
                <a:uFillTx/>
                <a:latin typeface="+mj-lt"/>
                <a:ea typeface="+mj-ea"/>
                <a:cs typeface="Avenir Next Medium"/>
                <a:sym typeface="Avenir Next Medium"/>
              </a:defRPr>
            </a:lvl3pPr>
            <a:lvl4pPr marL="1778000" marR="0" indent="-444500" algn="l" defTabSz="308040" rtl="0" eaLnBrk="1" latinLnBrk="0" hangingPunct="1">
              <a:lnSpc>
                <a:spcPct val="130000"/>
              </a:lnSpc>
              <a:spcBef>
                <a:spcPts val="0"/>
              </a:spcBef>
              <a:spcAft>
                <a:spcPts val="633"/>
              </a:spcAft>
              <a:buClrTx/>
              <a:buSzPct val="75000"/>
              <a:buFont typeface="Wingdings" charset="2"/>
              <a:buChar char="l"/>
              <a:tabLst/>
              <a:defRPr kumimoji="1" sz="2109" b="0" i="0" u="none" strike="noStrike" cap="none" spc="0" baseline="0">
                <a:ln>
                  <a:noFill/>
                </a:ln>
                <a:solidFill>
                  <a:srgbClr val="3E4157"/>
                </a:solidFill>
                <a:uFillTx/>
                <a:latin typeface="+mj-lt"/>
                <a:ea typeface="+mj-ea"/>
                <a:cs typeface="Avenir Next Medium"/>
                <a:sym typeface="Avenir Next Medium"/>
              </a:defRPr>
            </a:lvl4pPr>
            <a:lvl5pPr marL="2222500" marR="0" indent="-444500" algn="l" defTabSz="308040" rtl="0" eaLnBrk="1" latinLnBrk="0" hangingPunct="1">
              <a:lnSpc>
                <a:spcPct val="130000"/>
              </a:lnSpc>
              <a:spcBef>
                <a:spcPts val="0"/>
              </a:spcBef>
              <a:spcAft>
                <a:spcPts val="633"/>
              </a:spcAft>
              <a:buClrTx/>
              <a:buSzPct val="75000"/>
              <a:buFont typeface="Arial" charset="0"/>
              <a:buChar char="•"/>
              <a:tabLst/>
              <a:defRPr kumimoji="1" sz="2109" b="0" i="0" u="none" strike="noStrike" cap="none" spc="0" baseline="0">
                <a:ln>
                  <a:noFill/>
                </a:ln>
                <a:solidFill>
                  <a:srgbClr val="3E4157"/>
                </a:solidFill>
                <a:uFillTx/>
                <a:latin typeface="+mj-lt"/>
                <a:ea typeface="+mj-ea"/>
                <a:cs typeface="Avenir Next Medium"/>
                <a:sym typeface="Avenir Next Medium"/>
              </a:defRPr>
            </a:lvl5pPr>
            <a:lvl6pPr marL="1432310"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6pPr>
            <a:lvl7pPr marL="1666688"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7pPr>
            <a:lvl8pPr marL="1901066"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8pPr>
            <a:lvl9pPr marL="2135444"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9pPr>
          </a:lstStyle>
          <a:p>
            <a:r>
              <a:rPr lang="en-US" altLang="ja-JP" sz="3200" b="1" kern="0" dirty="0" smtClean="0"/>
              <a:t>On the Tip of My Tongue </a:t>
            </a:r>
            <a:r>
              <a:rPr lang="en-US" altLang="ja-JP" sz="2400" b="1" kern="0" dirty="0" smtClean="0"/>
              <a:t>[3]</a:t>
            </a:r>
          </a:p>
          <a:p>
            <a:pPr lvl="1"/>
            <a:r>
              <a:rPr lang="ja-JP" altLang="en-US" sz="2400" kern="0" dirty="0" smtClean="0"/>
              <a:t>頬の外側に装着した布製圧力センサアレイを用いて</a:t>
            </a:r>
            <a:r>
              <a:rPr lang="en-US" altLang="ja-JP" sz="2400" kern="0" dirty="0" smtClean="0"/>
              <a:t/>
            </a:r>
            <a:br>
              <a:rPr lang="en-US" altLang="ja-JP" sz="2400" kern="0" dirty="0" smtClean="0"/>
            </a:br>
            <a:r>
              <a:rPr lang="ja-JP" altLang="en-US" sz="2400" kern="0" dirty="0" smtClean="0"/>
              <a:t>舌の動きを認識し</a:t>
            </a:r>
            <a:r>
              <a:rPr lang="en-US" altLang="ja-JP" sz="2400" kern="0" dirty="0" smtClean="0"/>
              <a:t>,</a:t>
            </a:r>
            <a:r>
              <a:rPr lang="ja-JP" altLang="en-US" sz="2400" kern="0" dirty="0" smtClean="0"/>
              <a:t>その動きを入力として利用</a:t>
            </a:r>
            <a:endParaRPr lang="en-US" altLang="ja-JP" sz="2400" b="1" kern="0" dirty="0" smtClean="0"/>
          </a:p>
          <a:p>
            <a:r>
              <a:rPr lang="en-US" altLang="ja-JP" sz="3200" b="1" kern="0" dirty="0" err="1" smtClean="0"/>
              <a:t>Saponas</a:t>
            </a:r>
            <a:r>
              <a:rPr lang="ja-JP" altLang="en-US" sz="3200" b="1" kern="0" dirty="0" smtClean="0"/>
              <a:t>ら</a:t>
            </a:r>
            <a:r>
              <a:rPr lang="en-US" altLang="ja-JP" sz="2400" b="1" kern="0" dirty="0" smtClean="0"/>
              <a:t>[4]</a:t>
            </a:r>
          </a:p>
          <a:p>
            <a:pPr lvl="1"/>
            <a:r>
              <a:rPr lang="ja-JP" altLang="en-US" sz="2400" kern="0" dirty="0" smtClean="0"/>
              <a:t>フォトリフレクタを内蔵したデバイスを口の中に</a:t>
            </a:r>
            <a:r>
              <a:rPr lang="en-US" altLang="ja-JP" sz="2400" kern="0" dirty="0" smtClean="0"/>
              <a:t/>
            </a:r>
            <a:br>
              <a:rPr lang="en-US" altLang="ja-JP" sz="2400" kern="0" dirty="0" smtClean="0"/>
            </a:br>
            <a:r>
              <a:rPr lang="ja-JP" altLang="en-US" sz="2400" kern="0" dirty="0" smtClean="0"/>
              <a:t>装着することにより舌の動きを検知し，</a:t>
            </a:r>
            <a:r>
              <a:rPr lang="en-US" altLang="ja-JP" sz="2400" kern="0" dirty="0" smtClean="0"/>
              <a:t/>
            </a:r>
            <a:br>
              <a:rPr lang="en-US" altLang="ja-JP" sz="2400" kern="0" dirty="0" smtClean="0"/>
            </a:br>
            <a:r>
              <a:rPr lang="ja-JP" altLang="en-US" sz="2400" kern="0" dirty="0" smtClean="0"/>
              <a:t>コンピュータの操作に用いる手法</a:t>
            </a:r>
            <a:endParaRPr lang="en-US" altLang="ja-JP" sz="2400" kern="0" dirty="0" smtClean="0"/>
          </a:p>
        </p:txBody>
      </p:sp>
      <p:sp>
        <p:nvSpPr>
          <p:cNvPr id="6" name="角丸四角形 5"/>
          <p:cNvSpPr/>
          <p:nvPr/>
        </p:nvSpPr>
        <p:spPr>
          <a:xfrm>
            <a:off x="962576" y="4161095"/>
            <a:ext cx="7242574" cy="1203166"/>
          </a:xfrm>
          <a:prstGeom prst="roundRect">
            <a:avLst/>
          </a:prstGeom>
          <a:solidFill>
            <a:schemeClr val="bg1"/>
          </a:solidFill>
          <a:ln w="571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ja-JP" altLang="en-US" sz="3200" dirty="0" smtClean="0">
                <a:solidFill>
                  <a:schemeClr val="accent1"/>
                </a:solidFill>
                <a:latin typeface="ヒラギノ角ゴ ProN W3"/>
                <a:ea typeface="ヒラギノ角ゴ ProN W3"/>
                <a:cs typeface="ヒラギノ角ゴ ProN W3"/>
                <a:sym typeface="ヒラギノ角ゴ ProN W3"/>
              </a:rPr>
              <a:t>　本研究に用いるセンサは</a:t>
            </a:r>
            <a:r>
              <a:rPr kumimoji="0" lang="en-US" altLang="ja-JP" sz="3200" dirty="0" smtClean="0">
                <a:solidFill>
                  <a:schemeClr val="accent1"/>
                </a:solidFill>
                <a:latin typeface="ヒラギノ角ゴ ProN W3"/>
                <a:ea typeface="ヒラギノ角ゴ ProN W3"/>
                <a:cs typeface="ヒラギノ角ゴ ProN W3"/>
                <a:sym typeface="ヒラギノ角ゴ ProN W3"/>
              </a:rPr>
              <a:t/>
            </a:r>
            <a:br>
              <a:rPr kumimoji="0" lang="en-US" altLang="ja-JP" sz="3200" dirty="0" smtClean="0">
                <a:solidFill>
                  <a:schemeClr val="accent1"/>
                </a:solidFill>
                <a:latin typeface="ヒラギノ角ゴ ProN W3"/>
                <a:ea typeface="ヒラギノ角ゴ ProN W3"/>
                <a:cs typeface="ヒラギノ角ゴ ProN W3"/>
                <a:sym typeface="ヒラギノ角ゴ ProN W3"/>
              </a:rPr>
            </a:br>
            <a:r>
              <a:rPr kumimoji="0" lang="ja-JP" altLang="en-US" sz="3200" dirty="0" smtClean="0">
                <a:solidFill>
                  <a:schemeClr val="accent1"/>
                </a:solidFill>
                <a:latin typeface="ヒラギノ角ゴ ProN W3"/>
                <a:ea typeface="ヒラギノ角ゴ ProN W3"/>
                <a:cs typeface="ヒラギノ角ゴ ProN W3"/>
                <a:sym typeface="ヒラギノ角ゴ ProN W3"/>
              </a:rPr>
              <a:t>　イヤホン型のため装着が容易である</a:t>
            </a:r>
            <a:endParaRPr kumimoji="0" lang="en-US" altLang="ja-JP" sz="3200" dirty="0">
              <a:solidFill>
                <a:schemeClr val="accent1"/>
              </a:solidFill>
              <a:latin typeface="ヒラギノ角ゴ ProN W3"/>
              <a:ea typeface="ヒラギノ角ゴ ProN W3"/>
              <a:cs typeface="ヒラギノ角ゴ ProN W3"/>
              <a:sym typeface="ヒラギノ角ゴ ProN W3"/>
            </a:endParaRPr>
          </a:p>
        </p:txBody>
      </p:sp>
    </p:spTree>
    <p:extLst>
      <p:ext uri="{BB962C8B-B14F-4D97-AF65-F5344CB8AC3E}">
        <p14:creationId xmlns:p14="http://schemas.microsoft.com/office/powerpoint/2010/main" val="73303512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背景</a:t>
            </a:r>
            <a:endParaRPr kumimoji="1" lang="ja-JP" altLang="en-US" sz="3600"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a:t>
            </a:fld>
            <a:endParaRPr kumimoji="1" lang="ja-JP" altLang="en-US" dirty="0"/>
          </a:p>
        </p:txBody>
      </p:sp>
      <p:sp>
        <p:nvSpPr>
          <p:cNvPr id="6" name="テキスト ボックス 5"/>
          <p:cNvSpPr txBox="1"/>
          <p:nvPr/>
        </p:nvSpPr>
        <p:spPr>
          <a:xfrm>
            <a:off x="564777" y="1292827"/>
            <a:ext cx="764311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コンピュータやスマートフォンに対する操作は</a:t>
            </a:r>
            <a:endParaRPr kumimoji="0" lang="en-US" altLang="ja-JP" sz="2800" dirty="0" smtClean="0">
              <a:solidFill>
                <a:schemeClr val="bg2"/>
              </a:solidFill>
              <a:sym typeface="Avenir Next"/>
            </a:endParaRPr>
          </a:p>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手を使ったものが主流</a:t>
            </a:r>
            <a:endParaRPr kumimoji="0" lang="ja-JP" altLang="en-US" sz="2800" i="0" u="none" strike="noStrike" cap="none" spc="0" normalizeH="0" baseline="0" dirty="0">
              <a:ln>
                <a:noFill/>
              </a:ln>
              <a:solidFill>
                <a:schemeClr val="bg2"/>
              </a:solidFill>
              <a:effectLst/>
              <a:uFillTx/>
              <a:sym typeface="Avenir Next"/>
            </a:endParaRPr>
          </a:p>
        </p:txBody>
      </p:sp>
      <p:sp>
        <p:nvSpPr>
          <p:cNvPr id="7" name="テキスト ボックス 6"/>
          <p:cNvSpPr txBox="1"/>
          <p:nvPr/>
        </p:nvSpPr>
        <p:spPr>
          <a:xfrm>
            <a:off x="970022" y="2213861"/>
            <a:ext cx="65659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kumimoji="0" lang="ja-JP" altLang="en-US" sz="2400" dirty="0" smtClean="0">
                <a:solidFill>
                  <a:schemeClr val="bg2"/>
                </a:solidFill>
                <a:sym typeface="Avenir Next"/>
              </a:rPr>
              <a:t>例）キーボード操作，マウス</a:t>
            </a:r>
            <a:r>
              <a:rPr kumimoji="0" lang="ja-JP" altLang="en-US" sz="2400" dirty="0">
                <a:solidFill>
                  <a:schemeClr val="bg2"/>
                </a:solidFill>
                <a:sym typeface="Avenir Next"/>
              </a:rPr>
              <a:t>操作，タッチ</a:t>
            </a:r>
            <a:r>
              <a:rPr kumimoji="0" lang="ja-JP" altLang="en-US" sz="2400" dirty="0" smtClean="0">
                <a:solidFill>
                  <a:schemeClr val="bg2"/>
                </a:solidFill>
                <a:sym typeface="Avenir Next"/>
              </a:rPr>
              <a:t>操作</a:t>
            </a:r>
            <a:endParaRPr kumimoji="0" lang="ja-JP" altLang="en-US" sz="2400" i="0" u="none" strike="noStrike" cap="none" spc="0" normalizeH="0" baseline="0" dirty="0">
              <a:ln>
                <a:noFill/>
              </a:ln>
              <a:solidFill>
                <a:schemeClr val="bg2"/>
              </a:solidFill>
              <a:effectLst/>
              <a:uFillTx/>
              <a:sym typeface="Avenir Next"/>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358" y="3458045"/>
            <a:ext cx="3601978" cy="2401319"/>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549" y="3458045"/>
            <a:ext cx="3601979" cy="2401319"/>
          </a:xfrm>
          <a:prstGeom prst="rect">
            <a:avLst/>
          </a:prstGeom>
        </p:spPr>
      </p:pic>
    </p:spTree>
    <p:extLst>
      <p:ext uri="{BB962C8B-B14F-4D97-AF65-F5344CB8AC3E}">
        <p14:creationId xmlns:p14="http://schemas.microsoft.com/office/powerpoint/2010/main" val="1189846443"/>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関連研究：外耳装着型インタフェース</a:t>
            </a:r>
            <a:endParaRPr kumimoji="1" lang="ja-JP" altLang="en-US" dirty="0"/>
          </a:p>
        </p:txBody>
      </p:sp>
      <p:sp>
        <p:nvSpPr>
          <p:cNvPr id="3" name="テキスト プレースホルダー 2"/>
          <p:cNvSpPr>
            <a:spLocks noGrp="1"/>
          </p:cNvSpPr>
          <p:nvPr>
            <p:ph type="body" idx="1"/>
          </p:nvPr>
        </p:nvSpPr>
        <p:spPr/>
        <p:txBody>
          <a:bodyPr>
            <a:normAutofit/>
          </a:bodyPr>
          <a:lstStyle/>
          <a:p>
            <a:r>
              <a:rPr lang="ja-JP" altLang="en-US" sz="3200" b="1" dirty="0"/>
              <a:t>みみスイッチ</a:t>
            </a:r>
            <a:r>
              <a:rPr lang="en-US" altLang="ja-JP" sz="1200" b="1" dirty="0"/>
              <a:t> </a:t>
            </a:r>
            <a:r>
              <a:rPr lang="en-US" altLang="ja-JP" sz="2400" b="1" dirty="0"/>
              <a:t>[5]</a:t>
            </a:r>
          </a:p>
          <a:p>
            <a:pPr lvl="1"/>
            <a:r>
              <a:rPr lang="ja-JP" altLang="en-US" sz="2800" dirty="0"/>
              <a:t>光学式距離センサをイヤホン内部に</a:t>
            </a:r>
            <a:r>
              <a:rPr lang="en-US" altLang="ja-JP" sz="2800" dirty="0"/>
              <a:t/>
            </a:r>
            <a:br>
              <a:rPr lang="en-US" altLang="ja-JP" sz="2800" dirty="0"/>
            </a:br>
            <a:r>
              <a:rPr lang="ja-JP" altLang="en-US" sz="2800" dirty="0"/>
              <a:t>取り付けること</a:t>
            </a:r>
            <a:r>
              <a:rPr lang="ja-JP" altLang="en-US" sz="2800" dirty="0" smtClean="0"/>
              <a:t>により</a:t>
            </a:r>
            <a:r>
              <a:rPr lang="en-US" altLang="ja-JP" sz="2800" dirty="0"/>
              <a:t/>
            </a:r>
            <a:br>
              <a:rPr lang="en-US" altLang="ja-JP" sz="2800" dirty="0"/>
            </a:br>
            <a:r>
              <a:rPr lang="ja-JP" altLang="en-US" sz="2800" dirty="0"/>
              <a:t>センサおよび鼓膜間の距離を測定し，</a:t>
            </a:r>
            <a:r>
              <a:rPr lang="en-US" altLang="ja-JP" sz="2800" dirty="0"/>
              <a:t/>
            </a:r>
            <a:br>
              <a:rPr lang="en-US" altLang="ja-JP" sz="2800" dirty="0"/>
            </a:br>
            <a:r>
              <a:rPr lang="ja-JP" altLang="en-US" sz="2800" dirty="0"/>
              <a:t>目や舌の動きを認識する</a:t>
            </a:r>
            <a:endParaRPr lang="en-US" altLang="ja-JP" sz="3200" b="1" dirty="0"/>
          </a:p>
          <a:p>
            <a:endParaRPr lang="en-US" altLang="ja-JP" sz="2400"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19</a:t>
            </a:fld>
            <a:endParaRPr kumimoji="1" lang="ja-JP" altLang="en-US"/>
          </a:p>
        </p:txBody>
      </p:sp>
      <p:sp>
        <p:nvSpPr>
          <p:cNvPr id="5" name="テキスト ボックス 4"/>
          <p:cNvSpPr txBox="1"/>
          <p:nvPr/>
        </p:nvSpPr>
        <p:spPr>
          <a:xfrm>
            <a:off x="868261" y="5946580"/>
            <a:ext cx="740747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[5] </a:t>
            </a:r>
            <a:r>
              <a:rPr lang="ja-JP" altLang="en-US" sz="1400" dirty="0" smtClean="0">
                <a:solidFill>
                  <a:schemeClr val="bg2"/>
                </a:solidFill>
              </a:rPr>
              <a:t>谷口</a:t>
            </a:r>
            <a:r>
              <a:rPr lang="ja-JP" altLang="en-US" sz="1400" dirty="0">
                <a:solidFill>
                  <a:schemeClr val="bg2"/>
                </a:solidFill>
              </a:rPr>
              <a:t>和弘</a:t>
            </a:r>
            <a:r>
              <a:rPr lang="en-US" altLang="ja-JP" sz="1400" dirty="0">
                <a:solidFill>
                  <a:schemeClr val="bg2"/>
                </a:solidFill>
              </a:rPr>
              <a:t>, </a:t>
            </a:r>
            <a:r>
              <a:rPr lang="ja-JP" altLang="en-US" sz="1400" dirty="0">
                <a:solidFill>
                  <a:schemeClr val="bg2"/>
                </a:solidFill>
              </a:rPr>
              <a:t>西川敦</a:t>
            </a:r>
            <a:r>
              <a:rPr lang="en-US" altLang="ja-JP" sz="1400" dirty="0">
                <a:solidFill>
                  <a:schemeClr val="bg2"/>
                </a:solidFill>
              </a:rPr>
              <a:t>, </a:t>
            </a:r>
            <a:r>
              <a:rPr lang="ja-JP" altLang="en-US" sz="1400" dirty="0">
                <a:solidFill>
                  <a:schemeClr val="bg2"/>
                </a:solidFill>
              </a:rPr>
              <a:t>小林英津子</a:t>
            </a:r>
            <a:r>
              <a:rPr lang="en-US" altLang="ja-JP" sz="1400" dirty="0">
                <a:solidFill>
                  <a:schemeClr val="bg2"/>
                </a:solidFill>
              </a:rPr>
              <a:t>, </a:t>
            </a:r>
            <a:r>
              <a:rPr lang="ja-JP" altLang="en-US" sz="1400" dirty="0">
                <a:solidFill>
                  <a:schemeClr val="bg2"/>
                </a:solidFill>
              </a:rPr>
              <a:t>宮崎文夫</a:t>
            </a:r>
            <a:r>
              <a:rPr lang="en-US" altLang="ja-JP" sz="1400" dirty="0">
                <a:solidFill>
                  <a:schemeClr val="bg2"/>
                </a:solidFill>
              </a:rPr>
              <a:t>, </a:t>
            </a:r>
            <a:r>
              <a:rPr lang="ja-JP" altLang="en-US" sz="1400" dirty="0" smtClean="0">
                <a:solidFill>
                  <a:schemeClr val="bg2"/>
                </a:solidFill>
              </a:rPr>
              <a:t>佐久間</a:t>
            </a:r>
            <a:r>
              <a:rPr lang="ja-JP" altLang="en-US" sz="1400" dirty="0">
                <a:solidFill>
                  <a:schemeClr val="bg2"/>
                </a:solidFill>
              </a:rPr>
              <a:t>一郎</a:t>
            </a:r>
            <a:r>
              <a:rPr lang="en-US" altLang="ja-JP" sz="1400" dirty="0">
                <a:solidFill>
                  <a:schemeClr val="bg2"/>
                </a:solidFill>
              </a:rPr>
              <a:t>. </a:t>
            </a:r>
            <a:r>
              <a:rPr lang="ja-JP" altLang="en-US" sz="1400" dirty="0">
                <a:solidFill>
                  <a:schemeClr val="bg2"/>
                </a:solidFill>
              </a:rPr>
              <a:t>みみスイッチ</a:t>
            </a:r>
            <a:r>
              <a:rPr lang="en-US" altLang="ja-JP" sz="1400" dirty="0">
                <a:solidFill>
                  <a:schemeClr val="bg2"/>
                </a:solidFill>
              </a:rPr>
              <a:t>:</a:t>
            </a:r>
            <a:r>
              <a:rPr lang="ja-JP" altLang="en-US" sz="1400" dirty="0">
                <a:solidFill>
                  <a:schemeClr val="bg2"/>
                </a:solidFill>
              </a:rPr>
              <a:t>外耳の動きを入力 </a:t>
            </a:r>
            <a:endParaRPr lang="en-US" altLang="ja-JP" sz="1400" dirty="0" smtClean="0">
              <a:solidFill>
                <a:schemeClr val="bg2"/>
              </a:solidFill>
            </a:endParaRPr>
          </a:p>
          <a:p>
            <a:r>
              <a:rPr lang="en-US" altLang="ja-JP" sz="1400" dirty="0" smtClean="0">
                <a:solidFill>
                  <a:schemeClr val="bg2"/>
                </a:solidFill>
              </a:rPr>
              <a:t>     </a:t>
            </a:r>
            <a:r>
              <a:rPr lang="ja-JP" altLang="en-US" sz="1400" dirty="0" smtClean="0">
                <a:solidFill>
                  <a:schemeClr val="bg2"/>
                </a:solidFill>
              </a:rPr>
              <a:t>情報</a:t>
            </a:r>
            <a:r>
              <a:rPr lang="ja-JP" altLang="en-US" sz="1400" dirty="0">
                <a:solidFill>
                  <a:schemeClr val="bg2"/>
                </a:solidFill>
              </a:rPr>
              <a:t>とする常時装用型入力装置</a:t>
            </a:r>
            <a:r>
              <a:rPr lang="en-US" altLang="ja-JP" sz="1400" dirty="0">
                <a:solidFill>
                  <a:schemeClr val="bg2"/>
                </a:solidFill>
              </a:rPr>
              <a:t>. </a:t>
            </a:r>
            <a:r>
              <a:rPr lang="ja-JP" altLang="en-US" sz="1400" dirty="0" smtClean="0">
                <a:solidFill>
                  <a:schemeClr val="bg2"/>
                </a:solidFill>
              </a:rPr>
              <a:t>インタラクション </a:t>
            </a:r>
            <a:r>
              <a:rPr lang="en-US" altLang="ja-JP" sz="1400" dirty="0">
                <a:solidFill>
                  <a:schemeClr val="bg2"/>
                </a:solidFill>
              </a:rPr>
              <a:t>2010, </a:t>
            </a:r>
            <a:r>
              <a:rPr lang="en-US" altLang="ja-JP" sz="1400" dirty="0" smtClean="0">
                <a:solidFill>
                  <a:schemeClr val="bg2"/>
                </a:solidFill>
              </a:rPr>
              <a:t>pp. 243–246 , </a:t>
            </a:r>
            <a:r>
              <a:rPr lang="en-US" altLang="ja-JP" sz="1400" dirty="0">
                <a:solidFill>
                  <a:schemeClr val="bg2"/>
                </a:solidFill>
              </a:rPr>
              <a:t>2010. </a:t>
            </a:r>
            <a:endParaRPr lang="ja-JP" altLang="en-US" sz="1400" dirty="0">
              <a:solidFill>
                <a:schemeClr val="bg2"/>
              </a:solidFill>
              <a:effectLst/>
            </a:endParaRPr>
          </a:p>
        </p:txBody>
      </p:sp>
    </p:spTree>
    <p:extLst>
      <p:ext uri="{BB962C8B-B14F-4D97-AF65-F5344CB8AC3E}">
        <p14:creationId xmlns:p14="http://schemas.microsoft.com/office/powerpoint/2010/main" val="880085491"/>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関連研究：外耳装着型インタフェース</a:t>
            </a:r>
            <a:endParaRPr kumimoji="1" lang="ja-JP" altLang="en-US" dirty="0"/>
          </a:p>
        </p:txBody>
      </p:sp>
      <p:sp>
        <p:nvSpPr>
          <p:cNvPr id="3" name="テキスト プレースホルダー 2"/>
          <p:cNvSpPr>
            <a:spLocks noGrp="1"/>
          </p:cNvSpPr>
          <p:nvPr>
            <p:ph type="body" idx="1"/>
          </p:nvPr>
        </p:nvSpPr>
        <p:spPr/>
        <p:txBody>
          <a:bodyPr>
            <a:normAutofit/>
          </a:bodyPr>
          <a:lstStyle/>
          <a:p>
            <a:r>
              <a:rPr lang="ja-JP" altLang="en-US" sz="3200" b="1" dirty="0" smtClean="0"/>
              <a:t>みみスイッチ</a:t>
            </a:r>
            <a:r>
              <a:rPr lang="en-US" altLang="ja-JP" sz="1200" b="1" dirty="0" smtClean="0"/>
              <a:t> </a:t>
            </a:r>
            <a:r>
              <a:rPr lang="en-US" altLang="ja-JP" sz="2400" b="1" dirty="0" smtClean="0"/>
              <a:t>[5]</a:t>
            </a:r>
          </a:p>
          <a:p>
            <a:pPr lvl="1"/>
            <a:r>
              <a:rPr lang="ja-JP" altLang="en-US" sz="2800" dirty="0" smtClean="0"/>
              <a:t>光学式距離センサをイヤホン内部に</a:t>
            </a:r>
            <a:r>
              <a:rPr lang="en-US" altLang="ja-JP" sz="2800" dirty="0" smtClean="0"/>
              <a:t/>
            </a:r>
            <a:br>
              <a:rPr lang="en-US" altLang="ja-JP" sz="2800" dirty="0" smtClean="0"/>
            </a:br>
            <a:r>
              <a:rPr lang="ja-JP" altLang="en-US" sz="2800" dirty="0" smtClean="0"/>
              <a:t>取り付けることにより</a:t>
            </a:r>
            <a:r>
              <a:rPr lang="en-US" altLang="ja-JP" sz="2800" dirty="0" smtClean="0"/>
              <a:t/>
            </a:r>
            <a:br>
              <a:rPr lang="en-US" altLang="ja-JP" sz="2800" dirty="0" smtClean="0"/>
            </a:br>
            <a:r>
              <a:rPr lang="ja-JP" altLang="en-US" sz="2800" dirty="0" smtClean="0"/>
              <a:t>センサおよび鼓膜間の距離を測定し，</a:t>
            </a:r>
            <a:r>
              <a:rPr lang="en-US" altLang="ja-JP" sz="2800" dirty="0" smtClean="0"/>
              <a:t/>
            </a:r>
            <a:br>
              <a:rPr lang="en-US" altLang="ja-JP" sz="2800" dirty="0" smtClean="0"/>
            </a:br>
            <a:r>
              <a:rPr lang="ja-JP" altLang="en-US" sz="2800" dirty="0" smtClean="0"/>
              <a:t>目や舌の動きを認識する</a:t>
            </a:r>
            <a:endParaRPr lang="en-US" altLang="ja-JP" sz="3200" b="1" dirty="0" smtClean="0"/>
          </a:p>
          <a:p>
            <a:endParaRPr lang="en-US" altLang="ja-JP" sz="2400"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20</a:t>
            </a:fld>
            <a:endParaRPr kumimoji="1" lang="ja-JP" altLang="en-US"/>
          </a:p>
        </p:txBody>
      </p:sp>
      <p:sp>
        <p:nvSpPr>
          <p:cNvPr id="5" name="テキスト ボックス 4"/>
          <p:cNvSpPr txBox="1"/>
          <p:nvPr/>
        </p:nvSpPr>
        <p:spPr>
          <a:xfrm>
            <a:off x="868261" y="5946580"/>
            <a:ext cx="740747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[5] </a:t>
            </a:r>
            <a:r>
              <a:rPr lang="ja-JP" altLang="en-US" sz="1400" dirty="0" smtClean="0">
                <a:solidFill>
                  <a:schemeClr val="bg2"/>
                </a:solidFill>
              </a:rPr>
              <a:t>谷口</a:t>
            </a:r>
            <a:r>
              <a:rPr lang="ja-JP" altLang="en-US" sz="1400" dirty="0">
                <a:solidFill>
                  <a:schemeClr val="bg2"/>
                </a:solidFill>
              </a:rPr>
              <a:t>和弘</a:t>
            </a:r>
            <a:r>
              <a:rPr lang="en-US" altLang="ja-JP" sz="1400" dirty="0">
                <a:solidFill>
                  <a:schemeClr val="bg2"/>
                </a:solidFill>
              </a:rPr>
              <a:t>, </a:t>
            </a:r>
            <a:r>
              <a:rPr lang="ja-JP" altLang="en-US" sz="1400" dirty="0">
                <a:solidFill>
                  <a:schemeClr val="bg2"/>
                </a:solidFill>
              </a:rPr>
              <a:t>西川敦</a:t>
            </a:r>
            <a:r>
              <a:rPr lang="en-US" altLang="ja-JP" sz="1400" dirty="0">
                <a:solidFill>
                  <a:schemeClr val="bg2"/>
                </a:solidFill>
              </a:rPr>
              <a:t>, </a:t>
            </a:r>
            <a:r>
              <a:rPr lang="ja-JP" altLang="en-US" sz="1400" dirty="0">
                <a:solidFill>
                  <a:schemeClr val="bg2"/>
                </a:solidFill>
              </a:rPr>
              <a:t>小林英津子</a:t>
            </a:r>
            <a:r>
              <a:rPr lang="en-US" altLang="ja-JP" sz="1400" dirty="0">
                <a:solidFill>
                  <a:schemeClr val="bg2"/>
                </a:solidFill>
              </a:rPr>
              <a:t>, </a:t>
            </a:r>
            <a:r>
              <a:rPr lang="ja-JP" altLang="en-US" sz="1400" dirty="0">
                <a:solidFill>
                  <a:schemeClr val="bg2"/>
                </a:solidFill>
              </a:rPr>
              <a:t>宮崎文夫</a:t>
            </a:r>
            <a:r>
              <a:rPr lang="en-US" altLang="ja-JP" sz="1400" dirty="0">
                <a:solidFill>
                  <a:schemeClr val="bg2"/>
                </a:solidFill>
              </a:rPr>
              <a:t>, </a:t>
            </a:r>
            <a:r>
              <a:rPr lang="ja-JP" altLang="en-US" sz="1400" dirty="0" smtClean="0">
                <a:solidFill>
                  <a:schemeClr val="bg2"/>
                </a:solidFill>
              </a:rPr>
              <a:t>佐久間</a:t>
            </a:r>
            <a:r>
              <a:rPr lang="ja-JP" altLang="en-US" sz="1400" dirty="0">
                <a:solidFill>
                  <a:schemeClr val="bg2"/>
                </a:solidFill>
              </a:rPr>
              <a:t>一郎</a:t>
            </a:r>
            <a:r>
              <a:rPr lang="en-US" altLang="ja-JP" sz="1400" dirty="0">
                <a:solidFill>
                  <a:schemeClr val="bg2"/>
                </a:solidFill>
              </a:rPr>
              <a:t>. </a:t>
            </a:r>
            <a:r>
              <a:rPr lang="ja-JP" altLang="en-US" sz="1400" dirty="0">
                <a:solidFill>
                  <a:schemeClr val="bg2"/>
                </a:solidFill>
              </a:rPr>
              <a:t>みみスイッチ</a:t>
            </a:r>
            <a:r>
              <a:rPr lang="en-US" altLang="ja-JP" sz="1400" dirty="0">
                <a:solidFill>
                  <a:schemeClr val="bg2"/>
                </a:solidFill>
              </a:rPr>
              <a:t>:</a:t>
            </a:r>
            <a:r>
              <a:rPr lang="ja-JP" altLang="en-US" sz="1400" dirty="0">
                <a:solidFill>
                  <a:schemeClr val="bg2"/>
                </a:solidFill>
              </a:rPr>
              <a:t>外耳の動きを入力 </a:t>
            </a:r>
            <a:endParaRPr lang="en-US" altLang="ja-JP" sz="1400" dirty="0" smtClean="0">
              <a:solidFill>
                <a:schemeClr val="bg2"/>
              </a:solidFill>
            </a:endParaRPr>
          </a:p>
          <a:p>
            <a:r>
              <a:rPr lang="en-US" altLang="ja-JP" sz="1400" dirty="0" smtClean="0">
                <a:solidFill>
                  <a:schemeClr val="bg2"/>
                </a:solidFill>
              </a:rPr>
              <a:t>     </a:t>
            </a:r>
            <a:r>
              <a:rPr lang="ja-JP" altLang="en-US" sz="1400" dirty="0" smtClean="0">
                <a:solidFill>
                  <a:schemeClr val="bg2"/>
                </a:solidFill>
              </a:rPr>
              <a:t>情報</a:t>
            </a:r>
            <a:r>
              <a:rPr lang="ja-JP" altLang="en-US" sz="1400" dirty="0">
                <a:solidFill>
                  <a:schemeClr val="bg2"/>
                </a:solidFill>
              </a:rPr>
              <a:t>とする常時装用型入力装置</a:t>
            </a:r>
            <a:r>
              <a:rPr lang="en-US" altLang="ja-JP" sz="1400" dirty="0">
                <a:solidFill>
                  <a:schemeClr val="bg2"/>
                </a:solidFill>
              </a:rPr>
              <a:t>. </a:t>
            </a:r>
            <a:r>
              <a:rPr lang="ja-JP" altLang="en-US" sz="1400" dirty="0" smtClean="0">
                <a:solidFill>
                  <a:schemeClr val="bg2"/>
                </a:solidFill>
              </a:rPr>
              <a:t>インタラクション </a:t>
            </a:r>
            <a:r>
              <a:rPr lang="en-US" altLang="ja-JP" sz="1400" dirty="0">
                <a:solidFill>
                  <a:schemeClr val="bg2"/>
                </a:solidFill>
              </a:rPr>
              <a:t>2010, </a:t>
            </a:r>
            <a:r>
              <a:rPr lang="en-US" altLang="ja-JP" sz="1400" dirty="0" smtClean="0">
                <a:solidFill>
                  <a:schemeClr val="bg2"/>
                </a:solidFill>
              </a:rPr>
              <a:t>pp. 243–246 , </a:t>
            </a:r>
            <a:r>
              <a:rPr lang="en-US" altLang="ja-JP" sz="1400" dirty="0">
                <a:solidFill>
                  <a:schemeClr val="bg2"/>
                </a:solidFill>
              </a:rPr>
              <a:t>2010. </a:t>
            </a:r>
            <a:endParaRPr lang="ja-JP" altLang="en-US" sz="1400" dirty="0">
              <a:solidFill>
                <a:schemeClr val="bg2"/>
              </a:solidFill>
              <a:effectLst/>
            </a:endParaRPr>
          </a:p>
        </p:txBody>
      </p:sp>
      <p:sp>
        <p:nvSpPr>
          <p:cNvPr id="7" name="角丸四角形 6"/>
          <p:cNvSpPr/>
          <p:nvPr/>
        </p:nvSpPr>
        <p:spPr>
          <a:xfrm>
            <a:off x="936694" y="3282608"/>
            <a:ext cx="7310834" cy="2837656"/>
          </a:xfrm>
          <a:prstGeom prst="roundRect">
            <a:avLst/>
          </a:prstGeom>
          <a:solidFill>
            <a:schemeClr val="bg1"/>
          </a:solidFill>
          <a:ln w="571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kumimoji="0" lang="ja-JP" altLang="en-US" sz="3200" dirty="0" smtClean="0">
                <a:solidFill>
                  <a:schemeClr val="accent1"/>
                </a:solidFill>
                <a:latin typeface="ヒラギノ角ゴ ProN W3"/>
                <a:ea typeface="ヒラギノ角ゴ ProN W3"/>
                <a:cs typeface="ヒラギノ角ゴ ProN W3"/>
                <a:sym typeface="ヒラギノ角ゴ ProN W3"/>
              </a:rPr>
              <a:t>　光学式距離センサを鼓膜に向けて　</a:t>
            </a:r>
            <a:r>
              <a:rPr kumimoji="0" lang="en-US" altLang="ja-JP" sz="3200" dirty="0" smtClean="0">
                <a:solidFill>
                  <a:schemeClr val="accent1"/>
                </a:solidFill>
                <a:latin typeface="ヒラギノ角ゴ ProN W3"/>
                <a:ea typeface="ヒラギノ角ゴ ProN W3"/>
                <a:cs typeface="ヒラギノ角ゴ ProN W3"/>
                <a:sym typeface="ヒラギノ角ゴ ProN W3"/>
              </a:rPr>
              <a:t/>
            </a:r>
            <a:br>
              <a:rPr kumimoji="0" lang="en-US" altLang="ja-JP" sz="3200" dirty="0" smtClean="0">
                <a:solidFill>
                  <a:schemeClr val="accent1"/>
                </a:solidFill>
                <a:latin typeface="ヒラギノ角ゴ ProN W3"/>
                <a:ea typeface="ヒラギノ角ゴ ProN W3"/>
                <a:cs typeface="ヒラギノ角ゴ ProN W3"/>
                <a:sym typeface="ヒラギノ角ゴ ProN W3"/>
              </a:rPr>
            </a:br>
            <a:r>
              <a:rPr kumimoji="0" lang="ja-JP" altLang="en-US" sz="3200" dirty="0" smtClean="0">
                <a:solidFill>
                  <a:schemeClr val="accent1"/>
                </a:solidFill>
                <a:latin typeface="ヒラギノ角ゴ ProN W3"/>
                <a:ea typeface="ヒラギノ角ゴ ProN W3"/>
                <a:cs typeface="ヒラギノ角ゴ ProN W3"/>
                <a:sym typeface="ヒラギノ角ゴ ProN W3"/>
              </a:rPr>
              <a:t>　センサを設置する必要があるが，</a:t>
            </a:r>
            <a:r>
              <a:rPr kumimoji="0" lang="en-US" altLang="ja-JP" sz="3200" dirty="0" smtClean="0">
                <a:solidFill>
                  <a:schemeClr val="accent1"/>
                </a:solidFill>
                <a:latin typeface="ヒラギノ角ゴ ProN W3"/>
                <a:ea typeface="ヒラギノ角ゴ ProN W3"/>
                <a:cs typeface="ヒラギノ角ゴ ProN W3"/>
                <a:sym typeface="ヒラギノ角ゴ ProN W3"/>
              </a:rPr>
              <a:t/>
            </a:r>
            <a:br>
              <a:rPr kumimoji="0" lang="en-US" altLang="ja-JP" sz="3200" dirty="0" smtClean="0">
                <a:solidFill>
                  <a:schemeClr val="accent1"/>
                </a:solidFill>
                <a:latin typeface="ヒラギノ角ゴ ProN W3"/>
                <a:ea typeface="ヒラギノ角ゴ ProN W3"/>
                <a:cs typeface="ヒラギノ角ゴ ProN W3"/>
                <a:sym typeface="ヒラギノ角ゴ ProN W3"/>
              </a:rPr>
            </a:br>
            <a:r>
              <a:rPr kumimoji="0" lang="ja-JP" altLang="en-US" sz="3200" dirty="0" smtClean="0">
                <a:solidFill>
                  <a:schemeClr val="accent1"/>
                </a:solidFill>
                <a:latin typeface="ヒラギノ角ゴ ProN W3"/>
                <a:ea typeface="ヒラギノ角ゴ ProN W3"/>
                <a:cs typeface="ヒラギノ角ゴ ProN W3"/>
                <a:sym typeface="ヒラギノ角ゴ ProN W3"/>
              </a:rPr>
              <a:t>　本研究では気圧センサの設置場所は</a:t>
            </a:r>
            <a:r>
              <a:rPr kumimoji="0" lang="en-US" altLang="ja-JP" sz="3200" dirty="0" smtClean="0">
                <a:solidFill>
                  <a:schemeClr val="accent1"/>
                </a:solidFill>
                <a:latin typeface="ヒラギノ角ゴ ProN W3"/>
                <a:ea typeface="ヒラギノ角ゴ ProN W3"/>
                <a:cs typeface="ヒラギノ角ゴ ProN W3"/>
                <a:sym typeface="ヒラギノ角ゴ ProN W3"/>
              </a:rPr>
              <a:t/>
            </a:r>
            <a:br>
              <a:rPr kumimoji="0" lang="en-US" altLang="ja-JP" sz="3200" dirty="0" smtClean="0">
                <a:solidFill>
                  <a:schemeClr val="accent1"/>
                </a:solidFill>
                <a:latin typeface="ヒラギノ角ゴ ProN W3"/>
                <a:ea typeface="ヒラギノ角ゴ ProN W3"/>
                <a:cs typeface="ヒラギノ角ゴ ProN W3"/>
                <a:sym typeface="ヒラギノ角ゴ ProN W3"/>
              </a:rPr>
            </a:br>
            <a:r>
              <a:rPr kumimoji="0" lang="ja-JP" altLang="en-US" sz="3200" dirty="0" smtClean="0">
                <a:solidFill>
                  <a:schemeClr val="accent1"/>
                </a:solidFill>
                <a:latin typeface="ヒラギノ角ゴ ProN W3"/>
                <a:ea typeface="ヒラギノ角ゴ ProN W3"/>
                <a:cs typeface="ヒラギノ角ゴ ProN W3"/>
                <a:sym typeface="ヒラギノ角ゴ ProN W3"/>
              </a:rPr>
              <a:t>　イヤホン内であればどこでもよい</a:t>
            </a:r>
            <a:endParaRPr kumimoji="0" lang="en-US" altLang="ja-JP" sz="3200" dirty="0" smtClean="0">
              <a:solidFill>
                <a:schemeClr val="accent1"/>
              </a:solidFill>
              <a:latin typeface="ヒラギノ角ゴ ProN W3"/>
              <a:ea typeface="ヒラギノ角ゴ ProN W3"/>
              <a:cs typeface="ヒラギノ角ゴ ProN W3"/>
              <a:sym typeface="ヒラギノ角ゴ ProN W3"/>
            </a:endParaRPr>
          </a:p>
          <a:p>
            <a:pPr defTabSz="584200" hangingPunct="0"/>
            <a:r>
              <a:rPr kumimoji="0" lang="ja-JP" altLang="en-US" sz="3200" dirty="0">
                <a:solidFill>
                  <a:schemeClr val="accent1"/>
                </a:solidFill>
                <a:latin typeface="ヒラギノ角ゴ ProN W3"/>
                <a:ea typeface="ヒラギノ角ゴ ProN W3"/>
                <a:cs typeface="ヒラギノ角ゴ ProN W3"/>
                <a:sym typeface="ヒラギノ角ゴ ProN W3"/>
              </a:rPr>
              <a:t>　</a:t>
            </a:r>
            <a:r>
              <a:rPr kumimoji="0" lang="ja-JP" altLang="en-US" sz="3200" dirty="0" smtClean="0">
                <a:solidFill>
                  <a:schemeClr val="accent1"/>
                </a:solidFill>
                <a:latin typeface="ヒラギノ角ゴ ProN W3"/>
                <a:ea typeface="ヒラギノ角ゴ ProN W3"/>
                <a:cs typeface="ヒラギノ角ゴ ProN W3"/>
                <a:sym typeface="ヒラギノ角ゴ ProN W3"/>
              </a:rPr>
              <a:t>ため，作製しやすい</a:t>
            </a:r>
            <a:endParaRPr kumimoji="0" lang="en-US" altLang="ja-JP" sz="3200" dirty="0">
              <a:solidFill>
                <a:schemeClr val="accent1"/>
              </a:solidFill>
              <a:latin typeface="ヒラギノ角ゴ ProN W3"/>
              <a:ea typeface="ヒラギノ角ゴ ProN W3"/>
              <a:cs typeface="ヒラギノ角ゴ ProN W3"/>
              <a:sym typeface="ヒラギノ角ゴ ProN W3"/>
            </a:endParaRPr>
          </a:p>
        </p:txBody>
      </p:sp>
    </p:spTree>
    <p:extLst>
      <p:ext uri="{BB962C8B-B14F-4D97-AF65-F5344CB8AC3E}">
        <p14:creationId xmlns:p14="http://schemas.microsoft.com/office/powerpoint/2010/main" val="931357001"/>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今後の課題</a:t>
            </a:r>
            <a:endParaRPr kumimoji="1" lang="ja-JP" altLang="en-US" dirty="0"/>
          </a:p>
        </p:txBody>
      </p:sp>
      <p:sp>
        <p:nvSpPr>
          <p:cNvPr id="3" name="テキスト プレースホルダー 2"/>
          <p:cNvSpPr>
            <a:spLocks noGrp="1"/>
          </p:cNvSpPr>
          <p:nvPr>
            <p:ph type="body" idx="1"/>
          </p:nvPr>
        </p:nvSpPr>
        <p:spPr/>
        <p:txBody>
          <a:bodyPr>
            <a:normAutofit/>
          </a:bodyPr>
          <a:lstStyle/>
          <a:p>
            <a:r>
              <a:rPr lang="ja-JP" altLang="en-US" sz="2400" dirty="0" smtClean="0"/>
              <a:t>下顎運動の大きさの推定</a:t>
            </a:r>
            <a:endParaRPr lang="en-US" altLang="ja-JP" sz="2400" dirty="0" smtClean="0"/>
          </a:p>
          <a:p>
            <a:pPr lvl="1"/>
            <a:r>
              <a:rPr lang="ja-JP" altLang="en-US" sz="2300" dirty="0" smtClean="0"/>
              <a:t>下顎運動の大きさによって，気圧値の変化量が</a:t>
            </a:r>
            <a:r>
              <a:rPr lang="en-US" altLang="ja-JP" sz="2300" dirty="0" smtClean="0"/>
              <a:t/>
            </a:r>
            <a:br>
              <a:rPr lang="en-US" altLang="ja-JP" sz="2300" dirty="0" smtClean="0"/>
            </a:br>
            <a:r>
              <a:rPr lang="ja-JP" altLang="en-US" sz="2300" dirty="0" smtClean="0"/>
              <a:t>変わるため，下顎運動の大きさと気圧値の変化量の</a:t>
            </a:r>
            <a:r>
              <a:rPr lang="en-US" altLang="ja-JP" sz="2300" dirty="0" smtClean="0"/>
              <a:t/>
            </a:r>
            <a:br>
              <a:rPr lang="en-US" altLang="ja-JP" sz="2300" dirty="0" smtClean="0"/>
            </a:br>
            <a:r>
              <a:rPr lang="ja-JP" altLang="en-US" sz="2300" dirty="0" smtClean="0"/>
              <a:t>関係を明らかにすることにより下顎運動の大きさの</a:t>
            </a:r>
            <a:r>
              <a:rPr lang="en-US" altLang="ja-JP" sz="2300" dirty="0" smtClean="0"/>
              <a:t/>
            </a:r>
            <a:br>
              <a:rPr lang="en-US" altLang="ja-JP" sz="2300" dirty="0" smtClean="0"/>
            </a:br>
            <a:r>
              <a:rPr lang="ja-JP" altLang="en-US" sz="2300" dirty="0" smtClean="0"/>
              <a:t>推定を試みる</a:t>
            </a:r>
            <a:endParaRPr lang="en-US" altLang="ja-JP" sz="2300" dirty="0" smtClean="0"/>
          </a:p>
          <a:p>
            <a:r>
              <a:rPr lang="ja-JP" altLang="en-US" sz="2400" dirty="0" smtClean="0"/>
              <a:t>環境条件が外耳道内の気圧に与える影響の調査</a:t>
            </a:r>
            <a:endParaRPr lang="en-US" altLang="ja-JP" sz="2000" dirty="0"/>
          </a:p>
          <a:p>
            <a:pPr lvl="1"/>
            <a:r>
              <a:rPr lang="ja-JP" altLang="en-US" sz="2400" dirty="0" smtClean="0"/>
              <a:t>標高，屋内外，移動中などの環境条件が認識率に</a:t>
            </a:r>
            <a:r>
              <a:rPr lang="en-US" altLang="ja-JP" sz="2400" dirty="0" smtClean="0"/>
              <a:t/>
            </a:r>
            <a:br>
              <a:rPr lang="en-US" altLang="ja-JP" sz="2400" dirty="0" smtClean="0"/>
            </a:br>
            <a:r>
              <a:rPr lang="ja-JP" altLang="en-US" sz="2400" dirty="0" smtClean="0"/>
              <a:t>与える影響を調査する</a:t>
            </a:r>
            <a:endParaRPr lang="en-US" altLang="ja-JP" sz="2400"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21</a:t>
            </a:fld>
            <a:endParaRPr kumimoji="1" lang="ja-JP" altLang="en-US"/>
          </a:p>
        </p:txBody>
      </p:sp>
    </p:spTree>
    <p:extLst>
      <p:ext uri="{BB962C8B-B14F-4D97-AF65-F5344CB8AC3E}">
        <p14:creationId xmlns:p14="http://schemas.microsoft.com/office/powerpoint/2010/main" val="114450009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テキスト プレースホルダー 2"/>
          <p:cNvSpPr>
            <a:spLocks noGrp="1"/>
          </p:cNvSpPr>
          <p:nvPr>
            <p:ph type="body" idx="1"/>
          </p:nvPr>
        </p:nvSpPr>
        <p:spPr/>
        <p:txBody>
          <a:bodyPr>
            <a:normAutofit/>
          </a:bodyPr>
          <a:lstStyle/>
          <a:p>
            <a:r>
              <a:rPr lang="ja-JP" altLang="en-US" sz="2800" dirty="0" smtClean="0"/>
              <a:t>下顎運動認識に基づくハンズフリー操作手法</a:t>
            </a:r>
            <a:endParaRPr lang="en-US" altLang="ja-JP" sz="2800" dirty="0" smtClean="0"/>
          </a:p>
          <a:p>
            <a:pPr lvl="1"/>
            <a:r>
              <a:rPr lang="ja-JP" altLang="en-US" sz="2400" dirty="0" smtClean="0"/>
              <a:t>ハンズフリーかつ</a:t>
            </a:r>
            <a:r>
              <a:rPr kumimoji="1" lang="ja-JP" altLang="en-US" sz="2400" dirty="0" smtClean="0"/>
              <a:t>アイズフリー</a:t>
            </a:r>
            <a:endParaRPr kumimoji="1" lang="en-US" altLang="ja-JP" sz="2400" dirty="0" smtClean="0"/>
          </a:p>
          <a:p>
            <a:pPr lvl="1"/>
            <a:r>
              <a:rPr lang="ja-JP" altLang="en-US" sz="2400" dirty="0" smtClean="0"/>
              <a:t>日常的に使用できる形状（イヤホン型）</a:t>
            </a:r>
            <a:endParaRPr kumimoji="1" lang="en-US" altLang="ja-JP" sz="2400" dirty="0" smtClean="0"/>
          </a:p>
          <a:p>
            <a:pPr lvl="1"/>
            <a:r>
              <a:rPr lang="en-US" altLang="ja-JP" sz="2400" dirty="0" smtClean="0"/>
              <a:t>7</a:t>
            </a:r>
            <a:r>
              <a:rPr lang="ja-JP" altLang="en-US" sz="2400" dirty="0" smtClean="0"/>
              <a:t>種類の下顎運動が</a:t>
            </a:r>
            <a:r>
              <a:rPr lang="en-US" altLang="ja-JP" sz="2400" dirty="0"/>
              <a:t/>
            </a:r>
            <a:br>
              <a:rPr lang="en-US" altLang="ja-JP" sz="2400" dirty="0"/>
            </a:br>
            <a:r>
              <a:rPr lang="ja-JP" altLang="en-US" sz="2400" dirty="0" smtClean="0"/>
              <a:t>被験者ごとのデータで</a:t>
            </a:r>
            <a:r>
              <a:rPr lang="en-US" altLang="ja-JP" sz="3200" b="1" dirty="0" smtClean="0">
                <a:solidFill>
                  <a:schemeClr val="accent5"/>
                </a:solidFill>
              </a:rPr>
              <a:t>88.8%</a:t>
            </a:r>
            <a:r>
              <a:rPr lang="ja-JP" altLang="en-US" sz="2400" dirty="0" smtClean="0">
                <a:solidFill>
                  <a:schemeClr val="bg2"/>
                </a:solidFill>
              </a:rPr>
              <a:t>の認識率</a:t>
            </a:r>
            <a:endParaRPr lang="en-US" altLang="ja-JP" sz="2400" dirty="0" smtClean="0">
              <a:solidFill>
                <a:schemeClr val="bg2"/>
              </a:solidFill>
            </a:endParaRPr>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22</a:t>
            </a:fld>
            <a:endParaRPr kumimoji="1" lang="ja-JP" altLang="en-US"/>
          </a:p>
        </p:txBody>
      </p:sp>
      <p:grpSp>
        <p:nvGrpSpPr>
          <p:cNvPr id="6" name="図形グループ 5"/>
          <p:cNvGrpSpPr/>
          <p:nvPr/>
        </p:nvGrpSpPr>
        <p:grpSpPr>
          <a:xfrm>
            <a:off x="1618834" y="4094132"/>
            <a:ext cx="5935089" cy="2349233"/>
            <a:chOff x="6785765" y="5121139"/>
            <a:chExt cx="7097488" cy="2809334"/>
          </a:xfrm>
        </p:grpSpPr>
        <p:pic>
          <p:nvPicPr>
            <p:cNvPr id="7" name="図 6"/>
            <p:cNvPicPr>
              <a:picLocks noChangeAspect="1"/>
            </p:cNvPicPr>
            <p:nvPr/>
          </p:nvPicPr>
          <p:blipFill rotWithShape="1">
            <a:blip r:embed="rId2">
              <a:extLst>
                <a:ext uri="{28A0092B-C50C-407E-A947-70E740481C1C}">
                  <a14:useLocalDpi xmlns:a14="http://schemas.microsoft.com/office/drawing/2010/main" val="0"/>
                </a:ext>
              </a:extLst>
            </a:blip>
            <a:srcRect t="8461"/>
            <a:stretch/>
          </p:blipFill>
          <p:spPr>
            <a:xfrm>
              <a:off x="6836314" y="5121139"/>
              <a:ext cx="1428750" cy="1037569"/>
            </a:xfrm>
            <a:prstGeom prst="rect">
              <a:avLst/>
            </a:prstGeom>
          </p:spPr>
        </p:pic>
        <p:pic>
          <p:nvPicPr>
            <p:cNvPr id="8" name="図 7"/>
            <p:cNvPicPr>
              <a:picLocks noChangeAspect="1"/>
            </p:cNvPicPr>
            <p:nvPr/>
          </p:nvPicPr>
          <p:blipFill rotWithShape="1">
            <a:blip r:embed="rId3">
              <a:extLst>
                <a:ext uri="{28A0092B-C50C-407E-A947-70E740481C1C}">
                  <a14:useLocalDpi xmlns:a14="http://schemas.microsoft.com/office/drawing/2010/main" val="0"/>
                </a:ext>
              </a:extLst>
            </a:blip>
            <a:srcRect t="9559"/>
            <a:stretch/>
          </p:blipFill>
          <p:spPr>
            <a:xfrm>
              <a:off x="8631537" y="5137258"/>
              <a:ext cx="1377950" cy="907394"/>
            </a:xfrm>
            <a:prstGeom prst="rect">
              <a:avLst/>
            </a:prstGeom>
          </p:spPr>
        </p:pic>
        <p:pic>
          <p:nvPicPr>
            <p:cNvPr id="9" name="図 8"/>
            <p:cNvPicPr>
              <a:picLocks noChangeAspect="1"/>
            </p:cNvPicPr>
            <p:nvPr/>
          </p:nvPicPr>
          <p:blipFill rotWithShape="1">
            <a:blip r:embed="rId4">
              <a:extLst>
                <a:ext uri="{28A0092B-C50C-407E-A947-70E740481C1C}">
                  <a14:useLocalDpi xmlns:a14="http://schemas.microsoft.com/office/drawing/2010/main" val="0"/>
                </a:ext>
              </a:extLst>
            </a:blip>
            <a:srcRect t="9126" b="1"/>
            <a:stretch/>
          </p:blipFill>
          <p:spPr>
            <a:xfrm>
              <a:off x="10437114" y="5137258"/>
              <a:ext cx="1377950" cy="955019"/>
            </a:xfrm>
            <a:prstGeom prst="rect">
              <a:avLst/>
            </a:prstGeom>
          </p:spPr>
        </p:pic>
        <p:pic>
          <p:nvPicPr>
            <p:cNvPr id="10" name="図 9"/>
            <p:cNvPicPr>
              <a:picLocks noChangeAspect="1"/>
            </p:cNvPicPr>
            <p:nvPr/>
          </p:nvPicPr>
          <p:blipFill rotWithShape="1">
            <a:blip r:embed="rId5">
              <a:extLst>
                <a:ext uri="{28A0092B-C50C-407E-A947-70E740481C1C}">
                  <a14:useLocalDpi xmlns:a14="http://schemas.microsoft.com/office/drawing/2010/main" val="0"/>
                </a:ext>
              </a:extLst>
            </a:blip>
            <a:srcRect t="9414"/>
            <a:stretch/>
          </p:blipFill>
          <p:spPr>
            <a:xfrm>
              <a:off x="12436119" y="5153720"/>
              <a:ext cx="1377950" cy="920354"/>
            </a:xfrm>
            <a:prstGeom prst="rect">
              <a:avLst/>
            </a:prstGeom>
          </p:spPr>
        </p:pic>
        <p:pic>
          <p:nvPicPr>
            <p:cNvPr id="11" name="図 10"/>
            <p:cNvPicPr>
              <a:picLocks noChangeAspect="1"/>
            </p:cNvPicPr>
            <p:nvPr/>
          </p:nvPicPr>
          <p:blipFill rotWithShape="1">
            <a:blip r:embed="rId6">
              <a:extLst>
                <a:ext uri="{28A0092B-C50C-407E-A947-70E740481C1C}">
                  <a14:useLocalDpi xmlns:a14="http://schemas.microsoft.com/office/drawing/2010/main" val="0"/>
                </a:ext>
              </a:extLst>
            </a:blip>
            <a:srcRect t="7924"/>
            <a:stretch/>
          </p:blipFill>
          <p:spPr>
            <a:xfrm>
              <a:off x="7550688" y="6634962"/>
              <a:ext cx="1470025" cy="932569"/>
            </a:xfrm>
            <a:prstGeom prst="rect">
              <a:avLst/>
            </a:prstGeom>
          </p:spPr>
        </p:pic>
        <p:pic>
          <p:nvPicPr>
            <p:cNvPr id="12" name="図 11"/>
            <p:cNvPicPr>
              <a:picLocks noChangeAspect="1"/>
            </p:cNvPicPr>
            <p:nvPr/>
          </p:nvPicPr>
          <p:blipFill rotWithShape="1">
            <a:blip r:embed="rId7">
              <a:extLst>
                <a:ext uri="{28A0092B-C50C-407E-A947-70E740481C1C}">
                  <a14:useLocalDpi xmlns:a14="http://schemas.microsoft.com/office/drawing/2010/main" val="0"/>
                </a:ext>
              </a:extLst>
            </a:blip>
            <a:srcRect t="6850"/>
            <a:stretch/>
          </p:blipFill>
          <p:spPr>
            <a:xfrm>
              <a:off x="9483240" y="6603099"/>
              <a:ext cx="1866900" cy="1091320"/>
            </a:xfrm>
            <a:prstGeom prst="rect">
              <a:avLst/>
            </a:prstGeom>
          </p:spPr>
        </p:pic>
        <p:pic>
          <p:nvPicPr>
            <p:cNvPr id="13" name="図 12"/>
            <p:cNvPicPr>
              <a:picLocks noChangeAspect="1"/>
            </p:cNvPicPr>
            <p:nvPr/>
          </p:nvPicPr>
          <p:blipFill rotWithShape="1">
            <a:blip r:embed="rId8">
              <a:extLst>
                <a:ext uri="{28A0092B-C50C-407E-A947-70E740481C1C}">
                  <a14:useLocalDpi xmlns:a14="http://schemas.microsoft.com/office/drawing/2010/main" val="0"/>
                </a:ext>
              </a:extLst>
            </a:blip>
            <a:srcRect t="7924"/>
            <a:stretch/>
          </p:blipFill>
          <p:spPr>
            <a:xfrm>
              <a:off x="11366604" y="6621430"/>
              <a:ext cx="1384300" cy="932569"/>
            </a:xfrm>
            <a:prstGeom prst="rect">
              <a:avLst/>
            </a:prstGeom>
          </p:spPr>
        </p:pic>
        <p:sp>
          <p:nvSpPr>
            <p:cNvPr id="14" name="テキスト ボックス 13"/>
            <p:cNvSpPr txBox="1"/>
            <p:nvPr/>
          </p:nvSpPr>
          <p:spPr>
            <a:xfrm>
              <a:off x="6785765" y="6003748"/>
              <a:ext cx="1384995" cy="4103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口を開ける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15" name="テキスト ボックス 14"/>
            <p:cNvSpPr txBox="1"/>
            <p:nvPr/>
          </p:nvSpPr>
          <p:spPr>
            <a:xfrm>
              <a:off x="8517171" y="6003074"/>
              <a:ext cx="1384995" cy="4103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口を閉じる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16" name="テキスト ボックス 15"/>
            <p:cNvSpPr txBox="1"/>
            <p:nvPr/>
          </p:nvSpPr>
          <p:spPr>
            <a:xfrm>
              <a:off x="10194308" y="6012478"/>
              <a:ext cx="171841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smtClean="0">
                  <a:ln>
                    <a:noFill/>
                  </a:ln>
                  <a:solidFill>
                    <a:schemeClr val="bg2"/>
                  </a:solidFill>
                  <a:effectLst/>
                  <a:uFillTx/>
                  <a:latin typeface="+mn-lt"/>
                  <a:ea typeface="+mn-ea"/>
                  <a:cs typeface="+mn-cs"/>
                  <a:sym typeface="Avenir Next"/>
                </a:rPr>
                <a:t>顎を左に動かす</a:t>
              </a:r>
              <a:endParaRPr kumimoji="0" lang="ja-JP" altLang="en-US" b="1" i="0" u="none" strike="noStrike" cap="none" spc="0" normalizeH="0" baseline="0" dirty="0">
                <a:ln>
                  <a:noFill/>
                </a:ln>
                <a:solidFill>
                  <a:schemeClr val="bg2"/>
                </a:solidFill>
                <a:effectLst/>
                <a:uFillTx/>
                <a:latin typeface="+mn-lt"/>
                <a:ea typeface="+mn-ea"/>
                <a:cs typeface="+mn-cs"/>
                <a:sym typeface="Avenir Next"/>
              </a:endParaRPr>
            </a:p>
          </p:txBody>
        </p:sp>
        <p:sp>
          <p:nvSpPr>
            <p:cNvPr id="17" name="テキスト ボックス 16"/>
            <p:cNvSpPr txBox="1"/>
            <p:nvPr/>
          </p:nvSpPr>
          <p:spPr>
            <a:xfrm>
              <a:off x="12164834" y="5999846"/>
              <a:ext cx="171841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b="1" i="0" u="none" strike="noStrike" cap="none" spc="0" normalizeH="0" baseline="0" dirty="0" smtClean="0">
                  <a:ln>
                    <a:noFill/>
                  </a:ln>
                  <a:solidFill>
                    <a:schemeClr val="bg2"/>
                  </a:solidFill>
                  <a:effectLst/>
                  <a:uFillTx/>
                  <a:latin typeface="+mn-lt"/>
                  <a:ea typeface="+mn-ea"/>
                  <a:cs typeface="+mn-cs"/>
                  <a:sym typeface="Avenir Next"/>
                </a:rPr>
                <a:t>顎を右に動かす</a:t>
              </a:r>
              <a:endParaRPr kumimoji="0" lang="ja-JP" altLang="en-US" b="1" i="0" u="none" strike="noStrike" cap="none" spc="0" normalizeH="0" baseline="0" dirty="0">
                <a:ln>
                  <a:noFill/>
                </a:ln>
                <a:solidFill>
                  <a:schemeClr val="bg2"/>
                </a:solidFill>
                <a:effectLst/>
                <a:uFillTx/>
                <a:latin typeface="+mn-lt"/>
                <a:ea typeface="+mn-ea"/>
                <a:cs typeface="+mn-cs"/>
                <a:sym typeface="Avenir Next"/>
              </a:endParaRPr>
            </a:p>
          </p:txBody>
        </p:sp>
        <p:sp>
          <p:nvSpPr>
            <p:cNvPr id="18" name="テキスト ボックス 17"/>
            <p:cNvSpPr txBox="1"/>
            <p:nvPr/>
          </p:nvSpPr>
          <p:spPr>
            <a:xfrm>
              <a:off x="7322483" y="7489234"/>
              <a:ext cx="164147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口</a:t>
              </a:r>
              <a:r>
                <a:rPr kumimoji="0" lang="ja-JP" altLang="en-US" sz="2000" b="1" i="0" u="none" strike="noStrike" cap="none" spc="0" normalizeH="0" baseline="0" smtClean="0">
                  <a:ln>
                    <a:noFill/>
                  </a:ln>
                  <a:solidFill>
                    <a:schemeClr val="bg2"/>
                  </a:solidFill>
                  <a:effectLst/>
                  <a:uFillTx/>
                  <a:latin typeface="+mn-lt"/>
                  <a:ea typeface="+mn-ea"/>
                  <a:cs typeface="+mn-cs"/>
                  <a:sym typeface="Avenir Next"/>
                </a:rPr>
                <a:t>を開閉</a:t>
              </a:r>
              <a:r>
                <a:rPr kumimoji="0" lang="ja-JP" altLang="en-US" sz="2000" b="1" smtClean="0">
                  <a:solidFill>
                    <a:schemeClr val="bg2"/>
                  </a:solidFill>
                  <a:sym typeface="Avenir Next"/>
                </a:rPr>
                <a:t>する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20" name="テキスト ボックス 19"/>
            <p:cNvSpPr txBox="1"/>
            <p:nvPr/>
          </p:nvSpPr>
          <p:spPr>
            <a:xfrm>
              <a:off x="9848653" y="7520105"/>
              <a:ext cx="615553" cy="4103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喋る</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sp>
          <p:nvSpPr>
            <p:cNvPr id="21" name="テキスト ボックス 20"/>
            <p:cNvSpPr txBox="1"/>
            <p:nvPr/>
          </p:nvSpPr>
          <p:spPr>
            <a:xfrm>
              <a:off x="11013666" y="7448422"/>
              <a:ext cx="189795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smtClean="0">
                  <a:ln>
                    <a:noFill/>
                  </a:ln>
                  <a:solidFill>
                    <a:schemeClr val="bg2"/>
                  </a:solidFill>
                  <a:effectLst/>
                  <a:uFillTx/>
                  <a:latin typeface="+mn-lt"/>
                  <a:ea typeface="+mn-ea"/>
                  <a:cs typeface="+mn-cs"/>
                  <a:sym typeface="Avenir Next"/>
                </a:rPr>
                <a:t>顎を動かさない</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grpSp>
    </p:spTree>
    <p:extLst>
      <p:ext uri="{BB962C8B-B14F-4D97-AF65-F5344CB8AC3E}">
        <p14:creationId xmlns:p14="http://schemas.microsoft.com/office/powerpoint/2010/main" val="117384117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905" y="3296508"/>
            <a:ext cx="1170332" cy="859886"/>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161" y="1900468"/>
            <a:ext cx="1852923" cy="2613517"/>
          </a:xfrm>
          <a:prstGeom prst="rect">
            <a:avLst/>
          </a:prstGeom>
        </p:spPr>
      </p:pic>
      <p:cxnSp>
        <p:nvCxnSpPr>
          <p:cNvPr id="13" name="直線コネクタ 12"/>
          <p:cNvCxnSpPr/>
          <p:nvPr/>
        </p:nvCxnSpPr>
        <p:spPr>
          <a:xfrm flipV="1">
            <a:off x="2662839" y="4156394"/>
            <a:ext cx="1581310" cy="31181"/>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15" name="直線コネクタ 14"/>
          <p:cNvCxnSpPr/>
          <p:nvPr/>
        </p:nvCxnSpPr>
        <p:spPr>
          <a:xfrm flipV="1">
            <a:off x="2686263" y="3155992"/>
            <a:ext cx="1565" cy="1041631"/>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16" name="直線コネクタ 15"/>
          <p:cNvCxnSpPr/>
          <p:nvPr/>
        </p:nvCxnSpPr>
        <p:spPr>
          <a:xfrm flipV="1">
            <a:off x="2675874" y="3098784"/>
            <a:ext cx="1559649" cy="20461"/>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17" name="直線コネクタ 16"/>
          <p:cNvCxnSpPr/>
          <p:nvPr/>
        </p:nvCxnSpPr>
        <p:spPr>
          <a:xfrm flipV="1">
            <a:off x="2686263" y="2149018"/>
            <a:ext cx="5264" cy="983480"/>
          </a:xfrm>
          <a:prstGeom prst="line">
            <a:avLst/>
          </a:prstGeom>
          <a:noFill/>
          <a:ln w="38100" cap="flat">
            <a:solidFill>
              <a:schemeClr val="tx1">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26" name="フリーフォーム 25"/>
          <p:cNvSpPr/>
          <p:nvPr/>
        </p:nvSpPr>
        <p:spPr>
          <a:xfrm>
            <a:off x="2712106" y="2235638"/>
            <a:ext cx="1532043" cy="775252"/>
          </a:xfrm>
          <a:custGeom>
            <a:avLst/>
            <a:gdLst>
              <a:gd name="connsiteX0" fmla="*/ 0 w 2179983"/>
              <a:gd name="connsiteY0" fmla="*/ 616226 h 1173124"/>
              <a:gd name="connsiteX1" fmla="*/ 238539 w 2179983"/>
              <a:gd name="connsiteY1" fmla="*/ 516835 h 1173124"/>
              <a:gd name="connsiteX2" fmla="*/ 371061 w 2179983"/>
              <a:gd name="connsiteY2" fmla="*/ 0 h 1173124"/>
              <a:gd name="connsiteX3" fmla="*/ 702365 w 2179983"/>
              <a:gd name="connsiteY3" fmla="*/ 516835 h 1173124"/>
              <a:gd name="connsiteX4" fmla="*/ 1298713 w 2179983"/>
              <a:gd name="connsiteY4" fmla="*/ 589722 h 1173124"/>
              <a:gd name="connsiteX5" fmla="*/ 1656522 w 2179983"/>
              <a:gd name="connsiteY5" fmla="*/ 1172818 h 1173124"/>
              <a:gd name="connsiteX6" fmla="*/ 1835426 w 2179983"/>
              <a:gd name="connsiteY6" fmla="*/ 669235 h 1173124"/>
              <a:gd name="connsiteX7" fmla="*/ 2179983 w 2179983"/>
              <a:gd name="connsiteY7" fmla="*/ 596348 h 117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983" h="1173124">
                <a:moveTo>
                  <a:pt x="0" y="616226"/>
                </a:moveTo>
                <a:cubicBezTo>
                  <a:pt x="88348" y="617882"/>
                  <a:pt x="176696" y="619539"/>
                  <a:pt x="238539" y="516835"/>
                </a:cubicBezTo>
                <a:cubicBezTo>
                  <a:pt x="300382" y="414131"/>
                  <a:pt x="293757" y="0"/>
                  <a:pt x="371061" y="0"/>
                </a:cubicBezTo>
                <a:cubicBezTo>
                  <a:pt x="448365" y="0"/>
                  <a:pt x="547756" y="418548"/>
                  <a:pt x="702365" y="516835"/>
                </a:cubicBezTo>
                <a:cubicBezTo>
                  <a:pt x="856974" y="615122"/>
                  <a:pt x="1139687" y="480391"/>
                  <a:pt x="1298713" y="589722"/>
                </a:cubicBezTo>
                <a:cubicBezTo>
                  <a:pt x="1457739" y="699053"/>
                  <a:pt x="1567070" y="1159566"/>
                  <a:pt x="1656522" y="1172818"/>
                </a:cubicBezTo>
                <a:cubicBezTo>
                  <a:pt x="1745974" y="1186070"/>
                  <a:pt x="1748183" y="765313"/>
                  <a:pt x="1835426" y="669235"/>
                </a:cubicBezTo>
                <a:cubicBezTo>
                  <a:pt x="1922669" y="573157"/>
                  <a:pt x="2179983" y="596348"/>
                  <a:pt x="2179983" y="596348"/>
                </a:cubicBezTo>
              </a:path>
            </a:pathLst>
          </a:cu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sp>
        <p:nvSpPr>
          <p:cNvPr id="27" name="フリーフォーム 26"/>
          <p:cNvSpPr/>
          <p:nvPr/>
        </p:nvSpPr>
        <p:spPr>
          <a:xfrm>
            <a:off x="2712106" y="3289181"/>
            <a:ext cx="1532043" cy="775252"/>
          </a:xfrm>
          <a:custGeom>
            <a:avLst/>
            <a:gdLst>
              <a:gd name="connsiteX0" fmla="*/ 0 w 2179983"/>
              <a:gd name="connsiteY0" fmla="*/ 616226 h 1173124"/>
              <a:gd name="connsiteX1" fmla="*/ 238539 w 2179983"/>
              <a:gd name="connsiteY1" fmla="*/ 516835 h 1173124"/>
              <a:gd name="connsiteX2" fmla="*/ 371061 w 2179983"/>
              <a:gd name="connsiteY2" fmla="*/ 0 h 1173124"/>
              <a:gd name="connsiteX3" fmla="*/ 702365 w 2179983"/>
              <a:gd name="connsiteY3" fmla="*/ 516835 h 1173124"/>
              <a:gd name="connsiteX4" fmla="*/ 1298713 w 2179983"/>
              <a:gd name="connsiteY4" fmla="*/ 589722 h 1173124"/>
              <a:gd name="connsiteX5" fmla="*/ 1656522 w 2179983"/>
              <a:gd name="connsiteY5" fmla="*/ 1172818 h 1173124"/>
              <a:gd name="connsiteX6" fmla="*/ 1835426 w 2179983"/>
              <a:gd name="connsiteY6" fmla="*/ 669235 h 1173124"/>
              <a:gd name="connsiteX7" fmla="*/ 2179983 w 2179983"/>
              <a:gd name="connsiteY7" fmla="*/ 596348 h 117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983" h="1173124">
                <a:moveTo>
                  <a:pt x="0" y="616226"/>
                </a:moveTo>
                <a:cubicBezTo>
                  <a:pt x="88348" y="617882"/>
                  <a:pt x="176696" y="619539"/>
                  <a:pt x="238539" y="516835"/>
                </a:cubicBezTo>
                <a:cubicBezTo>
                  <a:pt x="300382" y="414131"/>
                  <a:pt x="293757" y="0"/>
                  <a:pt x="371061" y="0"/>
                </a:cubicBezTo>
                <a:cubicBezTo>
                  <a:pt x="448365" y="0"/>
                  <a:pt x="547756" y="418548"/>
                  <a:pt x="702365" y="516835"/>
                </a:cubicBezTo>
                <a:cubicBezTo>
                  <a:pt x="856974" y="615122"/>
                  <a:pt x="1139687" y="480391"/>
                  <a:pt x="1298713" y="589722"/>
                </a:cubicBezTo>
                <a:cubicBezTo>
                  <a:pt x="1457739" y="699053"/>
                  <a:pt x="1567070" y="1159566"/>
                  <a:pt x="1656522" y="1172818"/>
                </a:cubicBezTo>
                <a:cubicBezTo>
                  <a:pt x="1745974" y="1186070"/>
                  <a:pt x="1748183" y="765313"/>
                  <a:pt x="1835426" y="669235"/>
                </a:cubicBezTo>
                <a:cubicBezTo>
                  <a:pt x="1922669" y="573157"/>
                  <a:pt x="2179983" y="596348"/>
                  <a:pt x="2179983" y="596348"/>
                </a:cubicBezTo>
              </a:path>
            </a:pathLst>
          </a:custGeom>
          <a:noFill/>
          <a:ln w="381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solidFill>
                <a:srgbClr val="5B9BD6"/>
              </a:solidFill>
            </a:endParaRPr>
          </a:p>
        </p:txBody>
      </p:sp>
      <p:sp>
        <p:nvSpPr>
          <p:cNvPr id="7" name="テキスト ボックス 6"/>
          <p:cNvSpPr txBox="1"/>
          <p:nvPr/>
        </p:nvSpPr>
        <p:spPr>
          <a:xfrm>
            <a:off x="4569565" y="1995443"/>
            <a:ext cx="3911327" cy="37805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
                <a:schemeClr val="bg2"/>
              </a:buClr>
              <a:buSzPct val="70000"/>
              <a:buFont typeface="Wingdings" charset="2"/>
              <a:buChar char="n"/>
              <a:tabLst/>
            </a:pPr>
            <a:r>
              <a:rPr kumimoji="0" lang="ja-JP" altLang="en-US" sz="2800" i="0" u="none" strike="noStrike" cap="none" spc="0" normalizeH="0" baseline="0" dirty="0" smtClean="0">
                <a:ln>
                  <a:noFill/>
                </a:ln>
                <a:solidFill>
                  <a:schemeClr val="bg2"/>
                </a:solidFill>
                <a:effectLst/>
                <a:uFillTx/>
                <a:sym typeface="Avenir Next"/>
              </a:rPr>
              <a:t>ハンズフリー</a:t>
            </a:r>
            <a:r>
              <a:rPr kumimoji="0" lang="en-US" altLang="ja-JP" sz="2800" i="0" u="none" strike="noStrike" cap="none" spc="0" normalizeH="0" baseline="0" dirty="0" smtClean="0">
                <a:ln>
                  <a:noFill/>
                </a:ln>
                <a:solidFill>
                  <a:schemeClr val="bg2"/>
                </a:solidFill>
                <a:effectLst/>
                <a:uFillTx/>
                <a:sym typeface="Avenir Next"/>
              </a:rPr>
              <a:t/>
            </a:r>
            <a:br>
              <a:rPr kumimoji="0" lang="en-US" altLang="ja-JP" sz="2800" i="0" u="none" strike="noStrike" cap="none" spc="0" normalizeH="0" baseline="0" dirty="0" smtClean="0">
                <a:ln>
                  <a:noFill/>
                </a:ln>
                <a:solidFill>
                  <a:schemeClr val="bg2"/>
                </a:solidFill>
                <a:effectLst/>
                <a:uFillTx/>
                <a:sym typeface="Avenir Next"/>
              </a:rPr>
            </a:br>
            <a:r>
              <a:rPr kumimoji="0" lang="en-US" altLang="ja-JP" sz="500" i="0" u="none" strike="noStrike" cap="none" spc="0" normalizeH="0" baseline="0" dirty="0" smtClean="0">
                <a:ln>
                  <a:noFill/>
                </a:ln>
                <a:solidFill>
                  <a:schemeClr val="bg2"/>
                </a:solidFill>
                <a:effectLst/>
                <a:uFillTx/>
                <a:sym typeface="Avenir Next"/>
              </a:rPr>
              <a:t> </a:t>
            </a:r>
          </a:p>
          <a:p>
            <a:pPr marL="571500" marR="0" indent="-571500" algn="l" defTabSz="584200" rtl="0" fontAlgn="auto" latinLnBrk="0" hangingPunct="0">
              <a:lnSpc>
                <a:spcPct val="100000"/>
              </a:lnSpc>
              <a:spcBef>
                <a:spcPts val="0"/>
              </a:spcBef>
              <a:spcAft>
                <a:spcPts val="0"/>
              </a:spcAft>
              <a:buClr>
                <a:schemeClr val="bg2"/>
              </a:buClr>
              <a:buSzPct val="70000"/>
              <a:buFont typeface="Wingdings" charset="2"/>
              <a:buChar char="n"/>
              <a:tabLst/>
            </a:pPr>
            <a:r>
              <a:rPr kumimoji="0" lang="ja-JP" altLang="en-US" sz="2800" i="0" u="none" strike="noStrike" cap="none" spc="0" normalizeH="0" baseline="0" dirty="0" smtClean="0">
                <a:ln>
                  <a:noFill/>
                </a:ln>
                <a:solidFill>
                  <a:schemeClr val="bg2"/>
                </a:solidFill>
                <a:effectLst/>
                <a:uFillTx/>
                <a:sym typeface="Avenir Next"/>
              </a:rPr>
              <a:t>アイズフリー</a:t>
            </a:r>
            <a:r>
              <a:rPr kumimoji="0" lang="en-US" altLang="ja-JP" sz="2800" dirty="0">
                <a:solidFill>
                  <a:schemeClr val="bg2"/>
                </a:solidFill>
                <a:sym typeface="Avenir Next"/>
              </a:rPr>
              <a:t/>
            </a:r>
            <a:br>
              <a:rPr kumimoji="0" lang="en-US" altLang="ja-JP" sz="2800" dirty="0">
                <a:solidFill>
                  <a:schemeClr val="bg2"/>
                </a:solidFill>
                <a:sym typeface="Avenir Next"/>
              </a:rPr>
            </a:br>
            <a:r>
              <a:rPr kumimoji="0" lang="en-US" altLang="ja-JP" sz="500" dirty="0" smtClean="0">
                <a:solidFill>
                  <a:schemeClr val="bg2"/>
                </a:solidFill>
                <a:sym typeface="Avenir Next"/>
              </a:rPr>
              <a:t> </a:t>
            </a:r>
            <a:endParaRPr kumimoji="0" lang="en-US" altLang="ja-JP" sz="500" i="0" u="none" strike="noStrike" cap="none" spc="0" normalizeH="0" baseline="0" dirty="0" smtClean="0">
              <a:ln>
                <a:noFill/>
              </a:ln>
              <a:solidFill>
                <a:schemeClr val="bg2"/>
              </a:solidFill>
              <a:effectLst/>
              <a:uFillTx/>
              <a:sym typeface="Avenir Next"/>
            </a:endParaRPr>
          </a:p>
          <a:p>
            <a:pPr marL="571500" marR="0" indent="-571500" algn="l" defTabSz="584200" rtl="0" fontAlgn="auto" latinLnBrk="0" hangingPunct="0">
              <a:lnSpc>
                <a:spcPct val="100000"/>
              </a:lnSpc>
              <a:spcBef>
                <a:spcPts val="0"/>
              </a:spcBef>
              <a:spcAft>
                <a:spcPts val="0"/>
              </a:spcAft>
              <a:buClr>
                <a:schemeClr val="bg2"/>
              </a:buClr>
              <a:buSzPct val="70000"/>
              <a:buFont typeface="Wingdings" charset="2"/>
              <a:buChar char="n"/>
              <a:tabLst/>
            </a:pPr>
            <a:r>
              <a:rPr kumimoji="0" lang="ja-JP" altLang="en-US" sz="2800" dirty="0" smtClean="0">
                <a:solidFill>
                  <a:schemeClr val="bg2"/>
                </a:solidFill>
                <a:sym typeface="Avenir Next"/>
              </a:rPr>
              <a:t>日常的に使いやすい</a:t>
            </a:r>
            <a:r>
              <a:rPr kumimoji="0" lang="en-US" altLang="ja-JP" sz="2800" dirty="0" smtClean="0">
                <a:solidFill>
                  <a:schemeClr val="bg2"/>
                </a:solidFill>
                <a:sym typeface="Avenir Next"/>
              </a:rPr>
              <a:t/>
            </a:r>
            <a:br>
              <a:rPr kumimoji="0" lang="en-US" altLang="ja-JP" sz="2800" dirty="0" smtClean="0">
                <a:solidFill>
                  <a:schemeClr val="bg2"/>
                </a:solidFill>
                <a:sym typeface="Avenir Next"/>
              </a:rPr>
            </a:br>
            <a:r>
              <a:rPr kumimoji="0" lang="ja-JP" altLang="en-US" sz="2800" dirty="0" smtClean="0">
                <a:solidFill>
                  <a:schemeClr val="bg2"/>
                </a:solidFill>
                <a:sym typeface="Avenir Next"/>
              </a:rPr>
              <a:t>イヤホン型</a:t>
            </a:r>
            <a:r>
              <a:rPr kumimoji="0" lang="en-US" altLang="ja-JP" sz="2800" dirty="0">
                <a:solidFill>
                  <a:schemeClr val="bg2"/>
                </a:solidFill>
                <a:sym typeface="Avenir Next"/>
              </a:rPr>
              <a:t/>
            </a:r>
            <a:br>
              <a:rPr kumimoji="0" lang="en-US" altLang="ja-JP" sz="2800" dirty="0">
                <a:solidFill>
                  <a:schemeClr val="bg2"/>
                </a:solidFill>
                <a:sym typeface="Avenir Next"/>
              </a:rPr>
            </a:br>
            <a:r>
              <a:rPr kumimoji="0" lang="en-US" altLang="ja-JP" sz="500" dirty="0" smtClean="0">
                <a:solidFill>
                  <a:schemeClr val="bg2"/>
                </a:solidFill>
                <a:sym typeface="Avenir Next"/>
              </a:rPr>
              <a:t> </a:t>
            </a:r>
          </a:p>
          <a:p>
            <a:pPr marL="571500" indent="-571500" defTabSz="584200" hangingPunct="0">
              <a:buClr>
                <a:schemeClr val="bg2"/>
              </a:buClr>
              <a:buSzPct val="70000"/>
              <a:buFont typeface="Wingdings" charset="2"/>
              <a:buChar char="n"/>
            </a:pPr>
            <a:r>
              <a:rPr kumimoji="0" lang="en-US" altLang="ja-JP" sz="2800" dirty="0" smtClean="0">
                <a:solidFill>
                  <a:schemeClr val="bg2"/>
                </a:solidFill>
                <a:sym typeface="Avenir Next"/>
              </a:rPr>
              <a:t>7</a:t>
            </a:r>
            <a:r>
              <a:rPr kumimoji="0" lang="ja-JP" altLang="en-US" sz="2800" dirty="0" smtClean="0">
                <a:solidFill>
                  <a:schemeClr val="bg2"/>
                </a:solidFill>
                <a:sym typeface="Avenir Next"/>
              </a:rPr>
              <a:t>種類の下顎運動の</a:t>
            </a:r>
            <a:r>
              <a:rPr kumimoji="0" lang="en-US" altLang="ja-JP" sz="2800" dirty="0" smtClean="0">
                <a:solidFill>
                  <a:schemeClr val="bg2"/>
                </a:solidFill>
                <a:sym typeface="Avenir Next"/>
              </a:rPr>
              <a:t/>
            </a:r>
            <a:br>
              <a:rPr kumimoji="0" lang="en-US" altLang="ja-JP" sz="2800" dirty="0" smtClean="0">
                <a:solidFill>
                  <a:schemeClr val="bg2"/>
                </a:solidFill>
                <a:sym typeface="Avenir Next"/>
              </a:rPr>
            </a:br>
            <a:r>
              <a:rPr kumimoji="0" lang="ja-JP" altLang="en-US" sz="2800" dirty="0" smtClean="0">
                <a:solidFill>
                  <a:schemeClr val="bg2"/>
                </a:solidFill>
                <a:sym typeface="Avenir Next"/>
              </a:rPr>
              <a:t>認識率</a:t>
            </a:r>
            <a:r>
              <a:rPr lang="en-US" altLang="ja-JP" sz="2800" b="1" dirty="0">
                <a:solidFill>
                  <a:schemeClr val="accent5"/>
                </a:solidFill>
              </a:rPr>
              <a:t>88.8</a:t>
            </a:r>
            <a:r>
              <a:rPr lang="en-US" altLang="ja-JP" sz="2800" b="1" dirty="0" smtClean="0">
                <a:solidFill>
                  <a:schemeClr val="accent5"/>
                </a:solidFill>
              </a:rPr>
              <a:t>%</a:t>
            </a:r>
            <a:endParaRPr kumimoji="0" lang="en-US" altLang="ja-JP" sz="2800" dirty="0" smtClean="0">
              <a:solidFill>
                <a:schemeClr val="accent5"/>
              </a:solidFill>
              <a:sym typeface="Avenir Next"/>
            </a:endParaRPr>
          </a:p>
          <a:p>
            <a:pPr marL="571500" marR="0" indent="-571500" algn="l" defTabSz="584200" rtl="0" fontAlgn="auto" latinLnBrk="0" hangingPunct="0">
              <a:lnSpc>
                <a:spcPct val="100000"/>
              </a:lnSpc>
              <a:spcBef>
                <a:spcPts val="0"/>
              </a:spcBef>
              <a:spcAft>
                <a:spcPts val="0"/>
              </a:spcAft>
              <a:buClr>
                <a:schemeClr val="bg2"/>
              </a:buClr>
              <a:buSzPct val="70000"/>
              <a:buFont typeface="Wingdings" charset="2"/>
              <a:buChar char="n"/>
              <a:tabLst/>
            </a:pPr>
            <a:endParaRPr kumimoji="0" lang="en-US" altLang="ja-JP" sz="2800" b="1" i="0" u="none" strike="noStrike" cap="none" spc="0" normalizeH="0" baseline="0" dirty="0" smtClean="0">
              <a:ln>
                <a:noFill/>
              </a:ln>
              <a:solidFill>
                <a:schemeClr val="bg2"/>
              </a:solidFill>
              <a:effectLst/>
              <a:uFillTx/>
              <a:latin typeface="+mn-lt"/>
              <a:ea typeface="+mn-ea"/>
              <a:cs typeface="+mn-cs"/>
              <a:sym typeface="Avenir Next"/>
            </a:endParaRPr>
          </a:p>
          <a:p>
            <a:pPr marL="571500" marR="0" indent="-571500" algn="l" defTabSz="584200" rtl="0" fontAlgn="auto" latinLnBrk="0" hangingPunct="0">
              <a:lnSpc>
                <a:spcPct val="100000"/>
              </a:lnSpc>
              <a:spcBef>
                <a:spcPts val="0"/>
              </a:spcBef>
              <a:spcAft>
                <a:spcPts val="0"/>
              </a:spcAft>
              <a:buClr>
                <a:schemeClr val="bg2"/>
              </a:buClr>
              <a:buSzPct val="70000"/>
              <a:buFont typeface="Wingdings" charset="2"/>
              <a:buChar char="n"/>
              <a:tabLst/>
            </a:pPr>
            <a:endParaRPr kumimoji="0" lang="ja-JP" altLang="en-US" sz="2800" b="1" i="0" u="none" strike="noStrike" cap="none" spc="0" normalizeH="0" baseline="0" dirty="0">
              <a:ln>
                <a:noFill/>
              </a:ln>
              <a:solidFill>
                <a:schemeClr val="bg2"/>
              </a:solidFill>
              <a:effectLst/>
              <a:uFillTx/>
              <a:latin typeface="+mn-lt"/>
              <a:ea typeface="+mn-ea"/>
              <a:cs typeface="+mn-cs"/>
              <a:sym typeface="Avenir Next"/>
            </a:endParaRPr>
          </a:p>
        </p:txBody>
      </p:sp>
      <p:sp>
        <p:nvSpPr>
          <p:cNvPr id="20" name="サブタイトル 2"/>
          <p:cNvSpPr txBox="1">
            <a:spLocks/>
          </p:cNvSpPr>
          <p:nvPr/>
        </p:nvSpPr>
        <p:spPr>
          <a:xfrm>
            <a:off x="632603" y="4505647"/>
            <a:ext cx="7358063" cy="1943327"/>
          </a:xfrm>
          <a:prstGeom prst="rect">
            <a:avLst/>
          </a:prstGeom>
          <a:ln w="12700">
            <a:miter lim="400000"/>
          </a:ln>
          <a:extLst>
            <a:ext uri="{C572A759-6A51-4108-AA02-DFA0A04FC94B}">
              <ma14:wrappingTextBoxFlag xmlns:ma14="http://schemas.microsoft.com/office/mac/drawingml/2011/main" val="1"/>
            </a:ext>
          </a:extLst>
        </p:spPr>
        <p:txBody>
          <a:bodyPr lIns="50797" tIns="50797" rIns="50797" bIns="50797">
            <a:normAutofit fontScale="92500" lnSpcReduction="10000"/>
          </a:bodyPr>
          <a:lstStyle>
            <a:lvl1pPr marL="0" marR="0" indent="0" algn="l" defTabSz="308040" rtl="0" eaLnBrk="1" latinLnBrk="0" hangingPunct="1">
              <a:lnSpc>
                <a:spcPct val="130000"/>
              </a:lnSpc>
              <a:spcBef>
                <a:spcPts val="0"/>
              </a:spcBef>
              <a:spcAft>
                <a:spcPts val="633"/>
              </a:spcAft>
              <a:buClrTx/>
              <a:buSzTx/>
              <a:buFont typeface="Wingdings" charset="2"/>
              <a:buNone/>
              <a:tabLst/>
              <a:defRPr kumimoji="1" sz="1898" b="0" i="0" u="none" strike="noStrike" cap="none" spc="0" baseline="0">
                <a:ln>
                  <a:noFill/>
                </a:ln>
                <a:solidFill>
                  <a:srgbClr val="464E6F"/>
                </a:solidFill>
                <a:uFillTx/>
                <a:latin typeface="+mj-lt"/>
                <a:ea typeface="+mj-ea"/>
                <a:cs typeface="Avenir Next Medium"/>
                <a:sym typeface="Avenir Next Medium"/>
              </a:defRPr>
            </a:lvl1pPr>
            <a:lvl2pPr marL="0" marR="0" indent="120538" algn="l" defTabSz="308040" rtl="0" eaLnBrk="1" latinLnBrk="0" hangingPunct="1">
              <a:lnSpc>
                <a:spcPct val="130000"/>
              </a:lnSpc>
              <a:spcBef>
                <a:spcPts val="0"/>
              </a:spcBef>
              <a:spcAft>
                <a:spcPts val="633"/>
              </a:spcAft>
              <a:buClrTx/>
              <a:buSzTx/>
              <a:buFont typeface="Wingdings" charset="2"/>
              <a:buNone/>
              <a:tabLst/>
              <a:defRPr kumimoji="1" sz="1898" b="0" i="0" u="none" strike="noStrike" cap="none" spc="0" baseline="0">
                <a:ln>
                  <a:noFill/>
                </a:ln>
                <a:solidFill>
                  <a:srgbClr val="464E6F"/>
                </a:solidFill>
                <a:uFillTx/>
                <a:latin typeface="+mj-lt"/>
                <a:ea typeface="+mj-ea"/>
                <a:cs typeface="Avenir Next Medium"/>
                <a:sym typeface="Avenir Next Medium"/>
              </a:defRPr>
            </a:lvl2pPr>
            <a:lvl3pPr marL="0" marR="0" indent="241074" algn="l" defTabSz="308040" rtl="0" eaLnBrk="1" latinLnBrk="0" hangingPunct="1">
              <a:lnSpc>
                <a:spcPct val="130000"/>
              </a:lnSpc>
              <a:spcBef>
                <a:spcPts val="0"/>
              </a:spcBef>
              <a:spcAft>
                <a:spcPts val="633"/>
              </a:spcAft>
              <a:buClrTx/>
              <a:buSzTx/>
              <a:buFont typeface="Wingdings" charset="2"/>
              <a:buNone/>
              <a:tabLst/>
              <a:defRPr kumimoji="1" sz="1898" b="0" i="0" u="none" strike="noStrike" cap="none" spc="0" baseline="0">
                <a:ln>
                  <a:noFill/>
                </a:ln>
                <a:solidFill>
                  <a:srgbClr val="464E6F"/>
                </a:solidFill>
                <a:uFillTx/>
                <a:latin typeface="+mj-lt"/>
                <a:ea typeface="+mj-ea"/>
                <a:cs typeface="Avenir Next Medium"/>
                <a:sym typeface="Avenir Next Medium"/>
              </a:defRPr>
            </a:lvl3pPr>
            <a:lvl4pPr marL="0" marR="0" indent="361612" algn="l" defTabSz="308040" rtl="0" eaLnBrk="1" latinLnBrk="0" hangingPunct="1">
              <a:lnSpc>
                <a:spcPct val="130000"/>
              </a:lnSpc>
              <a:spcBef>
                <a:spcPts val="0"/>
              </a:spcBef>
              <a:spcAft>
                <a:spcPts val="633"/>
              </a:spcAft>
              <a:buClrTx/>
              <a:buSzTx/>
              <a:buFont typeface="Wingdings" charset="2"/>
              <a:buNone/>
              <a:tabLst/>
              <a:defRPr kumimoji="1" sz="1898" b="0" i="0" u="none" strike="noStrike" cap="none" spc="0" baseline="0">
                <a:ln>
                  <a:noFill/>
                </a:ln>
                <a:solidFill>
                  <a:srgbClr val="464E6F"/>
                </a:solidFill>
                <a:uFillTx/>
                <a:latin typeface="+mj-lt"/>
                <a:ea typeface="+mj-ea"/>
                <a:cs typeface="Avenir Next Medium"/>
                <a:sym typeface="Avenir Next Medium"/>
              </a:defRPr>
            </a:lvl4pPr>
            <a:lvl5pPr marL="0" marR="0" indent="482150" algn="l" defTabSz="308040" rtl="0" eaLnBrk="1" latinLnBrk="0" hangingPunct="1">
              <a:lnSpc>
                <a:spcPct val="130000"/>
              </a:lnSpc>
              <a:spcBef>
                <a:spcPts val="0"/>
              </a:spcBef>
              <a:spcAft>
                <a:spcPts val="633"/>
              </a:spcAft>
              <a:buClrTx/>
              <a:buSzTx/>
              <a:buFont typeface="Arial" charset="0"/>
              <a:buNone/>
              <a:tabLst/>
              <a:defRPr kumimoji="1" sz="1898" b="0" i="0" u="none" strike="noStrike" cap="none" spc="0" baseline="0">
                <a:ln>
                  <a:noFill/>
                </a:ln>
                <a:solidFill>
                  <a:srgbClr val="464E6F"/>
                </a:solidFill>
                <a:uFillTx/>
                <a:latin typeface="+mj-lt"/>
                <a:ea typeface="+mj-ea"/>
                <a:cs typeface="Avenir Next Medium"/>
                <a:sym typeface="Avenir Next Medium"/>
              </a:defRPr>
            </a:lvl5pPr>
            <a:lvl6pPr marL="1432310"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6pPr>
            <a:lvl7pPr marL="1666688"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7pPr>
            <a:lvl8pPr marL="1901066"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8pPr>
            <a:lvl9pPr marL="2135444"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9pPr>
          </a:lstStyle>
          <a:p>
            <a:pPr>
              <a:lnSpc>
                <a:spcPct val="150000"/>
              </a:lnSpc>
            </a:pPr>
            <a:r>
              <a:rPr lang="ja-JP" altLang="en-US" sz="3900" b="1" kern="0" dirty="0" smtClean="0"/>
              <a:t>安藤宗孝</a:t>
            </a:r>
            <a:endParaRPr lang="en-US" altLang="ja-JP" sz="3900" b="1" kern="0" dirty="0" smtClean="0"/>
          </a:p>
          <a:p>
            <a:pPr>
              <a:lnSpc>
                <a:spcPct val="150000"/>
              </a:lnSpc>
            </a:pPr>
            <a:r>
              <a:rPr lang="ja-JP" altLang="en-US" sz="2800" b="1" kern="0" dirty="0" smtClean="0"/>
              <a:t>学籍番号：</a:t>
            </a:r>
            <a:r>
              <a:rPr lang="en-US" altLang="ja-JP" sz="2800" b="1" kern="0" dirty="0" smtClean="0"/>
              <a:t>201311413</a:t>
            </a:r>
          </a:p>
          <a:p>
            <a:pPr>
              <a:lnSpc>
                <a:spcPct val="90000"/>
              </a:lnSpc>
            </a:pPr>
            <a:r>
              <a:rPr lang="ja-JP" altLang="en-US" sz="2800" b="1" kern="0" dirty="0" smtClean="0"/>
              <a:t>指導教員：志築文太郎</a:t>
            </a:r>
            <a:endParaRPr lang="ja-JP" altLang="en-US" sz="2800" b="1" kern="0" dirty="0"/>
          </a:p>
        </p:txBody>
      </p:sp>
      <p:sp>
        <p:nvSpPr>
          <p:cNvPr id="21" name="タイトル 1"/>
          <p:cNvSpPr>
            <a:spLocks noGrp="1"/>
          </p:cNvSpPr>
          <p:nvPr>
            <p:ph type="title"/>
          </p:nvPr>
        </p:nvSpPr>
        <p:spPr>
          <a:xfrm>
            <a:off x="506161" y="-933551"/>
            <a:ext cx="7610948" cy="2797365"/>
          </a:xfrm>
        </p:spPr>
        <p:txBody>
          <a:bodyPr>
            <a:normAutofit/>
          </a:bodyPr>
          <a:lstStyle/>
          <a:p>
            <a:pPr>
              <a:lnSpc>
                <a:spcPct val="100000"/>
              </a:lnSpc>
            </a:pPr>
            <a:r>
              <a:rPr lang="ja-JP" altLang="en-US" sz="4900" dirty="0" smtClean="0"/>
              <a:t>下顎</a:t>
            </a:r>
            <a:r>
              <a:rPr lang="ja-JP" altLang="en-US" sz="4900" dirty="0"/>
              <a:t>運動認識に</a:t>
            </a:r>
            <a:r>
              <a:rPr lang="ja-JP" altLang="en-US" sz="4900" dirty="0" smtClean="0"/>
              <a:t>基づく</a:t>
            </a:r>
            <a:r>
              <a:rPr lang="en-US" altLang="ja-JP" sz="4900" dirty="0" smtClean="0"/>
              <a:t/>
            </a:r>
            <a:br>
              <a:rPr lang="en-US" altLang="ja-JP" sz="4900" dirty="0" smtClean="0"/>
            </a:br>
            <a:r>
              <a:rPr lang="ja-JP" altLang="en-US" sz="4900" dirty="0" smtClean="0"/>
              <a:t>ハンズフリー</a:t>
            </a:r>
            <a:r>
              <a:rPr lang="ja-JP" altLang="en-US" sz="4900" dirty="0"/>
              <a:t>操作手法</a:t>
            </a:r>
            <a:r>
              <a:rPr lang="en-US" altLang="ja-JP" sz="6000" dirty="0" smtClean="0"/>
              <a:t/>
            </a:r>
            <a:br>
              <a:rPr lang="en-US" altLang="ja-JP" sz="6000" dirty="0" smtClean="0"/>
            </a:br>
            <a:r>
              <a:rPr lang="ja-JP" altLang="en-US" sz="1100" dirty="0" smtClean="0"/>
              <a:t>　</a:t>
            </a:r>
            <a:endParaRPr kumimoji="1" lang="ja-JP" altLang="en-US" sz="4000" dirty="0"/>
          </a:p>
        </p:txBody>
      </p:sp>
    </p:spTree>
    <p:extLst>
      <p:ext uri="{BB962C8B-B14F-4D97-AF65-F5344CB8AC3E}">
        <p14:creationId xmlns:p14="http://schemas.microsoft.com/office/powerpoint/2010/main" val="10223537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10000" accel="50000" decel="50000" autoRev="1" fill="remove" nodeType="withEffect">
                                  <p:stCondLst>
                                    <p:cond delay="0"/>
                                  </p:stCondLst>
                                  <p:childTnLst>
                                    <p:animMotion origin="layout" path="M 2.77556E-17 2.96296E-6 L 0.00104 0.05463 " pathEditMode="relative" rAng="0" ptsTypes="AA">
                                      <p:cBhvr>
                                        <p:cTn id="6" dur="2000" fill="hold"/>
                                        <p:tgtEl>
                                          <p:spTgt spid="9"/>
                                        </p:tgtEl>
                                        <p:attrNameLst>
                                          <p:attrName>ppt_x</p:attrName>
                                          <p:attrName>ppt_y</p:attrName>
                                        </p:attrNameLst>
                                      </p:cBhvr>
                                      <p:rCtr x="52" y="2731"/>
                                    </p:animMotion>
                                  </p:childTnLst>
                                </p:cTn>
                              </p:par>
                              <p:par>
                                <p:cTn id="7" presetID="22" presetClass="entr" presetSubtype="8" repeatCount="1000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4000"/>
                                        <p:tgtEl>
                                          <p:spTgt spid="26"/>
                                        </p:tgtEl>
                                      </p:cBhvr>
                                    </p:animEffect>
                                  </p:childTnLst>
                                </p:cTn>
                              </p:par>
                              <p:par>
                                <p:cTn id="10" presetID="22" presetClass="entr" presetSubtype="8" repeatCount="1000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4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実験：</a:t>
            </a:r>
            <a:r>
              <a:rPr lang="ja-JP" altLang="en-US" dirty="0" smtClean="0"/>
              <a:t>条件</a:t>
            </a:r>
            <a:endParaRPr kumimoji="1" lang="ja-JP" altLang="en-US" dirty="0"/>
          </a:p>
        </p:txBody>
      </p:sp>
      <p:sp>
        <p:nvSpPr>
          <p:cNvPr id="3" name="テキスト プレースホルダー 2"/>
          <p:cNvSpPr>
            <a:spLocks noGrp="1"/>
          </p:cNvSpPr>
          <p:nvPr>
            <p:ph type="body" idx="1"/>
          </p:nvPr>
        </p:nvSpPr>
        <p:spPr>
          <a:xfrm>
            <a:off x="557048" y="1250730"/>
            <a:ext cx="8020279" cy="4979053"/>
          </a:xfrm>
        </p:spPr>
        <p:txBody>
          <a:bodyPr>
            <a:normAutofit/>
          </a:bodyPr>
          <a:lstStyle/>
          <a:p>
            <a:r>
              <a:rPr lang="ja-JP" altLang="en-US" sz="2600" dirty="0" smtClean="0"/>
              <a:t>音あり条件</a:t>
            </a:r>
            <a:endParaRPr lang="en-US" altLang="ja-JP" sz="2600" dirty="0" smtClean="0"/>
          </a:p>
          <a:p>
            <a:pPr lvl="1"/>
            <a:r>
              <a:rPr lang="ja-JP" altLang="en-US" sz="2200" dirty="0" smtClean="0"/>
              <a:t>音あり条件では一定の音量にて</a:t>
            </a:r>
            <a:r>
              <a:rPr lang="en-US" altLang="ja-JP" sz="2200" dirty="0" smtClean="0"/>
              <a:t/>
            </a:r>
            <a:br>
              <a:rPr lang="en-US" altLang="ja-JP" sz="2200" dirty="0" smtClean="0"/>
            </a:br>
            <a:r>
              <a:rPr lang="ja-JP" altLang="en-US" sz="2200" dirty="0" smtClean="0"/>
              <a:t>ベートーベン「運命」を鳴らした</a:t>
            </a:r>
            <a:endParaRPr lang="en-US" altLang="ja-JP" sz="2200" dirty="0">
              <a:latin typeface="Hiragino Kaku Gothic Pro W6" charset="-128"/>
              <a:ea typeface="Hiragino Kaku Gothic Pro W6" charset="-128"/>
              <a:cs typeface="Hiragino Kaku Gothic Pro W6" charset="-128"/>
            </a:endParaRPr>
          </a:p>
          <a:p>
            <a:pPr lvl="1"/>
            <a:r>
              <a:rPr lang="ja-JP" altLang="en-US" sz="2200" dirty="0" smtClean="0"/>
              <a:t>音あり条件時における音量は</a:t>
            </a:r>
            <a:r>
              <a:rPr lang="en-US" altLang="ja-JP" sz="2200" dirty="0" smtClean="0"/>
              <a:t/>
            </a:r>
            <a:br>
              <a:rPr lang="en-US" altLang="ja-JP" sz="2200" dirty="0" smtClean="0"/>
            </a:br>
            <a:r>
              <a:rPr lang="ja-JP" altLang="en-US" sz="2200" dirty="0" smtClean="0"/>
              <a:t>ヘッドホンおよびイヤホンの規格についての資料</a:t>
            </a:r>
            <a:r>
              <a:rPr lang="en-US" altLang="ja-JP" sz="2200" dirty="0" smtClean="0"/>
              <a:t> </a:t>
            </a:r>
            <a:br>
              <a:rPr lang="en-US" altLang="ja-JP" sz="2200" dirty="0" smtClean="0"/>
            </a:br>
            <a:r>
              <a:rPr lang="sk-SK" altLang="ja-JP" sz="2200" dirty="0" smtClean="0"/>
              <a:t>JEITA RC-8140A</a:t>
            </a:r>
            <a:r>
              <a:rPr lang="sk-SK" altLang="ja-JP" sz="1600" dirty="0" smtClean="0"/>
              <a:t> [2]</a:t>
            </a:r>
            <a:r>
              <a:rPr lang="ja-JP" altLang="en-US" sz="2200" dirty="0" smtClean="0"/>
              <a:t>において音量調整の目安と</a:t>
            </a:r>
            <a:r>
              <a:rPr lang="en-US" altLang="ja-JP" sz="2200" dirty="0" smtClean="0"/>
              <a:t/>
            </a:r>
            <a:br>
              <a:rPr lang="en-US" altLang="ja-JP" sz="2200" dirty="0" smtClean="0"/>
            </a:br>
            <a:r>
              <a:rPr lang="ja-JP" altLang="en-US" sz="2200" dirty="0" smtClean="0"/>
              <a:t>記載されている「ヘッドホン使用状態にて普通に</a:t>
            </a:r>
            <a:r>
              <a:rPr lang="en-US" altLang="ja-JP" sz="2200" dirty="0" smtClean="0"/>
              <a:t/>
            </a:r>
            <a:br>
              <a:rPr lang="en-US" altLang="ja-JP" sz="2200" dirty="0" smtClean="0"/>
            </a:br>
            <a:r>
              <a:rPr lang="ja-JP" altLang="en-US" sz="2200" dirty="0" smtClean="0"/>
              <a:t>話した自分</a:t>
            </a:r>
            <a:r>
              <a:rPr lang="ja-JP" altLang="en-US" sz="2200" dirty="0"/>
              <a:t>の</a:t>
            </a:r>
            <a:r>
              <a:rPr lang="ja-JP" altLang="en-US" sz="2200" dirty="0" smtClean="0"/>
              <a:t>声が聞こえる 」</a:t>
            </a:r>
            <a:r>
              <a:rPr lang="ja-JP" altLang="en-US" sz="2400" dirty="0" smtClean="0"/>
              <a:t>程度に被験者に</a:t>
            </a:r>
            <a:r>
              <a:rPr lang="en-US" altLang="ja-JP" sz="2400" dirty="0" smtClean="0"/>
              <a:t/>
            </a:r>
            <a:br>
              <a:rPr lang="en-US" altLang="ja-JP" sz="2400" dirty="0" smtClean="0"/>
            </a:br>
            <a:r>
              <a:rPr lang="ja-JP" altLang="en-US" sz="2400" dirty="0" smtClean="0"/>
              <a:t>調整させた</a:t>
            </a:r>
            <a:endParaRPr lang="sk-SK" altLang="ja-JP" sz="2200"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24</a:t>
            </a:fld>
            <a:endParaRPr kumimoji="1" lang="ja-JP" altLang="en-US"/>
          </a:p>
        </p:txBody>
      </p:sp>
      <p:sp>
        <p:nvSpPr>
          <p:cNvPr id="5" name="テキスト ボックス 4"/>
          <p:cNvSpPr txBox="1"/>
          <p:nvPr/>
        </p:nvSpPr>
        <p:spPr>
          <a:xfrm>
            <a:off x="868261" y="6114588"/>
            <a:ext cx="695062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[2] </a:t>
            </a:r>
            <a:r>
              <a:rPr lang="en-US" altLang="ja-JP" sz="1400" dirty="0" err="1">
                <a:solidFill>
                  <a:schemeClr val="bg2"/>
                </a:solidFill>
              </a:rPr>
              <a:t>AVandIT</a:t>
            </a:r>
            <a:r>
              <a:rPr lang="en-US" altLang="ja-JP" sz="1400" dirty="0">
                <a:solidFill>
                  <a:schemeClr val="bg2"/>
                </a:solidFill>
              </a:rPr>
              <a:t> </a:t>
            </a:r>
            <a:r>
              <a:rPr lang="ja-JP" altLang="en-US" sz="1400" dirty="0">
                <a:solidFill>
                  <a:schemeClr val="bg2"/>
                </a:solidFill>
              </a:rPr>
              <a:t>機器標準化専門委員会</a:t>
            </a:r>
            <a:r>
              <a:rPr lang="en-US" altLang="ja-JP" sz="1400" dirty="0">
                <a:solidFill>
                  <a:schemeClr val="bg2"/>
                </a:solidFill>
              </a:rPr>
              <a:t>. </a:t>
            </a:r>
            <a:r>
              <a:rPr lang="ja-JP" altLang="en-US" sz="1400" dirty="0">
                <a:solidFill>
                  <a:schemeClr val="bg2"/>
                </a:solidFill>
              </a:rPr>
              <a:t>電子情報技術 産業協会規格 </a:t>
            </a:r>
            <a:r>
              <a:rPr lang="en-US" altLang="ja-JP" sz="1400" dirty="0">
                <a:solidFill>
                  <a:schemeClr val="bg2"/>
                </a:solidFill>
              </a:rPr>
              <a:t>JEITA RC-8140A </a:t>
            </a:r>
            <a:r>
              <a:rPr lang="en-US" altLang="ja-JP" sz="1400" dirty="0" smtClean="0">
                <a:solidFill>
                  <a:schemeClr val="bg2"/>
                </a:solidFill>
              </a:rPr>
              <a:t/>
            </a:r>
            <a:br>
              <a:rPr lang="en-US" altLang="ja-JP" sz="1400" dirty="0" smtClean="0">
                <a:solidFill>
                  <a:schemeClr val="bg2"/>
                </a:solidFill>
              </a:rPr>
            </a:br>
            <a:r>
              <a:rPr lang="ja-JP" altLang="en-US" sz="1400" dirty="0" smtClean="0">
                <a:solidFill>
                  <a:schemeClr val="bg2"/>
                </a:solidFill>
              </a:rPr>
              <a:t>　</a:t>
            </a:r>
            <a:r>
              <a:rPr lang="en-US" altLang="ja-JP" sz="1400" dirty="0" smtClean="0">
                <a:solidFill>
                  <a:schemeClr val="bg2"/>
                </a:solidFill>
              </a:rPr>
              <a:t>  </a:t>
            </a:r>
            <a:r>
              <a:rPr lang="ja-JP" altLang="en-US" sz="1400" dirty="0" smtClean="0">
                <a:solidFill>
                  <a:schemeClr val="bg2"/>
                </a:solidFill>
              </a:rPr>
              <a:t>ヘッドホンおよびイヤホン</a:t>
            </a:r>
            <a:r>
              <a:rPr lang="en-US" altLang="ja-JP" sz="1400" dirty="0">
                <a:solidFill>
                  <a:schemeClr val="bg2"/>
                </a:solidFill>
              </a:rPr>
              <a:t>. 1998 </a:t>
            </a:r>
            <a:r>
              <a:rPr lang="ja-JP" altLang="en-US" sz="1400" dirty="0">
                <a:solidFill>
                  <a:schemeClr val="bg2"/>
                </a:solidFill>
              </a:rPr>
              <a:t>年 </a:t>
            </a:r>
            <a:r>
              <a:rPr lang="en-US" altLang="ja-JP" sz="1400" dirty="0">
                <a:solidFill>
                  <a:schemeClr val="bg2"/>
                </a:solidFill>
              </a:rPr>
              <a:t>3 </a:t>
            </a:r>
            <a:r>
              <a:rPr lang="ja-JP" altLang="en-US" sz="1400" dirty="0">
                <a:solidFill>
                  <a:schemeClr val="bg2"/>
                </a:solidFill>
              </a:rPr>
              <a:t>月制定</a:t>
            </a:r>
            <a:r>
              <a:rPr lang="en-US" altLang="ja-JP" sz="1400" dirty="0">
                <a:solidFill>
                  <a:schemeClr val="bg2"/>
                </a:solidFill>
              </a:rPr>
              <a:t>, 2010 </a:t>
            </a:r>
            <a:r>
              <a:rPr lang="ja-JP" altLang="en-US" sz="1400" dirty="0">
                <a:solidFill>
                  <a:schemeClr val="bg2"/>
                </a:solidFill>
              </a:rPr>
              <a:t>年 </a:t>
            </a:r>
            <a:r>
              <a:rPr lang="en-US" altLang="ja-JP" sz="1400" dirty="0">
                <a:solidFill>
                  <a:schemeClr val="bg2"/>
                </a:solidFill>
              </a:rPr>
              <a:t>3 </a:t>
            </a:r>
            <a:r>
              <a:rPr lang="ja-JP" altLang="en-US" sz="1400" dirty="0">
                <a:solidFill>
                  <a:schemeClr val="bg2"/>
                </a:solidFill>
              </a:rPr>
              <a:t>月改正</a:t>
            </a:r>
            <a:r>
              <a:rPr lang="en-US" altLang="ja-JP" sz="1400" dirty="0">
                <a:solidFill>
                  <a:schemeClr val="bg2"/>
                </a:solidFill>
              </a:rPr>
              <a:t>. </a:t>
            </a:r>
            <a:endParaRPr lang="ja-JP" altLang="en-US" sz="1400" dirty="0">
              <a:solidFill>
                <a:schemeClr val="bg2"/>
              </a:solidFill>
              <a:effectLst/>
            </a:endParaRPr>
          </a:p>
        </p:txBody>
      </p:sp>
    </p:spTree>
    <p:extLst>
      <p:ext uri="{BB962C8B-B14F-4D97-AF65-F5344CB8AC3E}">
        <p14:creationId xmlns:p14="http://schemas.microsoft.com/office/powerpoint/2010/main" val="1298723737"/>
      </p:ext>
    </p:extLst>
  </p:cSld>
  <p:clrMapOvr>
    <a:masterClrMapping/>
  </p:clrMapOvr>
  <p:transition spd="med" advTm="1938"/>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認識手法</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25</a:t>
            </a:fld>
            <a:endParaRPr kumimoji="1" lang="ja-JP" altLang="en-US"/>
          </a:p>
        </p:txBody>
      </p:sp>
      <p:sp>
        <p:nvSpPr>
          <p:cNvPr id="16" name="テキスト ボックス 15"/>
          <p:cNvSpPr txBox="1"/>
          <p:nvPr/>
        </p:nvSpPr>
        <p:spPr>
          <a:xfrm>
            <a:off x="884265" y="5379887"/>
            <a:ext cx="65659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400" dirty="0" smtClean="0">
                <a:solidFill>
                  <a:schemeClr val="bg2"/>
                </a:solidFill>
              </a:rPr>
              <a:t>左右それぞれの</a:t>
            </a:r>
            <a:endParaRPr lang="en-US" altLang="ja-JP" sz="2400" dirty="0" smtClean="0">
              <a:solidFill>
                <a:schemeClr val="bg2"/>
              </a:solidFill>
            </a:endParaRPr>
          </a:p>
          <a:p>
            <a:pPr defTabSz="584200" hangingPunct="0"/>
            <a:r>
              <a:rPr lang="ja-JP" altLang="en-US" sz="2400" dirty="0" smtClean="0">
                <a:solidFill>
                  <a:schemeClr val="bg2"/>
                </a:solidFill>
              </a:rPr>
              <a:t>各フレーム</a:t>
            </a:r>
            <a:r>
              <a:rPr lang="ja-JP" altLang="en-US" sz="2400" dirty="0">
                <a:solidFill>
                  <a:schemeClr val="bg2"/>
                </a:solidFill>
              </a:rPr>
              <a:t>に対する直前のフレームとの</a:t>
            </a:r>
            <a:r>
              <a:rPr lang="ja-JP" altLang="en-US" sz="2400" dirty="0" smtClean="0">
                <a:solidFill>
                  <a:schemeClr val="bg2"/>
                </a:solidFill>
              </a:rPr>
              <a:t>差分</a:t>
            </a:r>
            <a:r>
              <a:rPr kumimoji="0" lang="ja-JP" altLang="en-US" sz="2400" i="0" u="none" strike="noStrike" cap="none" spc="0" normalizeH="0" baseline="0" dirty="0" smtClean="0">
                <a:ln>
                  <a:noFill/>
                </a:ln>
                <a:solidFill>
                  <a:schemeClr val="bg2"/>
                </a:solidFill>
                <a:effectLst/>
                <a:uFillTx/>
                <a:sym typeface="Avenir Next"/>
              </a:rPr>
              <a:t>，</a:t>
            </a:r>
            <a:endParaRPr kumimoji="0" lang="en-US" altLang="ja-JP" sz="2400" dirty="0" smtClean="0">
              <a:solidFill>
                <a:schemeClr val="bg2"/>
              </a:solidFill>
              <a:sym typeface="Avenir Next"/>
            </a:endParaRPr>
          </a:p>
          <a:p>
            <a:pPr defTabSz="584200" hangingPunct="0"/>
            <a:r>
              <a:rPr kumimoji="0" lang="ja-JP" altLang="en-US" sz="2400" dirty="0" smtClean="0">
                <a:solidFill>
                  <a:schemeClr val="bg2"/>
                </a:solidFill>
                <a:sym typeface="Avenir Next"/>
              </a:rPr>
              <a:t>標準偏差，最大最小値幅</a:t>
            </a:r>
            <a:r>
              <a:rPr kumimoji="0" lang="en-US" altLang="ja-JP" sz="2400" dirty="0" smtClean="0">
                <a:solidFill>
                  <a:schemeClr val="bg2"/>
                </a:solidFill>
                <a:sym typeface="Avenir Next"/>
              </a:rPr>
              <a:t> </a:t>
            </a:r>
            <a:r>
              <a:rPr kumimoji="0" lang="ja-JP" altLang="en-US" sz="2400" dirty="0" smtClean="0">
                <a:solidFill>
                  <a:schemeClr val="bg2"/>
                </a:solidFill>
                <a:sym typeface="Avenir Next"/>
              </a:rPr>
              <a:t>など</a:t>
            </a:r>
            <a:endParaRPr kumimoji="0" lang="en-US" altLang="ja-JP" sz="2400" dirty="0" smtClean="0">
              <a:solidFill>
                <a:schemeClr val="bg2"/>
              </a:solidFill>
              <a:sym typeface="Avenir Next"/>
            </a:endParaRPr>
          </a:p>
        </p:txBody>
      </p:sp>
      <p:sp>
        <p:nvSpPr>
          <p:cNvPr id="17" name="角丸四角形 16"/>
          <p:cNvSpPr/>
          <p:nvPr/>
        </p:nvSpPr>
        <p:spPr>
          <a:xfrm>
            <a:off x="477078" y="5119060"/>
            <a:ext cx="7915679" cy="1512000"/>
          </a:xfrm>
          <a:prstGeom prst="roundRect">
            <a:avLst/>
          </a:prstGeom>
          <a:noFill/>
          <a:ln w="5715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18" name="テキスト ボックス 17"/>
          <p:cNvSpPr txBox="1"/>
          <p:nvPr/>
        </p:nvSpPr>
        <p:spPr>
          <a:xfrm>
            <a:off x="1264233" y="4753207"/>
            <a:ext cx="1641475" cy="71814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4000" b="1" i="0" u="none" strike="noStrike" cap="none" spc="0" normalizeH="0" baseline="0" dirty="0" smtClean="0">
                <a:ln>
                  <a:noFill/>
                </a:ln>
                <a:solidFill>
                  <a:schemeClr val="bg2"/>
                </a:solidFill>
                <a:effectLst/>
                <a:uFillTx/>
                <a:latin typeface="+mn-lt"/>
                <a:ea typeface="+mn-ea"/>
                <a:cs typeface="+mn-cs"/>
                <a:sym typeface="Avenir Next"/>
              </a:rPr>
              <a:t>特徴量</a:t>
            </a:r>
            <a:endParaRPr kumimoji="0" lang="ja-JP" altLang="en-US" sz="4000" b="1" i="0" u="none" strike="noStrike" cap="none" spc="0" normalizeH="0" baseline="0" dirty="0">
              <a:ln>
                <a:noFill/>
              </a:ln>
              <a:solidFill>
                <a:schemeClr val="bg2"/>
              </a:solidFill>
              <a:effectLst/>
              <a:uFillTx/>
              <a:latin typeface="+mn-lt"/>
              <a:ea typeface="+mn-ea"/>
              <a:cs typeface="+mn-cs"/>
              <a:sym typeface="Avenir Next"/>
            </a:endParaRPr>
          </a:p>
        </p:txBody>
      </p:sp>
      <p:sp>
        <p:nvSpPr>
          <p:cNvPr id="9" name="テキスト ボックス 8"/>
          <p:cNvSpPr txBox="1"/>
          <p:nvPr/>
        </p:nvSpPr>
        <p:spPr>
          <a:xfrm>
            <a:off x="383535" y="1042008"/>
            <a:ext cx="858889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800" dirty="0" smtClean="0">
                <a:solidFill>
                  <a:schemeClr val="bg2"/>
                </a:solidFill>
              </a:rPr>
              <a:t>切り出した波形から特徴量を生成し</a:t>
            </a:r>
            <a:r>
              <a:rPr lang="en-US" altLang="ja-JP" sz="2800" dirty="0" smtClean="0">
                <a:solidFill>
                  <a:schemeClr val="bg2"/>
                </a:solidFill>
              </a:rPr>
              <a:t/>
            </a:r>
            <a:br>
              <a:rPr lang="en-US" altLang="ja-JP" sz="2800" dirty="0" smtClean="0">
                <a:solidFill>
                  <a:schemeClr val="bg2"/>
                </a:solidFill>
              </a:rPr>
            </a:br>
            <a:r>
              <a:rPr lang="ja-JP" altLang="en-US" sz="2800" dirty="0" smtClean="0">
                <a:solidFill>
                  <a:schemeClr val="bg2"/>
                </a:solidFill>
              </a:rPr>
              <a:t>機械学習（今回は</a:t>
            </a:r>
            <a:r>
              <a:rPr lang="en-US" altLang="ja-JP" sz="2800" dirty="0" smtClean="0">
                <a:solidFill>
                  <a:schemeClr val="bg2"/>
                </a:solidFill>
              </a:rPr>
              <a:t>Random Forest</a:t>
            </a:r>
            <a:r>
              <a:rPr lang="ja-JP" altLang="en-US" sz="2800" dirty="0" smtClean="0">
                <a:solidFill>
                  <a:schemeClr val="bg2"/>
                </a:solidFill>
              </a:rPr>
              <a:t>）を</a:t>
            </a:r>
            <a:r>
              <a:rPr lang="ja-JP" altLang="en-US" sz="2800" dirty="0">
                <a:solidFill>
                  <a:schemeClr val="bg2"/>
                </a:solidFill>
              </a:rPr>
              <a:t>利用</a:t>
            </a:r>
            <a:r>
              <a:rPr lang="ja-JP" altLang="en-US" sz="2800" dirty="0" smtClean="0">
                <a:solidFill>
                  <a:schemeClr val="bg2"/>
                </a:solidFill>
              </a:rPr>
              <a:t>して認識</a:t>
            </a:r>
            <a:endParaRPr lang="ja-JP" altLang="en-US" sz="2800" dirty="0">
              <a:solidFill>
                <a:schemeClr val="bg2"/>
              </a:solidFill>
            </a:endParaRPr>
          </a:p>
        </p:txBody>
      </p:sp>
      <p:cxnSp>
        <p:nvCxnSpPr>
          <p:cNvPr id="8" name="直線コネクタ 7"/>
          <p:cNvCxnSpPr/>
          <p:nvPr/>
        </p:nvCxnSpPr>
        <p:spPr>
          <a:xfrm>
            <a:off x="5790390" y="4227820"/>
            <a:ext cx="873881" cy="0"/>
          </a:xfrm>
          <a:prstGeom prst="line">
            <a:avLst/>
          </a:prstGeom>
          <a:noFill/>
          <a:ln w="34925" cap="flat">
            <a:solidFill>
              <a:schemeClr val="bg2"/>
            </a:solidFill>
            <a:prstDash val="sysDot"/>
            <a:miter lim="400000"/>
            <a:tailEnd type="none"/>
          </a:ln>
          <a:effectLst/>
          <a:sp3d/>
        </p:spPr>
        <p:style>
          <a:lnRef idx="0">
            <a:scrgbClr r="0" g="0" b="0"/>
          </a:lnRef>
          <a:fillRef idx="0">
            <a:scrgbClr r="0" g="0" b="0"/>
          </a:fillRef>
          <a:effectRef idx="0">
            <a:scrgbClr r="0" g="0" b="0"/>
          </a:effectRef>
          <a:fontRef idx="none"/>
        </p:style>
      </p:cxnSp>
      <p:sp>
        <p:nvSpPr>
          <p:cNvPr id="11" name="テキスト ボックス 10"/>
          <p:cNvSpPr txBox="1"/>
          <p:nvPr/>
        </p:nvSpPr>
        <p:spPr>
          <a:xfrm>
            <a:off x="6712492" y="3982017"/>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dirty="0" smtClean="0">
                <a:solidFill>
                  <a:schemeClr val="tx2">
                    <a:lumMod val="50000"/>
                  </a:schemeClr>
                </a:solidFill>
                <a:sym typeface="Avenir Next"/>
              </a:rPr>
              <a:t>右</a:t>
            </a:r>
            <a:r>
              <a:rPr kumimoji="0" lang="ja-JP" altLang="en-US" sz="2000" i="0" u="none" strike="noStrike" cap="none" spc="0" normalizeH="0" baseline="0" dirty="0" smtClean="0">
                <a:ln>
                  <a:noFill/>
                </a:ln>
                <a:solidFill>
                  <a:schemeClr val="tx2">
                    <a:lumMod val="50000"/>
                  </a:schemeClr>
                </a:solidFill>
                <a:effectLst/>
                <a:uFillTx/>
                <a:latin typeface="+mn-lt"/>
                <a:ea typeface="+mn-ea"/>
                <a:cs typeface="+mn-cs"/>
                <a:sym typeface="Avenir Next"/>
              </a:rPr>
              <a:t>最小値</a:t>
            </a:r>
            <a:endParaRPr kumimoji="0" lang="ja-JP" altLang="en-US" sz="2000" i="0" u="none" strike="noStrike" cap="none" spc="0" normalizeH="0" baseline="0" dirty="0">
              <a:ln>
                <a:noFill/>
              </a:ln>
              <a:solidFill>
                <a:schemeClr val="tx2">
                  <a:lumMod val="50000"/>
                </a:schemeClr>
              </a:solidFill>
              <a:effectLst/>
              <a:uFillTx/>
              <a:latin typeface="+mn-lt"/>
              <a:ea typeface="+mn-ea"/>
              <a:cs typeface="+mn-cs"/>
              <a:sym typeface="Avenir Next"/>
            </a:endParaRPr>
          </a:p>
        </p:txBody>
      </p:sp>
      <p:sp>
        <p:nvSpPr>
          <p:cNvPr id="23" name="テキスト ボックス 22"/>
          <p:cNvSpPr txBox="1"/>
          <p:nvPr/>
        </p:nvSpPr>
        <p:spPr>
          <a:xfrm>
            <a:off x="6713297" y="2203736"/>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i="0" u="none" strike="noStrike" cap="none" spc="0" normalizeH="0" baseline="0" dirty="0" smtClean="0">
                <a:ln>
                  <a:noFill/>
                </a:ln>
                <a:solidFill>
                  <a:schemeClr val="tx2">
                    <a:lumMod val="50000"/>
                  </a:schemeClr>
                </a:solidFill>
                <a:effectLst/>
                <a:uFillTx/>
                <a:latin typeface="+mn-lt"/>
                <a:ea typeface="+mn-ea"/>
                <a:cs typeface="+mn-cs"/>
                <a:sym typeface="Avenir Next"/>
              </a:rPr>
              <a:t>右最大値</a:t>
            </a:r>
            <a:endParaRPr kumimoji="0" lang="ja-JP" altLang="en-US" sz="2000" i="0" u="none" strike="noStrike" cap="none" spc="0" normalizeH="0" baseline="0" dirty="0">
              <a:ln>
                <a:noFill/>
              </a:ln>
              <a:solidFill>
                <a:schemeClr val="tx2">
                  <a:lumMod val="50000"/>
                </a:schemeClr>
              </a:solidFill>
              <a:effectLst/>
              <a:uFillTx/>
              <a:latin typeface="+mn-lt"/>
              <a:ea typeface="+mn-ea"/>
              <a:cs typeface="+mn-cs"/>
              <a:sym typeface="Avenir Next"/>
            </a:endParaRPr>
          </a:p>
        </p:txBody>
      </p:sp>
      <p:cxnSp>
        <p:nvCxnSpPr>
          <p:cNvPr id="31" name="直線コネクタ 30"/>
          <p:cNvCxnSpPr/>
          <p:nvPr/>
        </p:nvCxnSpPr>
        <p:spPr>
          <a:xfrm>
            <a:off x="6244124" y="2522682"/>
            <a:ext cx="0" cy="1701263"/>
          </a:xfrm>
          <a:prstGeom prst="line">
            <a:avLst/>
          </a:prstGeom>
          <a:noFill/>
          <a:ln w="38100" cap="flat">
            <a:solidFill>
              <a:schemeClr val="bg2"/>
            </a:solidFill>
            <a:prstDash val="solid"/>
            <a:miter lim="400000"/>
            <a:headEnd type="triangle"/>
            <a:tailEnd type="triangle" w="sm" len="med"/>
          </a:ln>
          <a:effectLst/>
          <a:sp3d/>
        </p:spPr>
        <p:style>
          <a:lnRef idx="0">
            <a:scrgbClr r="0" g="0" b="0"/>
          </a:lnRef>
          <a:fillRef idx="0">
            <a:scrgbClr r="0" g="0" b="0"/>
          </a:fillRef>
          <a:effectRef idx="0">
            <a:scrgbClr r="0" g="0" b="0"/>
          </a:effectRef>
          <a:fontRef idx="none"/>
        </p:style>
      </p:cxnSp>
      <p:sp>
        <p:nvSpPr>
          <p:cNvPr id="32" name="テキスト ボックス 31"/>
          <p:cNvSpPr txBox="1"/>
          <p:nvPr/>
        </p:nvSpPr>
        <p:spPr>
          <a:xfrm>
            <a:off x="6244124" y="3115896"/>
            <a:ext cx="189795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右最大最小値幅</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cxnSp>
        <p:nvCxnSpPr>
          <p:cNvPr id="24" name="直線コネクタ 23"/>
          <p:cNvCxnSpPr/>
          <p:nvPr/>
        </p:nvCxnSpPr>
        <p:spPr>
          <a:xfrm flipV="1">
            <a:off x="3042079" y="4564420"/>
            <a:ext cx="2743055" cy="18443"/>
          </a:xfrm>
          <a:prstGeom prst="line">
            <a:avLst/>
          </a:prstGeom>
          <a:noFill/>
          <a:ln w="38100" cap="flat">
            <a:solidFill>
              <a:schemeClr val="bg2"/>
            </a:solidFill>
            <a:prstDash val="solid"/>
            <a:miter lim="400000"/>
            <a:headEnd type="triangle" w="med" len="med"/>
            <a:tailEnd type="triangle" w="med" len="med"/>
          </a:ln>
          <a:effectLst/>
          <a:sp3d/>
        </p:spPr>
        <p:style>
          <a:lnRef idx="0">
            <a:scrgbClr r="0" g="0" b="0"/>
          </a:lnRef>
          <a:fillRef idx="0">
            <a:scrgbClr r="0" g="0" b="0"/>
          </a:fillRef>
          <a:effectRef idx="0">
            <a:scrgbClr r="0" g="0" b="0"/>
          </a:effectRef>
          <a:fontRef idx="none"/>
        </p:style>
      </p:cxnSp>
      <p:sp>
        <p:nvSpPr>
          <p:cNvPr id="3" name="テキスト ボックス 2"/>
          <p:cNvSpPr txBox="1"/>
          <p:nvPr/>
        </p:nvSpPr>
        <p:spPr>
          <a:xfrm>
            <a:off x="4167215" y="4367475"/>
            <a:ext cx="535403" cy="41036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ja-JP" sz="2000" b="1" dirty="0">
                <a:solidFill>
                  <a:schemeClr val="bg2"/>
                </a:solidFill>
                <a:sym typeface="Avenir Next"/>
              </a:rPr>
              <a:t>1</a:t>
            </a:r>
            <a:r>
              <a:rPr kumimoji="0" lang="ja-JP" altLang="en-US" sz="2000" b="1" i="0" u="none" strike="noStrike" cap="none" spc="0" normalizeH="0" baseline="0" dirty="0" smtClean="0">
                <a:ln>
                  <a:noFill/>
                </a:ln>
                <a:solidFill>
                  <a:schemeClr val="bg2"/>
                </a:solidFill>
                <a:effectLst/>
                <a:uFillTx/>
                <a:latin typeface="+mn-lt"/>
                <a:ea typeface="+mn-ea"/>
                <a:cs typeface="+mn-cs"/>
                <a:sym typeface="Avenir Next"/>
              </a:rPr>
              <a:t>秒</a:t>
            </a:r>
            <a:endParaRPr kumimoji="0" lang="ja-JP" altLang="en-US" sz="2000" b="1" i="0" u="none" strike="noStrike" cap="none" spc="0" normalizeH="0" baseline="0" dirty="0">
              <a:ln>
                <a:noFill/>
              </a:ln>
              <a:solidFill>
                <a:schemeClr val="bg2"/>
              </a:solidFill>
              <a:effectLst/>
              <a:uFillTx/>
              <a:latin typeface="+mn-lt"/>
              <a:ea typeface="+mn-ea"/>
              <a:cs typeface="+mn-cs"/>
              <a:sym typeface="Avenir Next"/>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079" y="2106590"/>
            <a:ext cx="2748311" cy="2231272"/>
          </a:xfrm>
          <a:prstGeom prst="rect">
            <a:avLst/>
          </a:prstGeom>
        </p:spPr>
      </p:pic>
      <p:cxnSp>
        <p:nvCxnSpPr>
          <p:cNvPr id="22" name="直線コネクタ 21"/>
          <p:cNvCxnSpPr/>
          <p:nvPr/>
        </p:nvCxnSpPr>
        <p:spPr>
          <a:xfrm>
            <a:off x="4874217" y="2454958"/>
            <a:ext cx="1827993" cy="0"/>
          </a:xfrm>
          <a:prstGeom prst="line">
            <a:avLst/>
          </a:prstGeom>
          <a:noFill/>
          <a:ln w="34925" cap="flat">
            <a:solidFill>
              <a:schemeClr val="bg2"/>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19" name="直線コネクタ 18"/>
          <p:cNvCxnSpPr/>
          <p:nvPr/>
        </p:nvCxnSpPr>
        <p:spPr>
          <a:xfrm>
            <a:off x="2084970" y="3031901"/>
            <a:ext cx="2349946" cy="0"/>
          </a:xfrm>
          <a:prstGeom prst="line">
            <a:avLst/>
          </a:prstGeom>
          <a:noFill/>
          <a:ln w="34925" cap="flat">
            <a:solidFill>
              <a:schemeClr val="bg2"/>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20" name="直線コネクタ 19"/>
          <p:cNvCxnSpPr/>
          <p:nvPr/>
        </p:nvCxnSpPr>
        <p:spPr>
          <a:xfrm>
            <a:off x="2084970" y="4138444"/>
            <a:ext cx="2661192" cy="0"/>
          </a:xfrm>
          <a:prstGeom prst="line">
            <a:avLst/>
          </a:prstGeom>
          <a:noFill/>
          <a:ln w="34925" cap="flat">
            <a:solidFill>
              <a:schemeClr val="bg2"/>
            </a:solidFill>
            <a:prstDash val="sysDot"/>
            <a:miter lim="400000"/>
            <a:tailEnd type="none"/>
          </a:ln>
          <a:effectLst/>
          <a:sp3d/>
        </p:spPr>
        <p:style>
          <a:lnRef idx="0">
            <a:scrgbClr r="0" g="0" b="0"/>
          </a:lnRef>
          <a:fillRef idx="0">
            <a:scrgbClr r="0" g="0" b="0"/>
          </a:fillRef>
          <a:effectRef idx="0">
            <a:scrgbClr r="0" g="0" b="0"/>
          </a:effectRef>
          <a:fontRef idx="none"/>
        </p:style>
      </p:cxnSp>
      <p:sp>
        <p:nvSpPr>
          <p:cNvPr id="25" name="テキスト ボックス 24"/>
          <p:cNvSpPr txBox="1"/>
          <p:nvPr/>
        </p:nvSpPr>
        <p:spPr>
          <a:xfrm>
            <a:off x="956455" y="2803990"/>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dirty="0" smtClean="0">
                <a:solidFill>
                  <a:schemeClr val="tx2">
                    <a:lumMod val="50000"/>
                  </a:schemeClr>
                </a:solidFill>
                <a:sym typeface="Avenir Next"/>
              </a:rPr>
              <a:t>左</a:t>
            </a:r>
            <a:r>
              <a:rPr kumimoji="0" lang="ja-JP" altLang="en-US" sz="2000" i="0" u="none" strike="noStrike" cap="none" spc="0" normalizeH="0" baseline="0" dirty="0" smtClean="0">
                <a:ln>
                  <a:noFill/>
                </a:ln>
                <a:solidFill>
                  <a:schemeClr val="tx2">
                    <a:lumMod val="50000"/>
                  </a:schemeClr>
                </a:solidFill>
                <a:effectLst/>
                <a:uFillTx/>
                <a:latin typeface="+mn-lt"/>
                <a:ea typeface="+mn-ea"/>
                <a:cs typeface="+mn-cs"/>
                <a:sym typeface="Avenir Next"/>
              </a:rPr>
              <a:t>最大値</a:t>
            </a:r>
            <a:endParaRPr kumimoji="0" lang="ja-JP" altLang="en-US" sz="2000" i="0" u="none" strike="noStrike" cap="none" spc="0" normalizeH="0" baseline="0" dirty="0">
              <a:ln>
                <a:noFill/>
              </a:ln>
              <a:solidFill>
                <a:schemeClr val="tx2">
                  <a:lumMod val="50000"/>
                </a:schemeClr>
              </a:solidFill>
              <a:effectLst/>
              <a:uFillTx/>
              <a:latin typeface="+mn-lt"/>
              <a:ea typeface="+mn-ea"/>
              <a:cs typeface="+mn-cs"/>
              <a:sym typeface="Avenir Next"/>
            </a:endParaRPr>
          </a:p>
        </p:txBody>
      </p:sp>
      <p:sp>
        <p:nvSpPr>
          <p:cNvPr id="26" name="テキスト ボックス 25"/>
          <p:cNvSpPr txBox="1"/>
          <p:nvPr/>
        </p:nvSpPr>
        <p:spPr>
          <a:xfrm>
            <a:off x="956455" y="3961525"/>
            <a:ext cx="112851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dirty="0" smtClean="0">
                <a:solidFill>
                  <a:schemeClr val="tx2">
                    <a:lumMod val="50000"/>
                  </a:schemeClr>
                </a:solidFill>
                <a:sym typeface="Avenir Next"/>
              </a:rPr>
              <a:t>左</a:t>
            </a:r>
            <a:r>
              <a:rPr kumimoji="0" lang="ja-JP" altLang="en-US" sz="2000" i="0" u="none" strike="noStrike" cap="none" spc="0" normalizeH="0" baseline="0" dirty="0" smtClean="0">
                <a:ln>
                  <a:noFill/>
                </a:ln>
                <a:solidFill>
                  <a:schemeClr val="tx2">
                    <a:lumMod val="50000"/>
                  </a:schemeClr>
                </a:solidFill>
                <a:effectLst/>
                <a:uFillTx/>
                <a:latin typeface="+mn-lt"/>
                <a:ea typeface="+mn-ea"/>
                <a:cs typeface="+mn-cs"/>
                <a:sym typeface="Avenir Next"/>
              </a:rPr>
              <a:t>最小値</a:t>
            </a:r>
            <a:endParaRPr kumimoji="0" lang="ja-JP" altLang="en-US" sz="2000" i="0" u="none" strike="noStrike" cap="none" spc="0" normalizeH="0" baseline="0" dirty="0">
              <a:ln>
                <a:noFill/>
              </a:ln>
              <a:solidFill>
                <a:schemeClr val="tx2">
                  <a:lumMod val="50000"/>
                </a:schemeClr>
              </a:solidFill>
              <a:effectLst/>
              <a:uFillTx/>
              <a:latin typeface="+mn-lt"/>
              <a:ea typeface="+mn-ea"/>
              <a:cs typeface="+mn-cs"/>
              <a:sym typeface="Avenir Next"/>
            </a:endParaRPr>
          </a:p>
        </p:txBody>
      </p:sp>
      <p:cxnSp>
        <p:nvCxnSpPr>
          <p:cNvPr id="27" name="直線コネクタ 26"/>
          <p:cNvCxnSpPr/>
          <p:nvPr/>
        </p:nvCxnSpPr>
        <p:spPr>
          <a:xfrm>
            <a:off x="2553867" y="3031901"/>
            <a:ext cx="0" cy="1106543"/>
          </a:xfrm>
          <a:prstGeom prst="line">
            <a:avLst/>
          </a:prstGeom>
          <a:noFill/>
          <a:ln w="38100" cap="flat">
            <a:solidFill>
              <a:schemeClr val="bg2"/>
            </a:solidFill>
            <a:prstDash val="solid"/>
            <a:miter lim="400000"/>
            <a:headEnd type="triangle"/>
            <a:tailEnd type="triangle" w="sm" len="med"/>
          </a:ln>
          <a:effectLst/>
          <a:sp3d/>
        </p:spPr>
        <p:style>
          <a:lnRef idx="0">
            <a:scrgbClr r="0" g="0" b="0"/>
          </a:lnRef>
          <a:fillRef idx="0">
            <a:scrgbClr r="0" g="0" b="0"/>
          </a:fillRef>
          <a:effectRef idx="0">
            <a:scrgbClr r="0" g="0" b="0"/>
          </a:effectRef>
          <a:fontRef idx="none"/>
        </p:style>
      </p:cxnSp>
      <p:sp>
        <p:nvSpPr>
          <p:cNvPr id="28" name="テキスト ボックス 27"/>
          <p:cNvSpPr txBox="1"/>
          <p:nvPr/>
        </p:nvSpPr>
        <p:spPr>
          <a:xfrm>
            <a:off x="655913" y="3378144"/>
            <a:ext cx="189795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dirty="0" smtClean="0">
                <a:solidFill>
                  <a:schemeClr val="bg2"/>
                </a:solidFill>
                <a:sym typeface="Avenir Next"/>
              </a:rPr>
              <a:t>左</a:t>
            </a:r>
            <a:r>
              <a:rPr kumimoji="0" lang="ja-JP" altLang="en-US" sz="2000" b="1" i="0" u="none" strike="noStrike" cap="none" spc="0" normalizeH="0" baseline="0" dirty="0" smtClean="0">
                <a:ln>
                  <a:noFill/>
                </a:ln>
                <a:solidFill>
                  <a:schemeClr val="bg2"/>
                </a:solidFill>
                <a:effectLst/>
                <a:uFillTx/>
                <a:sym typeface="Avenir Next"/>
              </a:rPr>
              <a:t>最大最小値幅</a:t>
            </a:r>
            <a:endParaRPr kumimoji="0" lang="ja-JP" altLang="en-US" sz="2000" b="1" i="0" u="none" strike="noStrike" cap="none" spc="0" normalizeH="0" baseline="0" dirty="0">
              <a:ln>
                <a:noFill/>
              </a:ln>
              <a:solidFill>
                <a:schemeClr val="bg2"/>
              </a:solidFill>
              <a:effectLst/>
              <a:uFillTx/>
              <a:sym typeface="Avenir Next"/>
            </a:endParaRPr>
          </a:p>
        </p:txBody>
      </p:sp>
    </p:spTree>
    <p:extLst>
      <p:ext uri="{BB962C8B-B14F-4D97-AF65-F5344CB8AC3E}">
        <p14:creationId xmlns:p14="http://schemas.microsoft.com/office/powerpoint/2010/main" val="945468509"/>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MimiSense</a:t>
            </a:r>
            <a:r>
              <a:rPr lang="ja-JP" altLang="en-US" dirty="0" smtClean="0"/>
              <a:t>：センサ装着方法</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26</a:t>
            </a:fld>
            <a:endParaRPr kumimoji="1" lang="ja-JP" altLang="en-US"/>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867" y="1949524"/>
            <a:ext cx="3445015" cy="4412981"/>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0" y="3487474"/>
            <a:ext cx="1991753" cy="1866318"/>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1722" y="1949524"/>
            <a:ext cx="3560225" cy="4908475"/>
          </a:xfrm>
          <a:prstGeom prst="rect">
            <a:avLst/>
          </a:prstGeom>
        </p:spPr>
      </p:pic>
      <p:cxnSp>
        <p:nvCxnSpPr>
          <p:cNvPr id="12" name="直線コネクタ 11"/>
          <p:cNvCxnSpPr/>
          <p:nvPr/>
        </p:nvCxnSpPr>
        <p:spPr>
          <a:xfrm flipH="1" flipV="1">
            <a:off x="6290934" y="4275739"/>
            <a:ext cx="397564" cy="1020416"/>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16" name="テキスト ボックス 15"/>
          <p:cNvSpPr txBox="1"/>
          <p:nvPr/>
        </p:nvSpPr>
        <p:spPr>
          <a:xfrm>
            <a:off x="6129566" y="5296155"/>
            <a:ext cx="117981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i="0" u="none" strike="noStrike" cap="none" spc="0" normalizeH="0" baseline="0" dirty="0" smtClean="0">
                <a:ln>
                  <a:noFill/>
                </a:ln>
                <a:solidFill>
                  <a:schemeClr val="tx2">
                    <a:lumMod val="10000"/>
                  </a:schemeClr>
                </a:solidFill>
                <a:effectLst/>
                <a:uFillTx/>
                <a:latin typeface="+mn-lt"/>
                <a:ea typeface="+mn-ea"/>
                <a:cs typeface="+mn-cs"/>
                <a:sym typeface="Avenir Next"/>
              </a:rPr>
              <a:t>外耳道</a:t>
            </a:r>
            <a:endParaRPr kumimoji="0" lang="ja-JP" altLang="en-US" sz="2800" i="0" u="none" strike="noStrike" cap="none" spc="0" normalizeH="0" baseline="0" dirty="0">
              <a:ln>
                <a:noFill/>
              </a:ln>
              <a:solidFill>
                <a:schemeClr val="tx2">
                  <a:lumMod val="10000"/>
                </a:schemeClr>
              </a:solidFill>
              <a:effectLst/>
              <a:uFillTx/>
              <a:latin typeface="+mn-lt"/>
              <a:ea typeface="+mn-ea"/>
              <a:cs typeface="+mn-cs"/>
              <a:sym typeface="Avenir Next"/>
            </a:endParaRPr>
          </a:p>
        </p:txBody>
      </p:sp>
      <p:cxnSp>
        <p:nvCxnSpPr>
          <p:cNvPr id="17" name="直線コネクタ 16"/>
          <p:cNvCxnSpPr>
            <a:stCxn id="21" idx="2"/>
          </p:cNvCxnSpPr>
          <p:nvPr/>
        </p:nvCxnSpPr>
        <p:spPr>
          <a:xfrm flipH="1">
            <a:off x="6957391" y="3203302"/>
            <a:ext cx="689771" cy="877368"/>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21" name="テキスト ボックス 20"/>
          <p:cNvSpPr txBox="1"/>
          <p:nvPr/>
        </p:nvSpPr>
        <p:spPr>
          <a:xfrm>
            <a:off x="7236793" y="2669823"/>
            <a:ext cx="82073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tx2">
                    <a:lumMod val="10000"/>
                  </a:schemeClr>
                </a:solidFill>
                <a:sym typeface="Avenir Next"/>
              </a:rPr>
              <a:t>鼓膜</a:t>
            </a:r>
            <a:endParaRPr kumimoji="0" lang="ja-JP" altLang="en-US" sz="2800" i="0" u="none" strike="noStrike" cap="none" spc="0" normalizeH="0" baseline="0" dirty="0">
              <a:ln>
                <a:noFill/>
              </a:ln>
              <a:solidFill>
                <a:schemeClr val="tx2">
                  <a:lumMod val="10000"/>
                </a:schemeClr>
              </a:solidFill>
              <a:effectLst/>
              <a:uFillTx/>
              <a:sym typeface="Avenir Next"/>
            </a:endParaRPr>
          </a:p>
        </p:txBody>
      </p:sp>
      <p:sp>
        <p:nvSpPr>
          <p:cNvPr id="18" name="テキスト ボックス 17"/>
          <p:cNvSpPr txBox="1"/>
          <p:nvPr/>
        </p:nvSpPr>
        <p:spPr>
          <a:xfrm>
            <a:off x="5993309" y="5320854"/>
            <a:ext cx="1538883" cy="53347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i="0" u="none" strike="noStrike" cap="none" spc="0" normalizeH="0" baseline="0" smtClean="0">
                <a:ln>
                  <a:noFill/>
                </a:ln>
                <a:solidFill>
                  <a:schemeClr val="tx2">
                    <a:lumMod val="10000"/>
                  </a:schemeClr>
                </a:solidFill>
                <a:effectLst/>
                <a:uFillTx/>
                <a:latin typeface="+mn-lt"/>
                <a:ea typeface="+mn-ea"/>
                <a:cs typeface="+mn-cs"/>
                <a:sym typeface="Avenir Next"/>
              </a:rPr>
              <a:t>測定空間</a:t>
            </a:r>
            <a:endParaRPr kumimoji="0" lang="ja-JP" altLang="en-US" sz="2800" i="0" u="none" strike="noStrike" cap="none" spc="0" normalizeH="0" baseline="0" dirty="0">
              <a:ln>
                <a:noFill/>
              </a:ln>
              <a:solidFill>
                <a:schemeClr val="tx2">
                  <a:lumMod val="10000"/>
                </a:schemeClr>
              </a:solidFill>
              <a:effectLst/>
              <a:uFillTx/>
              <a:latin typeface="+mn-lt"/>
              <a:ea typeface="+mn-ea"/>
              <a:cs typeface="+mn-cs"/>
              <a:sym typeface="Avenir Next"/>
            </a:endParaRPr>
          </a:p>
        </p:txBody>
      </p:sp>
      <p:grpSp>
        <p:nvGrpSpPr>
          <p:cNvPr id="5" name="図形グループ 4"/>
          <p:cNvGrpSpPr/>
          <p:nvPr/>
        </p:nvGrpSpPr>
        <p:grpSpPr>
          <a:xfrm>
            <a:off x="0" y="2029036"/>
            <a:ext cx="9121751" cy="4243255"/>
            <a:chOff x="5752079" y="1748471"/>
            <a:chExt cx="11664841" cy="4908475"/>
          </a:xfrm>
        </p:grpSpPr>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2079" y="1748471"/>
              <a:ext cx="3560225" cy="4908475"/>
            </a:xfrm>
            <a:prstGeom prst="rect">
              <a:avLst/>
            </a:prstGeom>
          </p:spPr>
        </p:pic>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856695" y="1748471"/>
              <a:ext cx="3560225" cy="4908475"/>
            </a:xfrm>
            <a:prstGeom prst="rect">
              <a:avLst/>
            </a:prstGeom>
          </p:spPr>
        </p:pic>
        <p:sp>
          <p:nvSpPr>
            <p:cNvPr id="3" name="正方形/長方形 2"/>
            <p:cNvSpPr/>
            <p:nvPr/>
          </p:nvSpPr>
          <p:spPr>
            <a:xfrm>
              <a:off x="9312304" y="1748471"/>
              <a:ext cx="4544391" cy="4908475"/>
            </a:xfrm>
            <a:prstGeom prst="rect">
              <a:avLst/>
            </a:prstGeom>
            <a:solidFill>
              <a:schemeClr val="bg1"/>
            </a:solid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grpSp>
      <p:sp>
        <p:nvSpPr>
          <p:cNvPr id="24" name="テキスト プレースホルダー 2"/>
          <p:cNvSpPr>
            <a:spLocks noGrp="1"/>
          </p:cNvSpPr>
          <p:nvPr>
            <p:ph type="body" idx="1"/>
          </p:nvPr>
        </p:nvSpPr>
        <p:spPr>
          <a:xfrm>
            <a:off x="329028" y="1161851"/>
            <a:ext cx="8104616" cy="5200654"/>
          </a:xfrm>
        </p:spPr>
        <p:txBody>
          <a:bodyPr>
            <a:normAutofit/>
          </a:bodyPr>
          <a:lstStyle/>
          <a:p>
            <a:pPr marL="0" lvl="0" indent="0" defTabSz="914400">
              <a:lnSpc>
                <a:spcPct val="100000"/>
              </a:lnSpc>
              <a:spcAft>
                <a:spcPts val="0"/>
              </a:spcAft>
              <a:buClrTx/>
              <a:buSzTx/>
              <a:buNone/>
              <a:defRPr/>
            </a:pPr>
            <a:r>
              <a:rPr lang="ja-JP" altLang="en-US" sz="2800" dirty="0" smtClean="0"/>
              <a:t>外耳道を密閉するよう</a:t>
            </a:r>
            <a:r>
              <a:rPr lang="ja-JP" altLang="en-US" sz="2800" dirty="0"/>
              <a:t>に両耳</a:t>
            </a:r>
            <a:r>
              <a:rPr lang="ja-JP" altLang="en-US" sz="2800" dirty="0" smtClean="0"/>
              <a:t>に</a:t>
            </a:r>
            <a:r>
              <a:rPr lang="en-US" altLang="ja-JP" sz="2800" dirty="0" smtClean="0"/>
              <a:t/>
            </a:r>
            <a:br>
              <a:rPr lang="en-US" altLang="ja-JP" sz="2800" dirty="0" smtClean="0"/>
            </a:br>
            <a:r>
              <a:rPr lang="ja-JP" altLang="en-US" sz="2800" dirty="0" smtClean="0"/>
              <a:t>イヤホン型気圧センサを装着する</a:t>
            </a:r>
            <a:endParaRPr kumimoji="1" lang="ja-JP" altLang="en-US" sz="2800" dirty="0"/>
          </a:p>
        </p:txBody>
      </p:sp>
    </p:spTree>
    <p:extLst>
      <p:ext uri="{BB962C8B-B14F-4D97-AF65-F5344CB8AC3E}">
        <p14:creationId xmlns:p14="http://schemas.microsoft.com/office/powerpoint/2010/main" val="11003735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4.44444E-6 L 0.3592 0.00463 " pathEditMode="relative" rAng="0" ptsTypes="AA">
                                      <p:cBhvr>
                                        <p:cTn id="6" dur="2000" fill="hold"/>
                                        <p:tgtEl>
                                          <p:spTgt spid="8"/>
                                        </p:tgtEl>
                                        <p:attrNameLst>
                                          <p:attrName>ppt_x</p:attrName>
                                          <p:attrName>ppt_y</p:attrName>
                                        </p:attrNameLst>
                                      </p:cBhvr>
                                      <p:rCtr x="17951" y="231"/>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MimiSense</a:t>
            </a:r>
            <a:r>
              <a:rPr kumimoji="1" lang="ja-JP" altLang="en-US" dirty="0" smtClean="0"/>
              <a:t>：</a:t>
            </a:r>
            <a:r>
              <a:rPr lang="ja-JP" altLang="en-US" dirty="0" smtClean="0"/>
              <a:t>利点</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27</a:t>
            </a:fld>
            <a:endParaRPr kumimoji="1" lang="ja-JP" altLang="en-US"/>
          </a:p>
        </p:txBody>
      </p:sp>
      <p:sp>
        <p:nvSpPr>
          <p:cNvPr id="8" name="テキスト ボックス 7"/>
          <p:cNvSpPr txBox="1"/>
          <p:nvPr/>
        </p:nvSpPr>
        <p:spPr>
          <a:xfrm>
            <a:off x="4839929" y="3636606"/>
            <a:ext cx="1509955" cy="77970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ja-JP" sz="2200" b="1" i="0" u="none" strike="noStrike" cap="none" spc="0" normalizeH="0" smtClean="0">
                <a:ln>
                  <a:noFill/>
                </a:ln>
                <a:solidFill>
                  <a:schemeClr val="tx2">
                    <a:lumMod val="10000"/>
                  </a:schemeClr>
                </a:solidFill>
                <a:effectLst/>
                <a:uFillTx/>
                <a:latin typeface="+mn-lt"/>
                <a:ea typeface="+mn-ea"/>
                <a:cs typeface="+mn-cs"/>
                <a:sym typeface="Avenir Next"/>
              </a:rPr>
              <a:t>    </a:t>
            </a:r>
          </a:p>
          <a:p>
            <a:pPr marL="0" marR="0" indent="0" algn="l" defTabSz="584200" rtl="0" fontAlgn="auto" latinLnBrk="0" hangingPunct="0">
              <a:lnSpc>
                <a:spcPct val="100000"/>
              </a:lnSpc>
              <a:spcBef>
                <a:spcPts val="0"/>
              </a:spcBef>
              <a:spcAft>
                <a:spcPts val="0"/>
              </a:spcAft>
              <a:buClrTx/>
              <a:buSzTx/>
              <a:buFontTx/>
              <a:buNone/>
              <a:tabLst/>
            </a:pPr>
            <a:endParaRPr kumimoji="0" lang="ja-JP" altLang="en-US" sz="22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3" name="円/楕円 2"/>
          <p:cNvSpPr/>
          <p:nvPr/>
        </p:nvSpPr>
        <p:spPr>
          <a:xfrm>
            <a:off x="4698124" y="4026457"/>
            <a:ext cx="472966" cy="554005"/>
          </a:xfrm>
          <a:prstGeom prst="ellipse">
            <a:avLst/>
          </a:prstGeom>
          <a:solidFill>
            <a:schemeClr val="bg1"/>
          </a:solidFill>
          <a:ln w="571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6" name="テキスト プレースホルダー 5"/>
          <p:cNvSpPr>
            <a:spLocks noGrp="1"/>
          </p:cNvSpPr>
          <p:nvPr>
            <p:ph type="body" idx="1"/>
          </p:nvPr>
        </p:nvSpPr>
        <p:spPr>
          <a:xfrm>
            <a:off x="313019" y="1103274"/>
            <a:ext cx="8177838" cy="5200654"/>
          </a:xfrm>
        </p:spPr>
        <p:txBody>
          <a:bodyPr>
            <a:normAutofit/>
          </a:bodyPr>
          <a:lstStyle/>
          <a:p>
            <a:r>
              <a:rPr kumimoji="1" lang="ja-JP" altLang="en-US" sz="2800" dirty="0" smtClean="0"/>
              <a:t>イヤホン型気圧センサは市販のカナル型イヤホンと同様の形状</a:t>
            </a:r>
            <a:endParaRPr kumimoji="1" lang="en-US" altLang="ja-JP" sz="2800" dirty="0" smtClean="0"/>
          </a:p>
          <a:p>
            <a:pPr lvl="1"/>
            <a:r>
              <a:rPr kumimoji="1" lang="ja-JP" altLang="en-US" sz="2800" dirty="0" smtClean="0"/>
              <a:t>迷うことなく装着</a:t>
            </a:r>
            <a:endParaRPr kumimoji="1" lang="en-US" altLang="ja-JP" sz="2800" dirty="0" smtClean="0"/>
          </a:p>
          <a:p>
            <a:pPr lvl="1"/>
            <a:r>
              <a:rPr kumimoji="1" lang="ja-JP" altLang="en-US" sz="2800" dirty="0" smtClean="0"/>
              <a:t>常時装着することが出来る</a:t>
            </a:r>
            <a:r>
              <a:rPr kumimoji="1" lang="en-US" altLang="ja-JP" sz="2800" dirty="0" smtClean="0"/>
              <a:t/>
            </a:r>
            <a:br>
              <a:rPr kumimoji="1" lang="en-US" altLang="ja-JP" sz="2800" dirty="0" smtClean="0"/>
            </a:br>
            <a:endParaRPr kumimoji="1" lang="en-US" altLang="ja-JP" sz="2800" dirty="0" smtClean="0"/>
          </a:p>
          <a:p>
            <a:r>
              <a:rPr lang="ja-JP" altLang="en-US" sz="2800" dirty="0" smtClean="0"/>
              <a:t>気圧センサの位置はイヤホン内であればよいため，</a:t>
            </a:r>
            <a:r>
              <a:rPr lang="en-US" altLang="ja-JP" sz="2800" dirty="0"/>
              <a:t/>
            </a:r>
            <a:br>
              <a:rPr lang="en-US" altLang="ja-JP" sz="2800" dirty="0"/>
            </a:br>
            <a:r>
              <a:rPr lang="ja-JP" altLang="en-US" sz="2800" dirty="0" smtClean="0"/>
              <a:t>設置位置の自由度が高い</a:t>
            </a:r>
            <a:endParaRPr lang="en-US" altLang="ja-JP" sz="2800" dirty="0" smtClean="0"/>
          </a:p>
          <a:p>
            <a:endParaRPr kumimoji="1" lang="en-US" altLang="ja-JP" sz="2800" dirty="0" smtClean="0"/>
          </a:p>
          <a:p>
            <a:endParaRPr kumimoji="1" lang="en-US" altLang="ja-JP" sz="2800" dirty="0" smtClean="0"/>
          </a:p>
          <a:p>
            <a:endParaRPr kumimoji="1" lang="en-US" altLang="ja-JP" sz="2800" dirty="0" smtClean="0"/>
          </a:p>
          <a:p>
            <a:endParaRPr kumimoji="1" lang="en-US" altLang="ja-JP" sz="2800" dirty="0" smtClean="0"/>
          </a:p>
        </p:txBody>
      </p:sp>
    </p:spTree>
    <p:extLst>
      <p:ext uri="{BB962C8B-B14F-4D97-AF65-F5344CB8AC3E}">
        <p14:creationId xmlns:p14="http://schemas.microsoft.com/office/powerpoint/2010/main" val="1139542800"/>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実験時の気圧</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28</a:t>
            </a:fld>
            <a:endParaRPr kumimoji="1" lang="ja-JP" altLang="en-US"/>
          </a:p>
        </p:txBody>
      </p:sp>
      <p:sp>
        <p:nvSpPr>
          <p:cNvPr id="8" name="テキスト ボックス 7"/>
          <p:cNvSpPr txBox="1"/>
          <p:nvPr/>
        </p:nvSpPr>
        <p:spPr>
          <a:xfrm>
            <a:off x="4839929" y="3636606"/>
            <a:ext cx="1509955" cy="77970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ja-JP" sz="2200" b="1" i="0" u="none" strike="noStrike" cap="none" spc="0" normalizeH="0" smtClean="0">
                <a:ln>
                  <a:noFill/>
                </a:ln>
                <a:solidFill>
                  <a:schemeClr val="tx2">
                    <a:lumMod val="10000"/>
                  </a:schemeClr>
                </a:solidFill>
                <a:effectLst/>
                <a:uFillTx/>
                <a:latin typeface="+mn-lt"/>
                <a:ea typeface="+mn-ea"/>
                <a:cs typeface="+mn-cs"/>
                <a:sym typeface="Avenir Next"/>
              </a:rPr>
              <a:t>    </a:t>
            </a:r>
          </a:p>
          <a:p>
            <a:pPr marL="0" marR="0" indent="0" algn="l" defTabSz="584200" rtl="0" fontAlgn="auto" latinLnBrk="0" hangingPunct="0">
              <a:lnSpc>
                <a:spcPct val="100000"/>
              </a:lnSpc>
              <a:spcBef>
                <a:spcPts val="0"/>
              </a:spcBef>
              <a:spcAft>
                <a:spcPts val="0"/>
              </a:spcAft>
              <a:buClrTx/>
              <a:buSzTx/>
              <a:buFontTx/>
              <a:buNone/>
              <a:tabLst/>
            </a:pPr>
            <a:endParaRPr kumimoji="0" lang="ja-JP" altLang="en-US" sz="22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3" name="円/楕円 2"/>
          <p:cNvSpPr/>
          <p:nvPr/>
        </p:nvSpPr>
        <p:spPr>
          <a:xfrm>
            <a:off x="4698124" y="4026457"/>
            <a:ext cx="472966" cy="554005"/>
          </a:xfrm>
          <a:prstGeom prst="ellipse">
            <a:avLst/>
          </a:prstGeom>
          <a:solidFill>
            <a:schemeClr val="bg1"/>
          </a:solidFill>
          <a:ln w="571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6" name="テキスト プレースホルダー 5"/>
          <p:cNvSpPr>
            <a:spLocks noGrp="1"/>
          </p:cNvSpPr>
          <p:nvPr>
            <p:ph type="body" idx="1"/>
          </p:nvPr>
        </p:nvSpPr>
        <p:spPr>
          <a:xfrm>
            <a:off x="313019" y="1103274"/>
            <a:ext cx="8177838" cy="5200654"/>
          </a:xfrm>
        </p:spPr>
        <p:txBody>
          <a:bodyPr>
            <a:normAutofit/>
          </a:bodyPr>
          <a:lstStyle/>
          <a:p>
            <a:r>
              <a:rPr kumimoji="1" lang="en-US" altLang="ja-JP" sz="2800" dirty="0" smtClean="0"/>
              <a:t>1</a:t>
            </a:r>
            <a:r>
              <a:rPr kumimoji="1" lang="ja-JP" altLang="en-US" sz="2800" dirty="0" smtClean="0"/>
              <a:t>日目</a:t>
            </a:r>
            <a:endParaRPr kumimoji="1" lang="en-US" altLang="ja-JP" sz="2800" dirty="0" smtClean="0"/>
          </a:p>
          <a:p>
            <a:pPr lvl="1"/>
            <a:r>
              <a:rPr lang="ja-JP" altLang="en-US" sz="2800" dirty="0" smtClean="0"/>
              <a:t>約</a:t>
            </a:r>
            <a:r>
              <a:rPr lang="en-US" altLang="ja-JP" sz="2800" dirty="0" smtClean="0"/>
              <a:t>985hPa</a:t>
            </a:r>
          </a:p>
          <a:p>
            <a:r>
              <a:rPr kumimoji="1" lang="en-US" altLang="ja-JP" sz="2800" dirty="0" smtClean="0"/>
              <a:t>2</a:t>
            </a:r>
            <a:r>
              <a:rPr kumimoji="1" lang="ja-JP" altLang="en-US" sz="2800" dirty="0" smtClean="0"/>
              <a:t>日目</a:t>
            </a:r>
            <a:endParaRPr kumimoji="1" lang="en-US" altLang="ja-JP" sz="2800" dirty="0" smtClean="0"/>
          </a:p>
          <a:p>
            <a:pPr lvl="1"/>
            <a:r>
              <a:rPr lang="ja-JP" altLang="en-US" sz="2800" dirty="0" smtClean="0"/>
              <a:t>約</a:t>
            </a:r>
            <a:r>
              <a:rPr lang="en-US" altLang="ja-JP" sz="2800" dirty="0" smtClean="0"/>
              <a:t>998hPa</a:t>
            </a:r>
          </a:p>
          <a:p>
            <a:r>
              <a:rPr kumimoji="1" lang="en-US" altLang="ja-JP" sz="2800" dirty="0" smtClean="0"/>
              <a:t>3</a:t>
            </a:r>
            <a:r>
              <a:rPr kumimoji="1" lang="ja-JP" altLang="en-US" sz="2800" dirty="0" smtClean="0"/>
              <a:t>日目</a:t>
            </a:r>
            <a:endParaRPr kumimoji="1" lang="en-US" altLang="ja-JP" sz="2800" dirty="0" smtClean="0"/>
          </a:p>
          <a:p>
            <a:pPr lvl="1"/>
            <a:r>
              <a:rPr lang="ja-JP" altLang="en-US" sz="2800" dirty="0" smtClean="0"/>
              <a:t>約</a:t>
            </a:r>
            <a:r>
              <a:rPr lang="en-US" altLang="ja-JP" sz="2800" dirty="0" smtClean="0"/>
              <a:t>1005hPa</a:t>
            </a:r>
            <a:endParaRPr kumimoji="1" lang="en-US" altLang="ja-JP" sz="2800" dirty="0" smtClean="0"/>
          </a:p>
          <a:p>
            <a:pPr lvl="1"/>
            <a:endParaRPr kumimoji="1" lang="en-US" altLang="ja-JP" sz="2800" dirty="0" smtClean="0"/>
          </a:p>
          <a:p>
            <a:endParaRPr kumimoji="1" lang="en-US" altLang="ja-JP" sz="2800" dirty="0" smtClean="0"/>
          </a:p>
          <a:p>
            <a:endParaRPr kumimoji="1" lang="en-US" altLang="ja-JP" sz="2800" dirty="0" smtClean="0"/>
          </a:p>
          <a:p>
            <a:endParaRPr kumimoji="1" lang="en-US" altLang="ja-JP" sz="2800" dirty="0" smtClean="0"/>
          </a:p>
        </p:txBody>
      </p:sp>
    </p:spTree>
    <p:extLst>
      <p:ext uri="{BB962C8B-B14F-4D97-AF65-F5344CB8AC3E}">
        <p14:creationId xmlns:p14="http://schemas.microsoft.com/office/powerpoint/2010/main" val="295614698"/>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背景</a:t>
            </a:r>
            <a:endParaRPr kumimoji="1" lang="ja-JP" altLang="en-US" sz="3600" dirty="0"/>
          </a:p>
        </p:txBody>
      </p:sp>
      <p:sp>
        <p:nvSpPr>
          <p:cNvPr id="4" name="スライド番号プレースホルダー 3"/>
          <p:cNvSpPr>
            <a:spLocks noGrp="1"/>
          </p:cNvSpPr>
          <p:nvPr>
            <p:ph type="sldNum" sz="quarter" idx="2"/>
          </p:nvPr>
        </p:nvSpPr>
        <p:spPr>
          <a:xfrm>
            <a:off x="8207895" y="6243036"/>
            <a:ext cx="874223" cy="427162"/>
          </a:xfrm>
        </p:spPr>
        <p:txBody>
          <a:bodyPr/>
          <a:lstStyle/>
          <a:p>
            <a:fld id="{279617C2-25BB-6F48-985E-44775B98358D}" type="slidenum">
              <a:rPr kumimoji="1" lang="ja-JP" altLang="en-US" smtClean="0"/>
              <a:t>2</a:t>
            </a:fld>
            <a:endParaRPr kumimoji="1" lang="ja-JP" altLang="en-US"/>
          </a:p>
        </p:txBody>
      </p:sp>
      <p:sp>
        <p:nvSpPr>
          <p:cNvPr id="7" name="テキスト ボックス 6"/>
          <p:cNvSpPr txBox="1"/>
          <p:nvPr/>
        </p:nvSpPr>
        <p:spPr>
          <a:xfrm>
            <a:off x="750441" y="2894133"/>
            <a:ext cx="656590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両手に荷物を持っている時など</a:t>
            </a:r>
            <a:r>
              <a:rPr kumimoji="0" lang="en-US" altLang="ja-JP" sz="2800" dirty="0" smtClean="0">
                <a:solidFill>
                  <a:schemeClr val="bg2"/>
                </a:solidFill>
                <a:sym typeface="Avenir Next"/>
              </a:rPr>
              <a:t/>
            </a:r>
            <a:br>
              <a:rPr kumimoji="0" lang="en-US" altLang="ja-JP" sz="2800" dirty="0" smtClean="0">
                <a:solidFill>
                  <a:schemeClr val="bg2"/>
                </a:solidFill>
                <a:sym typeface="Avenir Next"/>
              </a:rPr>
            </a:br>
            <a:r>
              <a:rPr kumimoji="0" lang="ja-JP" altLang="en-US" sz="2800" dirty="0" smtClean="0">
                <a:solidFill>
                  <a:schemeClr val="bg2"/>
                </a:solidFill>
                <a:sym typeface="Avenir Next"/>
              </a:rPr>
              <a:t>両手が使えない状態では操作が行えない</a:t>
            </a:r>
            <a:endParaRPr kumimoji="0" lang="ja-JP" altLang="en-US" sz="2800" i="0" u="none" strike="noStrike" cap="none" spc="0" normalizeH="0" baseline="0" dirty="0">
              <a:ln>
                <a:noFill/>
              </a:ln>
              <a:solidFill>
                <a:schemeClr val="bg2"/>
              </a:solidFill>
              <a:effectLst/>
              <a:uFillTx/>
              <a:sym typeface="Avenir Next"/>
            </a:endParaRPr>
          </a:p>
        </p:txBody>
      </p:sp>
      <p:sp>
        <p:nvSpPr>
          <p:cNvPr id="8" name="テキスト ボックス 7"/>
          <p:cNvSpPr txBox="1"/>
          <p:nvPr/>
        </p:nvSpPr>
        <p:spPr>
          <a:xfrm>
            <a:off x="750441" y="4686740"/>
            <a:ext cx="764311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手を使わない（ハンズフリー）操作手法を利用</a:t>
            </a:r>
            <a:endParaRPr kumimoji="0" lang="ja-JP" altLang="en-US" sz="2800" i="0" u="none" strike="noStrike" cap="none" spc="0" normalizeH="0" baseline="0" dirty="0">
              <a:ln>
                <a:noFill/>
              </a:ln>
              <a:solidFill>
                <a:schemeClr val="bg2"/>
              </a:solidFill>
              <a:effectLst/>
              <a:uFillTx/>
              <a:sym typeface="Avenir Next"/>
            </a:endParaRPr>
          </a:p>
        </p:txBody>
      </p:sp>
      <p:sp>
        <p:nvSpPr>
          <p:cNvPr id="9" name="角丸四角形 8"/>
          <p:cNvSpPr/>
          <p:nvPr/>
        </p:nvSpPr>
        <p:spPr>
          <a:xfrm>
            <a:off x="471055" y="2731692"/>
            <a:ext cx="8118763" cy="1193327"/>
          </a:xfrm>
          <a:prstGeom prst="roundRect">
            <a:avLst/>
          </a:prstGeom>
          <a:noFill/>
          <a:ln w="5715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10" name="テキスト ボックス 9"/>
          <p:cNvSpPr txBox="1"/>
          <p:nvPr/>
        </p:nvSpPr>
        <p:spPr>
          <a:xfrm>
            <a:off x="831272" y="2324762"/>
            <a:ext cx="1487587"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600" b="1" i="0" u="none" strike="noStrike" cap="none" spc="0" normalizeH="0" baseline="0" dirty="0" smtClean="0">
                <a:ln>
                  <a:noFill/>
                </a:ln>
                <a:solidFill>
                  <a:schemeClr val="accent5"/>
                </a:solidFill>
                <a:effectLst/>
                <a:uFillTx/>
                <a:latin typeface="+mn-lt"/>
                <a:ea typeface="+mn-ea"/>
                <a:cs typeface="+mn-cs"/>
                <a:sym typeface="Avenir Next"/>
              </a:rPr>
              <a:t>問題点</a:t>
            </a:r>
            <a:endParaRPr kumimoji="0" lang="ja-JP" altLang="en-US" sz="3600" b="1" i="0" u="none" strike="noStrike" cap="none" spc="0" normalizeH="0" baseline="0" dirty="0">
              <a:ln>
                <a:noFill/>
              </a:ln>
              <a:solidFill>
                <a:schemeClr val="accent5"/>
              </a:solidFill>
              <a:effectLst/>
              <a:uFillTx/>
              <a:latin typeface="+mn-lt"/>
              <a:ea typeface="+mn-ea"/>
              <a:cs typeface="+mn-cs"/>
              <a:sym typeface="Avenir Next"/>
            </a:endParaRPr>
          </a:p>
        </p:txBody>
      </p:sp>
      <p:sp>
        <p:nvSpPr>
          <p:cNvPr id="11" name="角丸四角形 10"/>
          <p:cNvSpPr/>
          <p:nvPr/>
        </p:nvSpPr>
        <p:spPr>
          <a:xfrm>
            <a:off x="471055" y="4482426"/>
            <a:ext cx="8118763" cy="942109"/>
          </a:xfrm>
          <a:prstGeom prst="roundRect">
            <a:avLst/>
          </a:prstGeom>
          <a:noFill/>
          <a:ln w="571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12" name="テキスト ボックス 11"/>
          <p:cNvSpPr txBox="1"/>
          <p:nvPr/>
        </p:nvSpPr>
        <p:spPr>
          <a:xfrm>
            <a:off x="831272" y="4087460"/>
            <a:ext cx="1949252"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600" b="1" i="0" u="none" strike="noStrike" cap="none" spc="0" normalizeH="0" baseline="0" dirty="0" smtClean="0">
                <a:ln>
                  <a:noFill/>
                </a:ln>
                <a:solidFill>
                  <a:schemeClr val="accent1"/>
                </a:solidFill>
                <a:effectLst/>
                <a:uFillTx/>
                <a:latin typeface="+mn-lt"/>
                <a:ea typeface="+mn-ea"/>
                <a:cs typeface="+mn-cs"/>
                <a:sym typeface="Avenir Next"/>
              </a:rPr>
              <a:t>解決方法</a:t>
            </a:r>
            <a:endParaRPr kumimoji="0" lang="ja-JP" altLang="en-US" sz="3600" b="1" i="0" u="none" strike="noStrike" cap="none" spc="0" normalizeH="0" baseline="0" dirty="0">
              <a:ln>
                <a:noFill/>
              </a:ln>
              <a:solidFill>
                <a:schemeClr val="accent1"/>
              </a:solidFill>
              <a:effectLst/>
              <a:uFillTx/>
              <a:latin typeface="+mn-lt"/>
              <a:ea typeface="+mn-ea"/>
              <a:cs typeface="+mn-cs"/>
              <a:sym typeface="Avenir Next"/>
            </a:endParaRPr>
          </a:p>
        </p:txBody>
      </p:sp>
      <p:sp>
        <p:nvSpPr>
          <p:cNvPr id="13" name="テキスト ボックス 12"/>
          <p:cNvSpPr txBox="1"/>
          <p:nvPr/>
        </p:nvSpPr>
        <p:spPr>
          <a:xfrm>
            <a:off x="564777" y="1292827"/>
            <a:ext cx="764311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コンピュータやスマートフォンに対する操作は</a:t>
            </a:r>
            <a:endParaRPr kumimoji="0" lang="en-US" altLang="ja-JP" sz="2800" dirty="0" smtClean="0">
              <a:solidFill>
                <a:schemeClr val="bg2"/>
              </a:solidFill>
              <a:sym typeface="Avenir Next"/>
            </a:endParaRPr>
          </a:p>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手を使ったものが主流</a:t>
            </a:r>
            <a:endParaRPr kumimoji="0" lang="ja-JP" altLang="en-US" sz="2800" i="0" u="none" strike="noStrike" cap="none" spc="0" normalizeH="0" baseline="0" dirty="0">
              <a:ln>
                <a:noFill/>
              </a:ln>
              <a:solidFill>
                <a:schemeClr val="bg2"/>
              </a:solidFill>
              <a:effectLst/>
              <a:uFillTx/>
              <a:sym typeface="Avenir Next"/>
            </a:endParaRPr>
          </a:p>
        </p:txBody>
      </p:sp>
    </p:spTree>
    <p:extLst>
      <p:ext uri="{BB962C8B-B14F-4D97-AF65-F5344CB8AC3E}">
        <p14:creationId xmlns:p14="http://schemas.microsoft.com/office/powerpoint/2010/main" val="487483206"/>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結果</a:t>
            </a:r>
            <a:r>
              <a:rPr lang="ja-JP" altLang="en-US" dirty="0" smtClean="0"/>
              <a:t>：</a:t>
            </a:r>
            <a:r>
              <a:rPr kumimoji="1" lang="ja-JP" altLang="en-US" dirty="0" smtClean="0"/>
              <a:t>異なる被験者のデータを用いた交差検定</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29</a:t>
            </a:fld>
            <a:endParaRPr kumimoji="1" lang="ja-JP" altLang="en-US"/>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16" y="897470"/>
            <a:ext cx="6349967" cy="3851756"/>
          </a:xfrm>
          <a:prstGeom prst="rect">
            <a:avLst/>
          </a:prstGeom>
        </p:spPr>
      </p:pic>
      <p:sp>
        <p:nvSpPr>
          <p:cNvPr id="3" name="テキスト プレースホルダー 2"/>
          <p:cNvSpPr>
            <a:spLocks noGrp="1"/>
          </p:cNvSpPr>
          <p:nvPr>
            <p:ph type="body" idx="1"/>
          </p:nvPr>
        </p:nvSpPr>
        <p:spPr>
          <a:xfrm>
            <a:off x="580023" y="4395121"/>
            <a:ext cx="8104616" cy="2496458"/>
          </a:xfrm>
        </p:spPr>
        <p:txBody>
          <a:bodyPr>
            <a:normAutofit/>
          </a:bodyPr>
          <a:lstStyle/>
          <a:p>
            <a:pPr>
              <a:lnSpc>
                <a:spcPct val="100000"/>
              </a:lnSpc>
            </a:pPr>
            <a:r>
              <a:rPr kumimoji="1" lang="ja-JP" altLang="en-US" sz="2000" dirty="0" smtClean="0"/>
              <a:t>異なる被験者のデータを用いて交差検定を行った結果平均認識率は</a:t>
            </a:r>
            <a:r>
              <a:rPr kumimoji="1" lang="en-US" altLang="ja-JP" sz="2000" dirty="0" smtClean="0"/>
              <a:t/>
            </a:r>
            <a:br>
              <a:rPr kumimoji="1" lang="en-US" altLang="ja-JP" sz="2000" dirty="0" smtClean="0"/>
            </a:br>
            <a:r>
              <a:rPr kumimoji="1" lang="ja-JP" altLang="en-US" sz="2000" dirty="0" smtClean="0"/>
              <a:t>音なし条件で</a:t>
            </a:r>
            <a:r>
              <a:rPr kumimoji="1" lang="en-US" altLang="ja-JP" sz="2000" dirty="0" smtClean="0"/>
              <a:t> </a:t>
            </a:r>
            <a:r>
              <a:rPr lang="en-US" altLang="ja-JP" sz="2600" b="1" dirty="0" smtClean="0">
                <a:solidFill>
                  <a:srgbClr val="4372C4"/>
                </a:solidFill>
              </a:rPr>
              <a:t>52.9</a:t>
            </a:r>
            <a:r>
              <a:rPr kumimoji="1" lang="en-US" altLang="ja-JP" sz="2600" b="1" dirty="0" smtClean="0">
                <a:solidFill>
                  <a:srgbClr val="4372C4"/>
                </a:solidFill>
              </a:rPr>
              <a:t>%</a:t>
            </a:r>
            <a:r>
              <a:rPr kumimoji="1" lang="ja-JP" altLang="en-US" sz="2000" dirty="0" smtClean="0"/>
              <a:t>，音あり条件で</a:t>
            </a:r>
            <a:r>
              <a:rPr lang="en-US" altLang="ja-JP" sz="2000" dirty="0" smtClean="0"/>
              <a:t> </a:t>
            </a:r>
            <a:r>
              <a:rPr lang="en-US" altLang="ja-JP" sz="2600" b="1" dirty="0" smtClean="0">
                <a:solidFill>
                  <a:srgbClr val="ED7D31"/>
                </a:solidFill>
              </a:rPr>
              <a:t>62.4%</a:t>
            </a:r>
            <a:r>
              <a:rPr lang="ja-JP" altLang="en-US" sz="2000" dirty="0" smtClean="0"/>
              <a:t>，平均</a:t>
            </a:r>
            <a:r>
              <a:rPr lang="en-US" altLang="ja-JP" sz="2000" dirty="0" smtClean="0"/>
              <a:t> </a:t>
            </a:r>
            <a:r>
              <a:rPr lang="en-US" altLang="ja-JP" sz="2600" b="1" dirty="0" smtClean="0">
                <a:solidFill>
                  <a:srgbClr val="70AE46"/>
                </a:solidFill>
              </a:rPr>
              <a:t>57.7%</a:t>
            </a:r>
          </a:p>
          <a:p>
            <a:pPr>
              <a:lnSpc>
                <a:spcPct val="100000"/>
              </a:lnSpc>
            </a:pPr>
            <a:r>
              <a:rPr lang="ja-JP" altLang="en-US" sz="2200" dirty="0">
                <a:latin typeface="+mn-lt"/>
              </a:rPr>
              <a:t>対応のある</a:t>
            </a:r>
            <a:r>
              <a:rPr lang="en-US" altLang="ja-JP" sz="2200" dirty="0">
                <a:latin typeface="+mn-lt"/>
              </a:rPr>
              <a:t>t</a:t>
            </a:r>
            <a:r>
              <a:rPr lang="ja-JP" altLang="en-US" sz="2200" dirty="0">
                <a:latin typeface="+mn-lt"/>
              </a:rPr>
              <a:t>検定を用いて音なし条件と音あり条件を</a:t>
            </a:r>
            <a:r>
              <a:rPr lang="en-US" altLang="ja-JP" sz="2200" dirty="0">
                <a:latin typeface="+mn-lt"/>
              </a:rPr>
              <a:t/>
            </a:r>
            <a:br>
              <a:rPr lang="en-US" altLang="ja-JP" sz="2200" dirty="0">
                <a:latin typeface="+mn-lt"/>
              </a:rPr>
            </a:br>
            <a:r>
              <a:rPr lang="ja-JP" altLang="en-US" sz="2200" dirty="0">
                <a:latin typeface="+mn-lt"/>
              </a:rPr>
              <a:t>比較したところ，両条件間に有意な差はなかった</a:t>
            </a:r>
            <a:r>
              <a:rPr lang="en-US" altLang="ja-JP" sz="1800" dirty="0"/>
              <a:t/>
            </a:r>
            <a:br>
              <a:rPr lang="en-US" altLang="ja-JP" sz="1800" dirty="0"/>
            </a:br>
            <a:r>
              <a:rPr lang="is-IS" altLang="ja-JP" sz="1600" dirty="0"/>
              <a:t>(t(5) = </a:t>
            </a:r>
            <a:r>
              <a:rPr lang="is-IS" altLang="ja-JP" sz="1600" dirty="0" smtClean="0"/>
              <a:t>2.08, </a:t>
            </a:r>
            <a:r>
              <a:rPr lang="is-IS" altLang="ja-JP" sz="1600" dirty="0"/>
              <a:t>p = </a:t>
            </a:r>
            <a:r>
              <a:rPr lang="is-IS" altLang="ja-JP" sz="1600" dirty="0" smtClean="0"/>
              <a:t>.092 </a:t>
            </a:r>
            <a:r>
              <a:rPr lang="is-IS" altLang="ja-JP" sz="1600" dirty="0"/>
              <a:t>&gt; .05) </a:t>
            </a:r>
            <a:r>
              <a:rPr lang="ja-JP" altLang="en-US" sz="1600" dirty="0"/>
              <a:t>． </a:t>
            </a:r>
            <a:r>
              <a:rPr lang="en-US" altLang="ja-JP" sz="1800" dirty="0" smtClean="0"/>
              <a:t/>
            </a:r>
            <a:br>
              <a:rPr lang="en-US" altLang="ja-JP" sz="1800" dirty="0" smtClean="0"/>
            </a:br>
            <a:endParaRPr lang="is-IS" altLang="ja-JP" sz="2200" dirty="0" smtClean="0"/>
          </a:p>
        </p:txBody>
      </p:sp>
    </p:spTree>
    <p:extLst>
      <p:ext uri="{BB962C8B-B14F-4D97-AF65-F5344CB8AC3E}">
        <p14:creationId xmlns:p14="http://schemas.microsoft.com/office/powerpoint/2010/main" val="1970817896"/>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実験</a:t>
            </a:r>
            <a:r>
              <a:rPr lang="ja-JP" altLang="en-US" dirty="0" smtClean="0"/>
              <a:t>：考察</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30</a:t>
            </a:fld>
            <a:endParaRPr kumimoji="1" lang="ja-JP" altLang="en-US"/>
          </a:p>
        </p:txBody>
      </p:sp>
      <p:sp>
        <p:nvSpPr>
          <p:cNvPr id="6" name="テキスト プレースホルダー 2"/>
          <p:cNvSpPr>
            <a:spLocks noGrp="1"/>
          </p:cNvSpPr>
          <p:nvPr>
            <p:ph type="body" idx="1"/>
          </p:nvPr>
        </p:nvSpPr>
        <p:spPr>
          <a:xfrm>
            <a:off x="557048" y="1250730"/>
            <a:ext cx="8020279" cy="4979053"/>
          </a:xfrm>
        </p:spPr>
        <p:txBody>
          <a:bodyPr>
            <a:normAutofit/>
          </a:bodyPr>
          <a:lstStyle/>
          <a:p>
            <a:r>
              <a:rPr lang="ja-JP" altLang="en-US" sz="2800" dirty="0" smtClean="0"/>
              <a:t>被験者ごとの交差検定の結果と異なる被験者間の交差検定の結果に大きな差があった</a:t>
            </a:r>
            <a:endParaRPr lang="en-US" altLang="ja-JP" sz="2800" dirty="0" smtClean="0"/>
          </a:p>
          <a:p>
            <a:pPr lvl="1"/>
            <a:r>
              <a:rPr lang="ja-JP" altLang="en-US" sz="2400" dirty="0" smtClean="0"/>
              <a:t>祁</a:t>
            </a:r>
            <a:r>
              <a:rPr lang="en-US" altLang="ja-JP" sz="1600" dirty="0" smtClean="0"/>
              <a:t> </a:t>
            </a:r>
            <a:r>
              <a:rPr lang="en-US" altLang="ja-JP" sz="1800" dirty="0" smtClean="0"/>
              <a:t>[1]</a:t>
            </a:r>
            <a:r>
              <a:rPr lang="ja-JP" altLang="en-US" sz="2400" dirty="0" smtClean="0"/>
              <a:t>が述べるように「個人個人によって下顎頭の動きと外耳道の容積の関係に相違が認められると考えられる」に起因する</a:t>
            </a:r>
            <a:endParaRPr lang="en-US" altLang="ja-JP" sz="2400" dirty="0" smtClean="0"/>
          </a:p>
        </p:txBody>
      </p:sp>
      <p:sp>
        <p:nvSpPr>
          <p:cNvPr id="7" name="テキスト ボックス 6"/>
          <p:cNvSpPr txBox="1"/>
          <p:nvPr/>
        </p:nvSpPr>
        <p:spPr>
          <a:xfrm>
            <a:off x="231497" y="6539964"/>
            <a:ext cx="889025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[1]</a:t>
            </a:r>
            <a:r>
              <a:rPr lang="ja-JP" altLang="en-US" sz="1400" dirty="0">
                <a:solidFill>
                  <a:schemeClr val="bg2"/>
                </a:solidFill>
              </a:rPr>
              <a:t>祁 君</a:t>
            </a:r>
            <a:r>
              <a:rPr lang="ja-JP" altLang="en-US" sz="1400" dirty="0" smtClean="0">
                <a:solidFill>
                  <a:schemeClr val="bg2"/>
                </a:solidFill>
              </a:rPr>
              <a:t>容</a:t>
            </a:r>
            <a:r>
              <a:rPr lang="en-US" altLang="ja-JP" sz="1400" dirty="0">
                <a:solidFill>
                  <a:schemeClr val="bg2"/>
                </a:solidFill>
              </a:rPr>
              <a:t>.</a:t>
            </a:r>
            <a:r>
              <a:rPr lang="en-US" altLang="ja-JP" sz="1400" dirty="0" smtClean="0">
                <a:solidFill>
                  <a:schemeClr val="bg2"/>
                </a:solidFill>
              </a:rPr>
              <a:t> </a:t>
            </a:r>
            <a:r>
              <a:rPr lang="ja-JP" altLang="en-US" sz="1400" dirty="0" smtClean="0">
                <a:solidFill>
                  <a:schemeClr val="bg2"/>
                </a:solidFill>
              </a:rPr>
              <a:t>顎運動時に起こる外耳道のひずみと下顎頭運動の相関関係</a:t>
            </a:r>
            <a:r>
              <a:rPr lang="en-US" altLang="ja-JP" sz="1400" dirty="0" smtClean="0">
                <a:solidFill>
                  <a:schemeClr val="bg2"/>
                </a:solidFill>
              </a:rPr>
              <a:t>.  </a:t>
            </a:r>
            <a:r>
              <a:rPr lang="ja-JP" altLang="en-US" sz="1400" dirty="0" smtClean="0">
                <a:solidFill>
                  <a:schemeClr val="bg2"/>
                </a:solidFill>
              </a:rPr>
              <a:t>松本歯科大学大学院学位論文</a:t>
            </a:r>
            <a:r>
              <a:rPr lang="en-US" altLang="ja-JP" sz="1400" dirty="0" smtClean="0">
                <a:solidFill>
                  <a:schemeClr val="bg2"/>
                </a:solidFill>
              </a:rPr>
              <a:t>. 2016. </a:t>
            </a:r>
            <a:endParaRPr lang="ja-JP" altLang="en-US" sz="1400" dirty="0">
              <a:solidFill>
                <a:schemeClr val="bg2"/>
              </a:solidFill>
              <a:effectLst/>
            </a:endParaRPr>
          </a:p>
        </p:txBody>
      </p:sp>
    </p:spTree>
    <p:extLst>
      <p:ext uri="{BB962C8B-B14F-4D97-AF65-F5344CB8AC3E}">
        <p14:creationId xmlns:p14="http://schemas.microsoft.com/office/powerpoint/2010/main" val="2063234557"/>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認識できる可能性のあるジェスチャ</a:t>
            </a:r>
            <a:endParaRPr kumimoji="1" lang="ja-JP" altLang="en-US" dirty="0"/>
          </a:p>
        </p:txBody>
      </p:sp>
      <p:sp>
        <p:nvSpPr>
          <p:cNvPr id="3" name="テキスト プレースホルダー 2"/>
          <p:cNvSpPr>
            <a:spLocks noGrp="1"/>
          </p:cNvSpPr>
          <p:nvPr>
            <p:ph type="body" idx="1"/>
          </p:nvPr>
        </p:nvSpPr>
        <p:spPr/>
        <p:txBody>
          <a:bodyPr/>
          <a:lstStyle/>
          <a:p>
            <a:r>
              <a:rPr lang="ja-JP" altLang="en-US" sz="2800" b="1" dirty="0" smtClean="0"/>
              <a:t>食べる</a:t>
            </a:r>
            <a:endParaRPr lang="en-US" altLang="ja-JP" sz="2800" b="1" dirty="0" smtClean="0"/>
          </a:p>
          <a:p>
            <a:pPr lvl="1"/>
            <a:r>
              <a:rPr lang="ja-JP" altLang="en-US" sz="2800" dirty="0" smtClean="0"/>
              <a:t>何を食べているかの判別</a:t>
            </a:r>
            <a:endParaRPr kumimoji="1" lang="en-US" altLang="ja-JP" sz="2800" dirty="0" smtClean="0"/>
          </a:p>
          <a:p>
            <a:r>
              <a:rPr lang="ja-JP" altLang="en-US" sz="2800" b="1" dirty="0" smtClean="0"/>
              <a:t>母音認識</a:t>
            </a:r>
            <a:endParaRPr lang="en-US" altLang="ja-JP" sz="2800" b="1" dirty="0" smtClean="0"/>
          </a:p>
          <a:p>
            <a:pPr lvl="1"/>
            <a:r>
              <a:rPr kumimoji="1" lang="ja-JP" altLang="en-US" sz="2800" dirty="0" smtClean="0"/>
              <a:t>短いフレーズ</a:t>
            </a:r>
            <a:r>
              <a:rPr lang="ja-JP" altLang="en-US" sz="2800" dirty="0" smtClean="0"/>
              <a:t>の</a:t>
            </a:r>
            <a:r>
              <a:rPr kumimoji="1" lang="ja-JP" altLang="en-US" sz="2800" dirty="0" smtClean="0"/>
              <a:t>認識（例：おはよう）</a:t>
            </a:r>
            <a:endParaRPr kumimoji="1" lang="en-US" altLang="ja-JP" sz="2800" dirty="0" smtClean="0"/>
          </a:p>
          <a:p>
            <a:pPr lvl="1"/>
            <a:r>
              <a:rPr lang="ja-JP" altLang="en-US" sz="2800" dirty="0" smtClean="0"/>
              <a:t>黙声認識</a:t>
            </a:r>
            <a:endParaRPr lang="en-US" altLang="ja-JP"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31</a:t>
            </a:fld>
            <a:endParaRPr kumimoji="1" lang="ja-JP" altLang="en-US"/>
          </a:p>
        </p:txBody>
      </p:sp>
    </p:spTree>
    <p:extLst>
      <p:ext uri="{BB962C8B-B14F-4D97-AF65-F5344CB8AC3E}">
        <p14:creationId xmlns:p14="http://schemas.microsoft.com/office/powerpoint/2010/main" val="1749933833"/>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これからやること</a:t>
            </a:r>
            <a:endParaRPr kumimoji="1" lang="ja-JP" altLang="en-US" dirty="0"/>
          </a:p>
        </p:txBody>
      </p:sp>
      <p:sp>
        <p:nvSpPr>
          <p:cNvPr id="3" name="テキスト プレースホルダー 2"/>
          <p:cNvSpPr>
            <a:spLocks noGrp="1"/>
          </p:cNvSpPr>
          <p:nvPr>
            <p:ph type="body" idx="1"/>
          </p:nvPr>
        </p:nvSpPr>
        <p:spPr/>
        <p:txBody>
          <a:bodyPr>
            <a:noAutofit/>
          </a:bodyPr>
          <a:lstStyle/>
          <a:p>
            <a:r>
              <a:rPr kumimoji="1" lang="ja-JP" altLang="en-US" sz="2800" dirty="0" smtClean="0"/>
              <a:t>ジェスチャ認識精度の向上</a:t>
            </a:r>
            <a:endParaRPr lang="en-US" altLang="ja-JP" sz="2800" dirty="0"/>
          </a:p>
          <a:p>
            <a:r>
              <a:rPr lang="ja-JP" altLang="en-US" sz="2800" dirty="0" smtClean="0"/>
              <a:t>地下や電車内などの条件における動作検証</a:t>
            </a:r>
            <a:endParaRPr kumimoji="1" lang="en-US" altLang="ja-JP" sz="2800" dirty="0" smtClean="0"/>
          </a:p>
          <a:p>
            <a:r>
              <a:rPr lang="ja-JP" altLang="en-US" sz="2800" dirty="0" smtClean="0"/>
              <a:t>被験者実験</a:t>
            </a:r>
            <a:endParaRPr kumimoji="1" lang="en-US" altLang="ja-JP" sz="2800" dirty="0" smtClean="0"/>
          </a:p>
          <a:p>
            <a:r>
              <a:rPr lang="ja-JP" altLang="en-US" sz="2800" dirty="0" smtClean="0"/>
              <a:t>認識したジェスチャを利用した</a:t>
            </a:r>
            <a:r>
              <a:rPr lang="en-US" altLang="ja-JP" sz="2800" dirty="0"/>
              <a:t/>
            </a:r>
            <a:br>
              <a:rPr lang="en-US" altLang="ja-JP" sz="2800" dirty="0"/>
            </a:br>
            <a:r>
              <a:rPr lang="ja-JP" altLang="en-US" sz="2800" dirty="0" smtClean="0"/>
              <a:t>アプリケーションの実装</a:t>
            </a:r>
            <a:endParaRPr lang="en-US" altLang="ja-JP" sz="2800" dirty="0" smtClean="0"/>
          </a:p>
          <a:p>
            <a:r>
              <a:rPr lang="ja-JP" altLang="en-US" sz="2800" dirty="0" smtClean="0"/>
              <a:t>意図しない動作との区別</a:t>
            </a:r>
            <a:endParaRPr lang="en-US" altLang="ja-JP" sz="2800" dirty="0"/>
          </a:p>
          <a:p>
            <a:r>
              <a:rPr lang="ja-JP" altLang="en-US" sz="2800" dirty="0" smtClean="0"/>
              <a:t>認識できる可能性のあるジェスチャの検証</a:t>
            </a:r>
            <a:r>
              <a:rPr kumimoji="1" lang="en-US" altLang="ja-JP" sz="2800" dirty="0" smtClean="0"/>
              <a:t/>
            </a:r>
            <a:br>
              <a:rPr kumimoji="1" lang="en-US" altLang="ja-JP" sz="2800" dirty="0" smtClean="0"/>
            </a:br>
            <a:r>
              <a:rPr kumimoji="1" lang="en-US" altLang="ja-JP" sz="2800" dirty="0" smtClean="0"/>
              <a:t/>
            </a:r>
            <a:br>
              <a:rPr kumimoji="1" lang="en-US" altLang="ja-JP" sz="2800" dirty="0" smtClean="0"/>
            </a:br>
            <a:r>
              <a:rPr kumimoji="1" lang="en-US" altLang="ja-JP" sz="2800" dirty="0" smtClean="0"/>
              <a:t/>
            </a:r>
            <a:br>
              <a:rPr kumimoji="1" lang="en-US" altLang="ja-JP" sz="2800" dirty="0" smtClean="0"/>
            </a:br>
            <a:r>
              <a:rPr kumimoji="1" lang="en-US" altLang="ja-JP" sz="2800" dirty="0" smtClean="0"/>
              <a:t/>
            </a:r>
            <a:br>
              <a:rPr kumimoji="1" lang="en-US" altLang="ja-JP" sz="2800" dirty="0" smtClean="0"/>
            </a:br>
            <a:endParaRPr kumimoji="1" lang="en-US" altLang="ja-JP" sz="2800" dirty="0" smtClean="0"/>
          </a:p>
          <a:p>
            <a:endParaRPr lang="en-US" altLang="ja-JP" sz="2800"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32</a:t>
            </a:fld>
            <a:endParaRPr kumimoji="1" lang="ja-JP" altLang="en-US"/>
          </a:p>
        </p:txBody>
      </p:sp>
    </p:spTree>
    <p:extLst>
      <p:ext uri="{BB962C8B-B14F-4D97-AF65-F5344CB8AC3E}">
        <p14:creationId xmlns:p14="http://schemas.microsoft.com/office/powerpoint/2010/main" val="262221762"/>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図 23"/>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flipH="1">
            <a:off x="6097388" y="4106362"/>
            <a:ext cx="1267565" cy="1585536"/>
          </a:xfrm>
          <a:prstGeom prst="rect">
            <a:avLst/>
          </a:prstGeom>
        </p:spPr>
      </p:pic>
      <p:pic>
        <p:nvPicPr>
          <p:cNvPr id="19" name="図 18"/>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rot="19476334">
            <a:off x="4908151" y="1790897"/>
            <a:ext cx="1236322" cy="1463959"/>
          </a:xfrm>
          <a:prstGeom prst="rect">
            <a:avLst/>
          </a:prstGeom>
          <a:ln>
            <a:noFill/>
          </a:ln>
        </p:spPr>
      </p:pic>
      <p:pic>
        <p:nvPicPr>
          <p:cNvPr id="20" name="図 19"/>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rot="19476334">
            <a:off x="5484687" y="2752941"/>
            <a:ext cx="961134" cy="706180"/>
          </a:xfrm>
          <a:prstGeom prst="rect">
            <a:avLst/>
          </a:prstGeom>
          <a:ln>
            <a:noFill/>
          </a:ln>
        </p:spPr>
      </p:pic>
      <p:pic>
        <p:nvPicPr>
          <p:cNvPr id="17" name="図 16"/>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rot="2196696">
            <a:off x="6308453" y="1767124"/>
            <a:ext cx="1236322" cy="1463959"/>
          </a:xfrm>
          <a:prstGeom prst="rect">
            <a:avLst/>
          </a:prstGeom>
        </p:spPr>
      </p:pic>
      <p:pic>
        <p:nvPicPr>
          <p:cNvPr id="18" name="図 17"/>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rot="2196696">
            <a:off x="6012033" y="2739815"/>
            <a:ext cx="961134" cy="706180"/>
          </a:xfrm>
          <a:prstGeom prst="rect">
            <a:avLst/>
          </a:prstGeom>
        </p:spPr>
      </p:pic>
      <p:sp>
        <p:nvSpPr>
          <p:cNvPr id="2" name="タイトル 1"/>
          <p:cNvSpPr>
            <a:spLocks noGrp="1"/>
          </p:cNvSpPr>
          <p:nvPr>
            <p:ph type="title"/>
          </p:nvPr>
        </p:nvSpPr>
        <p:spPr/>
        <p:txBody>
          <a:bodyPr/>
          <a:lstStyle/>
          <a:p>
            <a:r>
              <a:rPr lang="ja-JP" altLang="en-US" dirty="0" smtClean="0"/>
              <a:t>認識可能なジェスチャ（その他）</a:t>
            </a:r>
            <a:endParaRPr kumimoji="1" lang="ja-JP" altLang="en-US" dirty="0"/>
          </a:p>
        </p:txBody>
      </p:sp>
      <p:sp>
        <p:nvSpPr>
          <p:cNvPr id="3" name="テキスト プレースホルダー 2"/>
          <p:cNvSpPr>
            <a:spLocks noGrp="1"/>
          </p:cNvSpPr>
          <p:nvPr>
            <p:ph type="body" idx="1"/>
          </p:nvPr>
        </p:nvSpPr>
        <p:spPr/>
        <p:txBody>
          <a:bodyPr/>
          <a:lstStyle/>
          <a:p>
            <a:r>
              <a:rPr kumimoji="1" lang="ja-JP" altLang="en-US" sz="2800" dirty="0" smtClean="0"/>
              <a:t>首を</a:t>
            </a:r>
            <a:r>
              <a:rPr lang="ja-JP" altLang="en-US" sz="2800" dirty="0" smtClean="0"/>
              <a:t>右に傾げる</a:t>
            </a:r>
            <a:endParaRPr lang="en-US" altLang="ja-JP" sz="2800" dirty="0" smtClean="0"/>
          </a:p>
          <a:p>
            <a:r>
              <a:rPr kumimoji="1" lang="ja-JP" altLang="en-US" sz="2800" dirty="0" smtClean="0"/>
              <a:t>首を左に傾げる</a:t>
            </a:r>
            <a:r>
              <a:rPr kumimoji="1" lang="en-US" altLang="ja-JP" sz="2800" dirty="0" smtClean="0"/>
              <a:t/>
            </a:r>
            <a:br>
              <a:rPr kumimoji="1" lang="en-US" altLang="ja-JP" sz="2800" dirty="0" smtClean="0"/>
            </a:br>
            <a:r>
              <a:rPr kumimoji="1" lang="en-US" altLang="ja-JP" sz="2800" dirty="0" smtClean="0"/>
              <a:t/>
            </a:r>
            <a:br>
              <a:rPr kumimoji="1" lang="en-US" altLang="ja-JP" sz="2800" dirty="0" smtClean="0"/>
            </a:br>
            <a:endParaRPr kumimoji="1" lang="en-US" altLang="ja-JP" sz="2800" dirty="0" smtClean="0"/>
          </a:p>
          <a:p>
            <a:r>
              <a:rPr lang="ja-JP" altLang="en-US" sz="2800" dirty="0" smtClean="0"/>
              <a:t>顔を右に向ける</a:t>
            </a:r>
            <a:endParaRPr lang="en-US" altLang="ja-JP" sz="2800" dirty="0" smtClean="0"/>
          </a:p>
          <a:p>
            <a:r>
              <a:rPr lang="ja-JP" altLang="en-US" sz="2800" dirty="0" smtClean="0"/>
              <a:t>顔を左に向ける</a:t>
            </a:r>
            <a:endParaRPr lang="en-US" altLang="ja-JP" sz="2800" dirty="0"/>
          </a:p>
          <a:p>
            <a:r>
              <a:rPr lang="ja-JP" altLang="en-US" sz="2800" dirty="0" smtClean="0"/>
              <a:t>顔を上に上げる</a:t>
            </a:r>
            <a:endParaRPr kumimoji="1" lang="en-US" altLang="ja-JP" sz="2800" dirty="0" smtClean="0"/>
          </a:p>
          <a:p>
            <a:endParaRPr kumimoji="1" lang="en-US" altLang="ja-JP" dirty="0" smtClean="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33</a:t>
            </a:fld>
            <a:endParaRPr kumimoji="1" lang="ja-JP" altLang="en-US"/>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4892" y="1643124"/>
            <a:ext cx="1236322" cy="1463959"/>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6316" y="2764819"/>
            <a:ext cx="961134" cy="706180"/>
          </a:xfrm>
          <a:prstGeom prst="rect">
            <a:avLst/>
          </a:prstGeom>
        </p:spPr>
      </p:pic>
      <p:pic>
        <p:nvPicPr>
          <p:cNvPr id="7" name="図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030588" y="4112986"/>
            <a:ext cx="1267565" cy="1585536"/>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769" y="4003496"/>
            <a:ext cx="1236322" cy="1463959"/>
          </a:xfrm>
          <a:prstGeom prst="rect">
            <a:avLst/>
          </a:prstGeom>
        </p:spPr>
      </p:pic>
      <p:pic>
        <p:nvPicPr>
          <p:cNvPr id="23" name="図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193" y="5125191"/>
            <a:ext cx="961134" cy="706180"/>
          </a:xfrm>
          <a:prstGeom prst="rect">
            <a:avLst/>
          </a:prstGeom>
        </p:spPr>
      </p:pic>
      <p:pic>
        <p:nvPicPr>
          <p:cNvPr id="25" name="図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298522" y="5399668"/>
            <a:ext cx="3949006" cy="705969"/>
          </a:xfrm>
          <a:prstGeom prst="rect">
            <a:avLst/>
          </a:prstGeom>
        </p:spPr>
      </p:pic>
      <p:pic>
        <p:nvPicPr>
          <p:cNvPr id="26" name="図 25"/>
          <p:cNvPicPr>
            <a:picLocks noChangeAspect="1"/>
          </p:cNvPicPr>
          <p:nvPr/>
        </p:nvPicPr>
        <p:blipFill rotWithShape="1">
          <a:blip r:embed="rId6">
            <a:extLst>
              <a:ext uri="{28A0092B-C50C-407E-A947-70E740481C1C}">
                <a14:useLocalDpi xmlns:a14="http://schemas.microsoft.com/office/drawing/2010/main" val="0"/>
              </a:ext>
            </a:extLst>
          </a:blip>
          <a:srcRect l="19435" t="-912"/>
          <a:stretch/>
        </p:blipFill>
        <p:spPr>
          <a:xfrm rot="16200000" flipV="1">
            <a:off x="5263261" y="4497060"/>
            <a:ext cx="2389956" cy="721703"/>
          </a:xfrm>
          <a:prstGeom prst="rect">
            <a:avLst/>
          </a:prstGeom>
        </p:spPr>
      </p:pic>
      <p:pic>
        <p:nvPicPr>
          <p:cNvPr id="12" name="図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5838" y="1052658"/>
            <a:ext cx="3698798" cy="1432449"/>
          </a:xfrm>
          <a:prstGeom prst="rect">
            <a:avLst/>
          </a:prstGeom>
        </p:spPr>
      </p:pic>
    </p:spTree>
    <p:extLst>
      <p:ext uri="{BB962C8B-B14F-4D97-AF65-F5344CB8AC3E}">
        <p14:creationId xmlns:p14="http://schemas.microsoft.com/office/powerpoint/2010/main" val="3980508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6"/>
                                        </p:tgtEl>
                                      </p:cBhvr>
                                    </p:animEffect>
                                    <p:set>
                                      <p:cBhvr>
                                        <p:cTn id="7" dur="1" fill="hold">
                                          <p:stCondLst>
                                            <p:cond delay="1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500"/>
                                        <p:tgtEl>
                                          <p:spTgt spid="5"/>
                                        </p:tgtEl>
                                      </p:cBhvr>
                                    </p:animEffect>
                                    <p:set>
                                      <p:cBhvr>
                                        <p:cTn id="10" dur="1" fill="hold">
                                          <p:stCondLst>
                                            <p:cond delay="149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500"/>
                                        <p:tgtEl>
                                          <p:spTgt spid="19"/>
                                        </p:tgtEl>
                                      </p:cBhvr>
                                    </p:animEffect>
                                  </p:childTnLst>
                                </p:cTn>
                              </p:par>
                              <p:par>
                                <p:cTn id="17" presetID="9" presetClass="emph" presetSubtype="0" nodeType="withEffect">
                                  <p:stCondLst>
                                    <p:cond delay="0"/>
                                  </p:stCondLst>
                                  <p:childTnLst>
                                    <p:set>
                                      <p:cBhvr rctx="PPT">
                                        <p:cTn id="18" dur="indefinite"/>
                                        <p:tgtEl>
                                          <p:spTgt spid="3">
                                            <p:txEl>
                                              <p:pRg st="1" end="1"/>
                                            </p:txEl>
                                          </p:spTgt>
                                        </p:tgtEl>
                                        <p:attrNameLst>
                                          <p:attrName>style.opacity</p:attrName>
                                        </p:attrNameLst>
                                      </p:cBhvr>
                                      <p:to>
                                        <p:strVal val="0.5"/>
                                      </p:to>
                                    </p:set>
                                    <p:animEffect filter="image" prLst="opacity: 0.5">
                                      <p:cBhvr rctx="IE">
                                        <p:cTn id="19" dur="indefinite"/>
                                        <p:tgtEl>
                                          <p:spTgt spid="3">
                                            <p:txEl>
                                              <p:pRg st="1" end="1"/>
                                            </p:txEl>
                                          </p:spTgt>
                                        </p:tgtEl>
                                      </p:cBhvr>
                                    </p:animEffect>
                                  </p:childTnLst>
                                </p:cTn>
                              </p:par>
                              <p:par>
                                <p:cTn id="20" presetID="9" presetClass="emph" presetSubtype="0" nodeType="withEffect">
                                  <p:stCondLst>
                                    <p:cond delay="0"/>
                                  </p:stCondLst>
                                  <p:childTnLst>
                                    <p:set>
                                      <p:cBhvr rctx="PPT">
                                        <p:cTn id="21" dur="indefinite"/>
                                        <p:tgtEl>
                                          <p:spTgt spid="3">
                                            <p:txEl>
                                              <p:pRg st="2" end="2"/>
                                            </p:txEl>
                                          </p:spTgt>
                                        </p:tgtEl>
                                        <p:attrNameLst>
                                          <p:attrName>style.opacity</p:attrName>
                                        </p:attrNameLst>
                                      </p:cBhvr>
                                      <p:to>
                                        <p:strVal val="0.5"/>
                                      </p:to>
                                    </p:set>
                                    <p:animEffect filter="image" prLst="opacity: 0.5">
                                      <p:cBhvr rctx="IE">
                                        <p:cTn id="22" dur="indefinite"/>
                                        <p:tgtEl>
                                          <p:spTgt spid="3">
                                            <p:txEl>
                                              <p:pRg st="2" end="2"/>
                                            </p:txEl>
                                          </p:spTgt>
                                        </p:tgtEl>
                                      </p:cBhvr>
                                    </p:animEffect>
                                  </p:childTnLst>
                                </p:cTn>
                              </p:par>
                              <p:par>
                                <p:cTn id="23" presetID="9" presetClass="emph" presetSubtype="0" nodeType="withEffect">
                                  <p:stCondLst>
                                    <p:cond delay="0"/>
                                  </p:stCondLst>
                                  <p:childTnLst>
                                    <p:set>
                                      <p:cBhvr rctx="PPT">
                                        <p:cTn id="24" dur="indefinite"/>
                                        <p:tgtEl>
                                          <p:spTgt spid="3">
                                            <p:txEl>
                                              <p:pRg st="3" end="3"/>
                                            </p:txEl>
                                          </p:spTgt>
                                        </p:tgtEl>
                                        <p:attrNameLst>
                                          <p:attrName>style.opacity</p:attrName>
                                        </p:attrNameLst>
                                      </p:cBhvr>
                                      <p:to>
                                        <p:strVal val="0.5"/>
                                      </p:to>
                                    </p:set>
                                    <p:animEffect filter="image" prLst="opacity: 0.5">
                                      <p:cBhvr rctx="IE">
                                        <p:cTn id="25" dur="indefinite"/>
                                        <p:tgtEl>
                                          <p:spTgt spid="3">
                                            <p:txEl>
                                              <p:pRg st="3" end="3"/>
                                            </p:txEl>
                                          </p:spTgt>
                                        </p:tgtEl>
                                      </p:cBhvr>
                                    </p:animEffect>
                                  </p:childTnLst>
                                </p:cTn>
                              </p:par>
                              <p:par>
                                <p:cTn id="26" presetID="9" presetClass="emph" presetSubtype="0" nodeType="withEffect">
                                  <p:stCondLst>
                                    <p:cond delay="0"/>
                                  </p:stCondLst>
                                  <p:childTnLst>
                                    <p:set>
                                      <p:cBhvr rctx="PPT">
                                        <p:cTn id="27" dur="indefinite"/>
                                        <p:tgtEl>
                                          <p:spTgt spid="3">
                                            <p:txEl>
                                              <p:pRg st="4" end="4"/>
                                            </p:txEl>
                                          </p:spTgt>
                                        </p:tgtEl>
                                        <p:attrNameLst>
                                          <p:attrName>style.opacity</p:attrName>
                                        </p:attrNameLst>
                                      </p:cBhvr>
                                      <p:to>
                                        <p:strVal val="0.5"/>
                                      </p:to>
                                    </p:set>
                                    <p:animEffect filter="image" prLst="opacity: 0.5">
                                      <p:cBhvr rctx="IE">
                                        <p:cTn id="28" dur="indefinite"/>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500"/>
                                        <p:tgtEl>
                                          <p:spTgt spid="19"/>
                                        </p:tgtEl>
                                      </p:cBhvr>
                                    </p:animEffect>
                                    <p:set>
                                      <p:cBhvr>
                                        <p:cTn id="33" dur="1" fill="hold">
                                          <p:stCondLst>
                                            <p:cond delay="1499"/>
                                          </p:stCondLst>
                                        </p:cTn>
                                        <p:tgtEl>
                                          <p:spTgt spid="1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500"/>
                                        <p:tgtEl>
                                          <p:spTgt spid="20"/>
                                        </p:tgtEl>
                                      </p:cBhvr>
                                    </p:animEffect>
                                    <p:set>
                                      <p:cBhvr>
                                        <p:cTn id="36" dur="1" fill="hold">
                                          <p:stCondLst>
                                            <p:cond delay="1499"/>
                                          </p:stCondLst>
                                        </p:cTn>
                                        <p:tgtEl>
                                          <p:spTgt spid="20"/>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500"/>
                                        <p:tgtEl>
                                          <p:spTgt spid="17"/>
                                        </p:tgtEl>
                                      </p:cBhvr>
                                    </p:animEffect>
                                  </p:childTnLst>
                                </p:cTn>
                              </p:par>
                              <p:par>
                                <p:cTn id="43" presetID="9" presetClass="emph" presetSubtype="0" nodeType="withEffect">
                                  <p:stCondLst>
                                    <p:cond delay="0"/>
                                  </p:stCondLst>
                                  <p:childTnLst>
                                    <p:set>
                                      <p:cBhvr rctx="PPT">
                                        <p:cTn id="44" dur="indefinite"/>
                                        <p:tgtEl>
                                          <p:spTgt spid="3">
                                            <p:txEl>
                                              <p:pRg st="0" end="0"/>
                                            </p:txEl>
                                          </p:spTgt>
                                        </p:tgtEl>
                                        <p:attrNameLst>
                                          <p:attrName>style.opacity</p:attrName>
                                        </p:attrNameLst>
                                      </p:cBhvr>
                                      <p:to>
                                        <p:strVal val="0.5"/>
                                      </p:to>
                                    </p:set>
                                    <p:animEffect filter="image" prLst="opacity: 0.5">
                                      <p:cBhvr rctx="IE">
                                        <p:cTn id="45" dur="indefinite"/>
                                        <p:tgtEl>
                                          <p:spTgt spid="3">
                                            <p:txEl>
                                              <p:pRg st="0" end="0"/>
                                            </p:txEl>
                                          </p:spTgt>
                                        </p:tgtEl>
                                      </p:cBhvr>
                                    </p:animEffect>
                                  </p:childTnLst>
                                </p:cTn>
                              </p:par>
                              <p:par>
                                <p:cTn id="46" presetID="9" presetClass="emph" presetSubtype="0" nodeType="withEffect">
                                  <p:stCondLst>
                                    <p:cond delay="0"/>
                                  </p:stCondLst>
                                  <p:childTnLst>
                                    <p:set>
                                      <p:cBhvr rctx="PPT">
                                        <p:cTn id="47" dur="indefinite"/>
                                        <p:tgtEl>
                                          <p:spTgt spid="3">
                                            <p:txEl>
                                              <p:pRg st="1" end="1"/>
                                            </p:txEl>
                                          </p:spTgt>
                                        </p:tgtEl>
                                        <p:attrNameLst>
                                          <p:attrName>style.opacity</p:attrName>
                                        </p:attrNameLst>
                                      </p:cBhvr>
                                      <p:to>
                                        <p:strVal val="1"/>
                                      </p:to>
                                    </p:set>
                                    <p:animEffect filter="image" prLst="opacity: 1">
                                      <p:cBhvr rctx="IE">
                                        <p:cTn id="48" dur="indefinite"/>
                                        <p:tgtEl>
                                          <p:spTgt spid="3">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500"/>
                                        <p:tgtEl>
                                          <p:spTgt spid="15"/>
                                        </p:tgtEl>
                                      </p:cBhvr>
                                    </p:animEffect>
                                    <p:set>
                                      <p:cBhvr>
                                        <p:cTn id="53" dur="1" fill="hold">
                                          <p:stCondLst>
                                            <p:cond delay="1499"/>
                                          </p:stCondLst>
                                        </p:cTn>
                                        <p:tgtEl>
                                          <p:spTgt spid="1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500"/>
                                        <p:tgtEl>
                                          <p:spTgt spid="23"/>
                                        </p:tgtEl>
                                      </p:cBhvr>
                                    </p:animEffect>
                                    <p:set>
                                      <p:cBhvr>
                                        <p:cTn id="56" dur="1" fill="hold">
                                          <p:stCondLst>
                                            <p:cond delay="1499"/>
                                          </p:stCondLst>
                                        </p:cTn>
                                        <p:tgtEl>
                                          <p:spTgt spid="23"/>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500"/>
                                        <p:tgtEl>
                                          <p:spTgt spid="7"/>
                                        </p:tgtEl>
                                      </p:cBhvr>
                                    </p:animEffect>
                                  </p:childTnLst>
                                </p:cTn>
                              </p:par>
                              <p:par>
                                <p:cTn id="60" presetID="9" presetClass="emph" presetSubtype="0" nodeType="withEffect">
                                  <p:stCondLst>
                                    <p:cond delay="0"/>
                                  </p:stCondLst>
                                  <p:childTnLst>
                                    <p:set>
                                      <p:cBhvr rctx="PPT">
                                        <p:cTn id="61" dur="indefinite"/>
                                        <p:tgtEl>
                                          <p:spTgt spid="3">
                                            <p:txEl>
                                              <p:pRg st="1" end="1"/>
                                            </p:txEl>
                                          </p:spTgt>
                                        </p:tgtEl>
                                        <p:attrNameLst>
                                          <p:attrName>style.opacity</p:attrName>
                                        </p:attrNameLst>
                                      </p:cBhvr>
                                      <p:to>
                                        <p:strVal val="0.5"/>
                                      </p:to>
                                    </p:set>
                                    <p:animEffect filter="image" prLst="opacity: 0.5">
                                      <p:cBhvr rctx="IE">
                                        <p:cTn id="62" dur="indefinite"/>
                                        <p:tgtEl>
                                          <p:spTgt spid="3">
                                            <p:txEl>
                                              <p:pRg st="1" end="1"/>
                                            </p:txEl>
                                          </p:spTgt>
                                        </p:tgtEl>
                                      </p:cBhvr>
                                    </p:animEffect>
                                  </p:childTnLst>
                                </p:cTn>
                              </p:par>
                              <p:par>
                                <p:cTn id="63" presetID="9" presetClass="emph" presetSubtype="0" nodeType="withEffect">
                                  <p:stCondLst>
                                    <p:cond delay="0"/>
                                  </p:stCondLst>
                                  <p:childTnLst>
                                    <p:set>
                                      <p:cBhvr rctx="PPT">
                                        <p:cTn id="64" dur="indefinite"/>
                                        <p:tgtEl>
                                          <p:spTgt spid="3">
                                            <p:txEl>
                                              <p:pRg st="2" end="2"/>
                                            </p:txEl>
                                          </p:spTgt>
                                        </p:tgtEl>
                                        <p:attrNameLst>
                                          <p:attrName>style.opacity</p:attrName>
                                        </p:attrNameLst>
                                      </p:cBhvr>
                                      <p:to>
                                        <p:strVal val="1"/>
                                      </p:to>
                                    </p:set>
                                    <p:animEffect filter="image" prLst="opacity: 1">
                                      <p:cBhvr rctx="IE">
                                        <p:cTn id="65" dur="indefinite"/>
                                        <p:tgtEl>
                                          <p:spTgt spid="3">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1500"/>
                                        <p:tgtEl>
                                          <p:spTgt spid="7"/>
                                        </p:tgtEl>
                                      </p:cBhvr>
                                    </p:animEffect>
                                    <p:set>
                                      <p:cBhvr>
                                        <p:cTn id="70" dur="1" fill="hold">
                                          <p:stCondLst>
                                            <p:cond delay="1499"/>
                                          </p:stCondLst>
                                        </p:cTn>
                                        <p:tgtEl>
                                          <p:spTgt spid="7"/>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500"/>
                                        <p:tgtEl>
                                          <p:spTgt spid="24"/>
                                        </p:tgtEl>
                                      </p:cBhvr>
                                    </p:animEffect>
                                  </p:childTnLst>
                                </p:cTn>
                              </p:par>
                              <p:par>
                                <p:cTn id="74" presetID="9" presetClass="emph" presetSubtype="0" nodeType="withEffect">
                                  <p:stCondLst>
                                    <p:cond delay="0"/>
                                  </p:stCondLst>
                                  <p:childTnLst>
                                    <p:set>
                                      <p:cBhvr rctx="PPT">
                                        <p:cTn id="75" dur="indefinite"/>
                                        <p:tgtEl>
                                          <p:spTgt spid="3">
                                            <p:txEl>
                                              <p:pRg st="2" end="2"/>
                                            </p:txEl>
                                          </p:spTgt>
                                        </p:tgtEl>
                                        <p:attrNameLst>
                                          <p:attrName>style.opacity</p:attrName>
                                        </p:attrNameLst>
                                      </p:cBhvr>
                                      <p:to>
                                        <p:strVal val="0.5"/>
                                      </p:to>
                                    </p:set>
                                    <p:animEffect filter="image" prLst="opacity: 0.5">
                                      <p:cBhvr rctx="IE">
                                        <p:cTn id="76" dur="indefinite"/>
                                        <p:tgtEl>
                                          <p:spTgt spid="3">
                                            <p:txEl>
                                              <p:pRg st="2" end="2"/>
                                            </p:txEl>
                                          </p:spTgt>
                                        </p:tgtEl>
                                      </p:cBhvr>
                                    </p:animEffect>
                                  </p:childTnLst>
                                </p:cTn>
                              </p:par>
                              <p:par>
                                <p:cTn id="77" presetID="9" presetClass="emph" presetSubtype="0" nodeType="withEffect">
                                  <p:stCondLst>
                                    <p:cond delay="0"/>
                                  </p:stCondLst>
                                  <p:childTnLst>
                                    <p:set>
                                      <p:cBhvr rctx="PPT">
                                        <p:cTn id="78" dur="indefinite"/>
                                        <p:tgtEl>
                                          <p:spTgt spid="3">
                                            <p:txEl>
                                              <p:pRg st="3" end="3"/>
                                            </p:txEl>
                                          </p:spTgt>
                                        </p:tgtEl>
                                        <p:attrNameLst>
                                          <p:attrName>style.opacity</p:attrName>
                                        </p:attrNameLst>
                                      </p:cBhvr>
                                      <p:to>
                                        <p:strVal val="1"/>
                                      </p:to>
                                    </p:set>
                                    <p:animEffect filter="image" prLst="opacity: 1">
                                      <p:cBhvr rctx="IE">
                                        <p:cTn id="79" dur="indefinite"/>
                                        <p:tgtEl>
                                          <p:spTgt spid="3">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00"/>
                                        <p:tgtEl>
                                          <p:spTgt spid="15"/>
                                        </p:tgtEl>
                                      </p:cBhvr>
                                    </p:animEffect>
                                  </p:childTnLst>
                                </p:cTn>
                              </p:par>
                              <p:par>
                                <p:cTn id="85" presetID="10" presetClass="entr" presetSubtype="0"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1000"/>
                                        <p:tgtEl>
                                          <p:spTgt spid="23"/>
                                        </p:tgtEl>
                                      </p:cBhvr>
                                    </p:animEffect>
                                  </p:childTnLst>
                                </p:cTn>
                              </p:par>
                              <p:par>
                                <p:cTn id="88" presetID="10" presetClass="exit" presetSubtype="0" fill="hold" nodeType="withEffect">
                                  <p:stCondLst>
                                    <p:cond delay="0"/>
                                  </p:stCondLst>
                                  <p:childTnLst>
                                    <p:animEffect transition="out" filter="fade">
                                      <p:cBhvr>
                                        <p:cTn id="89" dur="1000"/>
                                        <p:tgtEl>
                                          <p:spTgt spid="24"/>
                                        </p:tgtEl>
                                      </p:cBhvr>
                                    </p:animEffect>
                                    <p:set>
                                      <p:cBhvr>
                                        <p:cTn id="90" dur="1" fill="hold">
                                          <p:stCondLst>
                                            <p:cond delay="999"/>
                                          </p:stCondLst>
                                        </p:cTn>
                                        <p:tgtEl>
                                          <p:spTgt spid="2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6" presetClass="emph" presetSubtype="0" fill="hold" nodeType="clickEffect">
                                  <p:stCondLst>
                                    <p:cond delay="0"/>
                                  </p:stCondLst>
                                  <p:childTnLst>
                                    <p:animScale>
                                      <p:cBhvr>
                                        <p:cTn id="94" dur="1500" fill="hold"/>
                                        <p:tgtEl>
                                          <p:spTgt spid="23"/>
                                        </p:tgtEl>
                                      </p:cBhvr>
                                      <p:by x="100000" y="50000"/>
                                    </p:animScale>
                                  </p:childTnLst>
                                </p:cTn>
                              </p:par>
                              <p:par>
                                <p:cTn id="95" presetID="6" presetClass="emph" presetSubtype="0" fill="hold" nodeType="withEffect">
                                  <p:stCondLst>
                                    <p:cond delay="0"/>
                                  </p:stCondLst>
                                  <p:childTnLst>
                                    <p:animScale>
                                      <p:cBhvr>
                                        <p:cTn id="96" dur="1500" fill="hold"/>
                                        <p:tgtEl>
                                          <p:spTgt spid="15"/>
                                        </p:tgtEl>
                                      </p:cBhvr>
                                      <p:by x="100000" y="50000"/>
                                    </p:animScale>
                                  </p:childTnLst>
                                </p:cTn>
                              </p:par>
                              <p:par>
                                <p:cTn id="97" presetID="0" presetClass="path" presetSubtype="0" fill="hold" nodeType="withEffect">
                                  <p:stCondLst>
                                    <p:cond delay="0"/>
                                  </p:stCondLst>
                                  <p:childTnLst>
                                    <p:animMotion origin="layout" path="M 0.00018 -0.00046 L 0.0007 -0.05255 " pathEditMode="relative" rAng="0" ptsTypes="AA">
                                      <p:cBhvr>
                                        <p:cTn id="98" dur="1500" fill="hold"/>
                                        <p:tgtEl>
                                          <p:spTgt spid="23"/>
                                        </p:tgtEl>
                                        <p:attrNameLst>
                                          <p:attrName>ppt_x</p:attrName>
                                          <p:attrName>ppt_y</p:attrName>
                                        </p:attrNameLst>
                                      </p:cBhvr>
                                      <p:rCtr x="17" y="-2616"/>
                                    </p:animMotion>
                                  </p:childTnLst>
                                </p:cTn>
                              </p:par>
                              <p:par>
                                <p:cTn id="99" presetID="9" presetClass="emph" presetSubtype="0" nodeType="withEffect">
                                  <p:stCondLst>
                                    <p:cond delay="0"/>
                                  </p:stCondLst>
                                  <p:childTnLst>
                                    <p:set>
                                      <p:cBhvr rctx="PPT">
                                        <p:cTn id="100" dur="indefinite"/>
                                        <p:tgtEl>
                                          <p:spTgt spid="3">
                                            <p:txEl>
                                              <p:pRg st="3" end="3"/>
                                            </p:txEl>
                                          </p:spTgt>
                                        </p:tgtEl>
                                        <p:attrNameLst>
                                          <p:attrName>style.opacity</p:attrName>
                                        </p:attrNameLst>
                                      </p:cBhvr>
                                      <p:to>
                                        <p:strVal val="0.5"/>
                                      </p:to>
                                    </p:set>
                                    <p:animEffect filter="image" prLst="opacity: 0.5">
                                      <p:cBhvr rctx="IE">
                                        <p:cTn id="101" dur="indefinite"/>
                                        <p:tgtEl>
                                          <p:spTgt spid="3">
                                            <p:txEl>
                                              <p:pRg st="3" end="3"/>
                                            </p:txEl>
                                          </p:spTgt>
                                        </p:tgtEl>
                                      </p:cBhvr>
                                    </p:animEffect>
                                  </p:childTnLst>
                                </p:cTn>
                              </p:par>
                              <p:par>
                                <p:cTn id="102" presetID="9" presetClass="emph" presetSubtype="0" nodeType="withEffect">
                                  <p:stCondLst>
                                    <p:cond delay="0"/>
                                  </p:stCondLst>
                                  <p:childTnLst>
                                    <p:set>
                                      <p:cBhvr rctx="PPT">
                                        <p:cTn id="103" dur="indefinite"/>
                                        <p:tgtEl>
                                          <p:spTgt spid="3">
                                            <p:txEl>
                                              <p:pRg st="4" end="4"/>
                                            </p:txEl>
                                          </p:spTgt>
                                        </p:tgtEl>
                                        <p:attrNameLst>
                                          <p:attrName>style.opacity</p:attrName>
                                        </p:attrNameLst>
                                      </p:cBhvr>
                                      <p:to>
                                        <p:strVal val="1"/>
                                      </p:to>
                                    </p:set>
                                    <p:animEffect filter="image" prLst="opacity: 1">
                                      <p:cBhvr rctx="IE">
                                        <p:cTn id="104" dur="indefinite"/>
                                        <p:tgtEl>
                                          <p:spTgt spid="3">
                                            <p:txEl>
                                              <p:pRg st="4" end="4"/>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mph" presetSubtype="0" nodeType="clickEffect">
                                  <p:stCondLst>
                                    <p:cond delay="0"/>
                                  </p:stCondLst>
                                  <p:childTnLst>
                                    <p:set>
                                      <p:cBhvr rctx="PPT">
                                        <p:cTn id="108" dur="indefinite"/>
                                        <p:tgtEl>
                                          <p:spTgt spid="3">
                                            <p:txEl>
                                              <p:pRg st="0" end="0"/>
                                            </p:txEl>
                                          </p:spTgt>
                                        </p:tgtEl>
                                        <p:attrNameLst>
                                          <p:attrName>style.opacity</p:attrName>
                                        </p:attrNameLst>
                                      </p:cBhvr>
                                      <p:to>
                                        <p:strVal val="1"/>
                                      </p:to>
                                    </p:set>
                                    <p:animEffect filter="image" prLst="opacity: 1">
                                      <p:cBhvr rctx="IE">
                                        <p:cTn id="109" dur="indefinite"/>
                                        <p:tgtEl>
                                          <p:spTgt spid="3">
                                            <p:txEl>
                                              <p:pRg st="0" end="0"/>
                                            </p:txEl>
                                          </p:spTgt>
                                        </p:tgtEl>
                                      </p:cBhvr>
                                    </p:animEffect>
                                  </p:childTnLst>
                                </p:cTn>
                              </p:par>
                              <p:par>
                                <p:cTn id="110" presetID="9" presetClass="emph" presetSubtype="0" nodeType="withEffect">
                                  <p:stCondLst>
                                    <p:cond delay="0"/>
                                  </p:stCondLst>
                                  <p:childTnLst>
                                    <p:set>
                                      <p:cBhvr rctx="PPT">
                                        <p:cTn id="111" dur="indefinite"/>
                                        <p:tgtEl>
                                          <p:spTgt spid="3">
                                            <p:txEl>
                                              <p:pRg st="1" end="1"/>
                                            </p:txEl>
                                          </p:spTgt>
                                        </p:tgtEl>
                                        <p:attrNameLst>
                                          <p:attrName>style.opacity</p:attrName>
                                        </p:attrNameLst>
                                      </p:cBhvr>
                                      <p:to>
                                        <p:strVal val="1"/>
                                      </p:to>
                                    </p:set>
                                    <p:animEffect filter="image" prLst="opacity: 1">
                                      <p:cBhvr rctx="IE">
                                        <p:cTn id="112" dur="indefinite"/>
                                        <p:tgtEl>
                                          <p:spTgt spid="3">
                                            <p:txEl>
                                              <p:pRg st="1" end="1"/>
                                            </p:txEl>
                                          </p:spTgt>
                                        </p:tgtEl>
                                      </p:cBhvr>
                                    </p:animEffect>
                                  </p:childTnLst>
                                </p:cTn>
                              </p:par>
                              <p:par>
                                <p:cTn id="113" presetID="9" presetClass="emph" presetSubtype="0" nodeType="withEffect">
                                  <p:stCondLst>
                                    <p:cond delay="0"/>
                                  </p:stCondLst>
                                  <p:childTnLst>
                                    <p:set>
                                      <p:cBhvr rctx="PPT">
                                        <p:cTn id="114" dur="indefinite"/>
                                        <p:tgtEl>
                                          <p:spTgt spid="3">
                                            <p:txEl>
                                              <p:pRg st="2" end="2"/>
                                            </p:txEl>
                                          </p:spTgt>
                                        </p:tgtEl>
                                        <p:attrNameLst>
                                          <p:attrName>style.opacity</p:attrName>
                                        </p:attrNameLst>
                                      </p:cBhvr>
                                      <p:to>
                                        <p:strVal val="1"/>
                                      </p:to>
                                    </p:set>
                                    <p:animEffect filter="image" prLst="opacity: 1">
                                      <p:cBhvr rctx="IE">
                                        <p:cTn id="115" dur="indefinite"/>
                                        <p:tgtEl>
                                          <p:spTgt spid="3">
                                            <p:txEl>
                                              <p:pRg st="2" end="2"/>
                                            </p:txEl>
                                          </p:spTgt>
                                        </p:tgtEl>
                                      </p:cBhvr>
                                    </p:animEffect>
                                  </p:childTnLst>
                                </p:cTn>
                              </p:par>
                              <p:par>
                                <p:cTn id="116" presetID="9" presetClass="emph" presetSubtype="0" nodeType="withEffect">
                                  <p:stCondLst>
                                    <p:cond delay="0"/>
                                  </p:stCondLst>
                                  <p:childTnLst>
                                    <p:set>
                                      <p:cBhvr rctx="PPT">
                                        <p:cTn id="117" dur="indefinite"/>
                                        <p:tgtEl>
                                          <p:spTgt spid="3">
                                            <p:txEl>
                                              <p:pRg st="3" end="3"/>
                                            </p:txEl>
                                          </p:spTgt>
                                        </p:tgtEl>
                                        <p:attrNameLst>
                                          <p:attrName>style.opacity</p:attrName>
                                        </p:attrNameLst>
                                      </p:cBhvr>
                                      <p:to>
                                        <p:strVal val="1"/>
                                      </p:to>
                                    </p:set>
                                    <p:animEffect filter="image" prLst="opacity: 1">
                                      <p:cBhvr rctx="IE">
                                        <p:cTn id="118" dur="indefinite"/>
                                        <p:tgtEl>
                                          <p:spTgt spid="3">
                                            <p:txEl>
                                              <p:pRg st="3" end="3"/>
                                            </p:txEl>
                                          </p:spTgt>
                                        </p:tgtEl>
                                      </p:cBhvr>
                                    </p:animEffect>
                                  </p:childTnLst>
                                </p:cTn>
                              </p:par>
                              <p:par>
                                <p:cTn id="119" presetID="9" presetClass="emph" presetSubtype="0" nodeType="withEffect">
                                  <p:stCondLst>
                                    <p:cond delay="0"/>
                                  </p:stCondLst>
                                  <p:childTnLst>
                                    <p:set>
                                      <p:cBhvr rctx="PPT">
                                        <p:cTn id="120" dur="indefinite"/>
                                        <p:tgtEl>
                                          <p:spTgt spid="3">
                                            <p:txEl>
                                              <p:pRg st="4" end="4"/>
                                            </p:txEl>
                                          </p:spTgt>
                                        </p:tgtEl>
                                        <p:attrNameLst>
                                          <p:attrName>style.opacity</p:attrName>
                                        </p:attrNameLst>
                                      </p:cBhvr>
                                      <p:to>
                                        <p:strVal val="1"/>
                                      </p:to>
                                    </p:set>
                                    <p:animEffect filter="image" prLst="opacity: 1">
                                      <p:cBhvr rctx="IE">
                                        <p:cTn id="121" dur="indefinite"/>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認識手法</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34</a:t>
            </a:fld>
            <a:endParaRPr kumimoji="1" lang="ja-JP" altLang="en-US"/>
          </a:p>
        </p:txBody>
      </p:sp>
      <p:sp>
        <p:nvSpPr>
          <p:cNvPr id="16" name="テキスト ボックス 15"/>
          <p:cNvSpPr txBox="1"/>
          <p:nvPr/>
        </p:nvSpPr>
        <p:spPr>
          <a:xfrm>
            <a:off x="665937" y="2646919"/>
            <a:ext cx="7581591" cy="34881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ja-JP" altLang="en-US" sz="2000" dirty="0" smtClean="0">
                <a:solidFill>
                  <a:schemeClr val="bg2"/>
                </a:solidFill>
              </a:rPr>
              <a:t>各フレーム</a:t>
            </a:r>
            <a:r>
              <a:rPr lang="ja-JP" altLang="en-US" sz="2000" dirty="0">
                <a:solidFill>
                  <a:schemeClr val="bg2"/>
                </a:solidFill>
              </a:rPr>
              <a:t>に対する直前のフレームとの</a:t>
            </a:r>
            <a:r>
              <a:rPr lang="ja-JP" altLang="en-US" sz="2000" dirty="0" smtClean="0">
                <a:solidFill>
                  <a:schemeClr val="bg2"/>
                </a:solidFill>
              </a:rPr>
              <a:t>差分</a:t>
            </a:r>
            <a:r>
              <a:rPr lang="en-US" altLang="ja-JP" sz="2000" dirty="0" smtClean="0">
                <a:solidFill>
                  <a:schemeClr val="bg2"/>
                </a:solidFill>
              </a:rPr>
              <a:t/>
            </a:r>
            <a:br>
              <a:rPr lang="en-US" altLang="ja-JP" sz="2000" dirty="0" smtClean="0">
                <a:solidFill>
                  <a:schemeClr val="bg2"/>
                </a:solidFill>
              </a:rPr>
            </a:br>
            <a:r>
              <a:rPr lang="en-US" altLang="ja-JP" sz="2000" dirty="0" smtClean="0">
                <a:solidFill>
                  <a:schemeClr val="bg2"/>
                </a:solidFill>
              </a:rPr>
              <a:t>(</a:t>
            </a:r>
            <a:r>
              <a:rPr lang="ja-JP" altLang="en-US" sz="2000" dirty="0">
                <a:solidFill>
                  <a:schemeClr val="bg2"/>
                </a:solidFill>
              </a:rPr>
              <a:t>左右各 </a:t>
            </a:r>
            <a:r>
              <a:rPr lang="en-US" altLang="ja-JP" sz="2000" dirty="0">
                <a:solidFill>
                  <a:schemeClr val="bg2"/>
                </a:solidFill>
              </a:rPr>
              <a:t>15 </a:t>
            </a:r>
            <a:r>
              <a:rPr lang="ja-JP" altLang="en-US" sz="2000" dirty="0">
                <a:solidFill>
                  <a:schemeClr val="bg2"/>
                </a:solidFill>
              </a:rPr>
              <a:t>個</a:t>
            </a:r>
            <a:r>
              <a:rPr lang="ja-JP" altLang="en-US" sz="2000" dirty="0" smtClean="0">
                <a:solidFill>
                  <a:schemeClr val="bg2"/>
                </a:solidFill>
              </a:rPr>
              <a:t>，合計 </a:t>
            </a:r>
            <a:r>
              <a:rPr lang="en-US" altLang="ja-JP" sz="2000" dirty="0">
                <a:solidFill>
                  <a:schemeClr val="bg2"/>
                </a:solidFill>
              </a:rPr>
              <a:t>30 </a:t>
            </a:r>
            <a:r>
              <a:rPr lang="ja-JP" altLang="en-US" sz="2000" dirty="0">
                <a:solidFill>
                  <a:schemeClr val="bg2"/>
                </a:solidFill>
              </a:rPr>
              <a:t>個</a:t>
            </a:r>
            <a:r>
              <a:rPr lang="en-US" altLang="ja-JP" sz="2000" dirty="0">
                <a:solidFill>
                  <a:schemeClr val="bg2"/>
                </a:solidFill>
              </a:rPr>
              <a:t>)</a:t>
            </a:r>
            <a:r>
              <a:rPr lang="ja-JP" altLang="en-US" sz="2000" dirty="0" smtClean="0">
                <a:solidFill>
                  <a:schemeClr val="bg2"/>
                </a:solidFill>
              </a:rPr>
              <a:t>，</a:t>
            </a:r>
            <a:r>
              <a:rPr lang="en-US" altLang="ja-JP" sz="2000" dirty="0" smtClean="0">
                <a:solidFill>
                  <a:schemeClr val="bg2"/>
                </a:solidFill>
              </a:rPr>
              <a:t/>
            </a:r>
            <a:br>
              <a:rPr lang="en-US" altLang="ja-JP" sz="2000" dirty="0" smtClean="0">
                <a:solidFill>
                  <a:schemeClr val="bg2"/>
                </a:solidFill>
              </a:rPr>
            </a:br>
            <a:r>
              <a:rPr lang="ja-JP" altLang="en-US" sz="2000" dirty="0" smtClean="0">
                <a:solidFill>
                  <a:schemeClr val="bg2"/>
                </a:solidFill>
              </a:rPr>
              <a:t>左右</a:t>
            </a:r>
            <a:r>
              <a:rPr lang="ja-JP" altLang="en-US" sz="2000" dirty="0">
                <a:solidFill>
                  <a:schemeClr val="bg2"/>
                </a:solidFill>
              </a:rPr>
              <a:t>の気圧</a:t>
            </a:r>
            <a:r>
              <a:rPr lang="ja-JP" altLang="en-US" sz="2000" dirty="0" smtClean="0">
                <a:solidFill>
                  <a:schemeClr val="bg2"/>
                </a:solidFill>
              </a:rPr>
              <a:t>変化パターン</a:t>
            </a:r>
            <a:r>
              <a:rPr lang="ja-JP" altLang="en-US" sz="2000" dirty="0">
                <a:solidFill>
                  <a:schemeClr val="bg2"/>
                </a:solidFill>
              </a:rPr>
              <a:t>の</a:t>
            </a:r>
            <a:r>
              <a:rPr lang="ja-JP" altLang="en-US" sz="2000" dirty="0" smtClean="0">
                <a:solidFill>
                  <a:schemeClr val="bg2"/>
                </a:solidFill>
              </a:rPr>
              <a:t>差分値に対して</a:t>
            </a:r>
            <a:r>
              <a:rPr lang="en-US" altLang="ja-JP" sz="2000" dirty="0" smtClean="0">
                <a:solidFill>
                  <a:schemeClr val="bg2"/>
                </a:solidFill>
              </a:rPr>
              <a:t/>
            </a:r>
            <a:br>
              <a:rPr lang="en-US" altLang="ja-JP" sz="2000" dirty="0" smtClean="0">
                <a:solidFill>
                  <a:schemeClr val="bg2"/>
                </a:solidFill>
              </a:rPr>
            </a:br>
            <a:r>
              <a:rPr lang="ja-JP" altLang="en-US" sz="2000" dirty="0" smtClean="0">
                <a:solidFill>
                  <a:schemeClr val="bg2"/>
                </a:solidFill>
              </a:rPr>
              <a:t>フーリエ</a:t>
            </a:r>
            <a:r>
              <a:rPr lang="ja-JP" altLang="en-US" sz="2000" dirty="0">
                <a:solidFill>
                  <a:schemeClr val="bg2"/>
                </a:solidFill>
              </a:rPr>
              <a:t>変換を行った振幅</a:t>
            </a:r>
            <a:r>
              <a:rPr lang="ja-JP" altLang="en-US" sz="2000" dirty="0" smtClean="0">
                <a:solidFill>
                  <a:schemeClr val="bg2"/>
                </a:solidFill>
              </a:rPr>
              <a:t>スペクトル</a:t>
            </a:r>
            <a:r>
              <a:rPr lang="en-US" altLang="ja-JP" sz="2000" dirty="0">
                <a:solidFill>
                  <a:schemeClr val="bg2"/>
                </a:solidFill>
              </a:rPr>
              <a:t>(</a:t>
            </a:r>
            <a:r>
              <a:rPr lang="en-US" altLang="ja-JP" sz="2000" dirty="0" smtClean="0">
                <a:solidFill>
                  <a:schemeClr val="bg2"/>
                </a:solidFill>
              </a:rPr>
              <a:t>8</a:t>
            </a:r>
            <a:r>
              <a:rPr lang="ja-JP" altLang="en-US" sz="2000" dirty="0" smtClean="0">
                <a:solidFill>
                  <a:schemeClr val="bg2"/>
                </a:solidFill>
              </a:rPr>
              <a:t>個</a:t>
            </a:r>
            <a:r>
              <a:rPr lang="en-US" altLang="ja-JP" sz="2000" dirty="0">
                <a:solidFill>
                  <a:schemeClr val="bg2"/>
                </a:solidFill>
              </a:rPr>
              <a:t>)</a:t>
            </a:r>
            <a:r>
              <a:rPr lang="ja-JP" altLang="en-US" sz="2000" dirty="0" smtClean="0">
                <a:solidFill>
                  <a:schemeClr val="bg2"/>
                </a:solidFill>
              </a:rPr>
              <a:t>，</a:t>
            </a:r>
            <a:r>
              <a:rPr lang="en-US" altLang="ja-JP" sz="2000" dirty="0" smtClean="0">
                <a:solidFill>
                  <a:schemeClr val="bg2"/>
                </a:solidFill>
              </a:rPr>
              <a:t/>
            </a:r>
            <a:br>
              <a:rPr lang="en-US" altLang="ja-JP" sz="2000" dirty="0" smtClean="0">
                <a:solidFill>
                  <a:schemeClr val="bg2"/>
                </a:solidFill>
              </a:rPr>
            </a:br>
            <a:r>
              <a:rPr lang="ja-JP" altLang="en-US" sz="2000" dirty="0" smtClean="0">
                <a:solidFill>
                  <a:schemeClr val="bg2"/>
                </a:solidFill>
              </a:rPr>
              <a:t>標準</a:t>
            </a:r>
            <a:r>
              <a:rPr lang="ja-JP" altLang="en-US" sz="2000" dirty="0">
                <a:solidFill>
                  <a:schemeClr val="bg2"/>
                </a:solidFill>
              </a:rPr>
              <a:t>偏差</a:t>
            </a:r>
            <a:r>
              <a:rPr lang="en-US" altLang="ja-JP" sz="2000" dirty="0">
                <a:solidFill>
                  <a:schemeClr val="bg2"/>
                </a:solidFill>
              </a:rPr>
              <a:t>(</a:t>
            </a:r>
            <a:r>
              <a:rPr lang="ja-JP" altLang="en-US" sz="2000" dirty="0">
                <a:solidFill>
                  <a:schemeClr val="bg2"/>
                </a:solidFill>
              </a:rPr>
              <a:t>左右</a:t>
            </a:r>
            <a:r>
              <a:rPr lang="ja-JP" altLang="en-US" sz="2000" dirty="0" smtClean="0">
                <a:solidFill>
                  <a:schemeClr val="bg2"/>
                </a:solidFill>
              </a:rPr>
              <a:t>各</a:t>
            </a:r>
            <a:r>
              <a:rPr lang="en-US" altLang="ja-JP" sz="2000" dirty="0" smtClean="0">
                <a:solidFill>
                  <a:schemeClr val="bg2"/>
                </a:solidFill>
              </a:rPr>
              <a:t>1</a:t>
            </a:r>
            <a:r>
              <a:rPr lang="ja-JP" altLang="en-US" sz="2000" dirty="0" smtClean="0">
                <a:solidFill>
                  <a:schemeClr val="bg2"/>
                </a:solidFill>
              </a:rPr>
              <a:t>個，合計</a:t>
            </a:r>
            <a:r>
              <a:rPr lang="en-US" altLang="ja-JP" sz="2000" dirty="0" smtClean="0">
                <a:solidFill>
                  <a:schemeClr val="bg2"/>
                </a:solidFill>
              </a:rPr>
              <a:t>2</a:t>
            </a:r>
            <a:r>
              <a:rPr lang="ja-JP" altLang="en-US" sz="2000" dirty="0" smtClean="0">
                <a:solidFill>
                  <a:schemeClr val="bg2"/>
                </a:solidFill>
              </a:rPr>
              <a:t>個</a:t>
            </a:r>
            <a:r>
              <a:rPr lang="en-US" altLang="ja-JP" sz="2000" dirty="0">
                <a:solidFill>
                  <a:schemeClr val="bg2"/>
                </a:solidFill>
              </a:rPr>
              <a:t>)</a:t>
            </a:r>
            <a:r>
              <a:rPr lang="ja-JP" altLang="en-US" sz="2000" dirty="0" smtClean="0">
                <a:solidFill>
                  <a:schemeClr val="bg2"/>
                </a:solidFill>
              </a:rPr>
              <a:t>，</a:t>
            </a:r>
            <a:r>
              <a:rPr lang="en-US" altLang="ja-JP" sz="2000" dirty="0" smtClean="0">
                <a:solidFill>
                  <a:schemeClr val="bg2"/>
                </a:solidFill>
              </a:rPr>
              <a:t/>
            </a:r>
            <a:br>
              <a:rPr lang="en-US" altLang="ja-JP" sz="2000" dirty="0" smtClean="0">
                <a:solidFill>
                  <a:schemeClr val="bg2"/>
                </a:solidFill>
              </a:rPr>
            </a:br>
            <a:r>
              <a:rPr lang="ja-JP" altLang="en-US" sz="2000" dirty="0" smtClean="0">
                <a:solidFill>
                  <a:schemeClr val="bg2"/>
                </a:solidFill>
              </a:rPr>
              <a:t>最大最小値幅</a:t>
            </a:r>
            <a:r>
              <a:rPr lang="en-US" altLang="ja-JP" sz="2000" dirty="0">
                <a:solidFill>
                  <a:schemeClr val="bg2"/>
                </a:solidFill>
              </a:rPr>
              <a:t>(</a:t>
            </a:r>
            <a:r>
              <a:rPr lang="ja-JP" altLang="en-US" sz="2000" dirty="0">
                <a:solidFill>
                  <a:schemeClr val="bg2"/>
                </a:solidFill>
              </a:rPr>
              <a:t>左右</a:t>
            </a:r>
            <a:r>
              <a:rPr lang="ja-JP" altLang="en-US" sz="2000" dirty="0" smtClean="0">
                <a:solidFill>
                  <a:schemeClr val="bg2"/>
                </a:solidFill>
              </a:rPr>
              <a:t>各</a:t>
            </a:r>
            <a:r>
              <a:rPr lang="en-US" altLang="ja-JP" sz="2000" dirty="0" smtClean="0">
                <a:solidFill>
                  <a:schemeClr val="bg2"/>
                </a:solidFill>
              </a:rPr>
              <a:t>1</a:t>
            </a:r>
            <a:r>
              <a:rPr lang="ja-JP" altLang="en-US" sz="2000" dirty="0" smtClean="0">
                <a:solidFill>
                  <a:schemeClr val="bg2"/>
                </a:solidFill>
              </a:rPr>
              <a:t>個</a:t>
            </a:r>
            <a:r>
              <a:rPr lang="ja-JP" altLang="en-US" sz="2000" dirty="0">
                <a:solidFill>
                  <a:schemeClr val="bg2"/>
                </a:solidFill>
              </a:rPr>
              <a:t>，</a:t>
            </a:r>
            <a:r>
              <a:rPr lang="ja-JP" altLang="en-US" sz="2000" dirty="0" smtClean="0">
                <a:solidFill>
                  <a:schemeClr val="bg2"/>
                </a:solidFill>
              </a:rPr>
              <a:t>合計</a:t>
            </a:r>
            <a:r>
              <a:rPr lang="en-US" altLang="ja-JP" sz="2000" dirty="0" smtClean="0">
                <a:solidFill>
                  <a:schemeClr val="bg2"/>
                </a:solidFill>
              </a:rPr>
              <a:t>2</a:t>
            </a:r>
            <a:r>
              <a:rPr lang="ja-JP" altLang="en-US" sz="2000" dirty="0" smtClean="0">
                <a:solidFill>
                  <a:schemeClr val="bg2"/>
                </a:solidFill>
              </a:rPr>
              <a:t>個</a:t>
            </a:r>
            <a:r>
              <a:rPr lang="en-US" altLang="ja-JP" sz="2000" dirty="0">
                <a:solidFill>
                  <a:schemeClr val="bg2"/>
                </a:solidFill>
              </a:rPr>
              <a:t>)</a:t>
            </a:r>
            <a:r>
              <a:rPr lang="ja-JP" altLang="en-US" sz="2000" dirty="0" smtClean="0">
                <a:solidFill>
                  <a:schemeClr val="bg2"/>
                </a:solidFill>
              </a:rPr>
              <a:t>，</a:t>
            </a:r>
            <a:r>
              <a:rPr lang="en-US" altLang="ja-JP" sz="2000" dirty="0" smtClean="0">
                <a:solidFill>
                  <a:schemeClr val="bg2"/>
                </a:solidFill>
              </a:rPr>
              <a:t/>
            </a:r>
            <a:br>
              <a:rPr lang="en-US" altLang="ja-JP" sz="2000" dirty="0" smtClean="0">
                <a:solidFill>
                  <a:schemeClr val="bg2"/>
                </a:solidFill>
              </a:rPr>
            </a:br>
            <a:r>
              <a:rPr lang="ja-JP" altLang="en-US" sz="2000" dirty="0" smtClean="0">
                <a:solidFill>
                  <a:schemeClr val="bg2"/>
                </a:solidFill>
              </a:rPr>
              <a:t>第</a:t>
            </a:r>
            <a:r>
              <a:rPr lang="en-US" altLang="ja-JP" sz="2000" dirty="0" smtClean="0">
                <a:solidFill>
                  <a:schemeClr val="bg2"/>
                </a:solidFill>
              </a:rPr>
              <a:t>0</a:t>
            </a:r>
            <a:r>
              <a:rPr lang="ja-JP" altLang="en-US" sz="2000" dirty="0" smtClean="0">
                <a:solidFill>
                  <a:schemeClr val="bg2"/>
                </a:solidFill>
              </a:rPr>
              <a:t>フレームから第</a:t>
            </a:r>
            <a:r>
              <a:rPr lang="en-US" altLang="ja-JP" sz="2000" dirty="0" smtClean="0">
                <a:solidFill>
                  <a:schemeClr val="bg2"/>
                </a:solidFill>
              </a:rPr>
              <a:t>15</a:t>
            </a:r>
            <a:r>
              <a:rPr lang="ja-JP" altLang="en-US" sz="2000" dirty="0" smtClean="0">
                <a:solidFill>
                  <a:schemeClr val="bg2"/>
                </a:solidFill>
              </a:rPr>
              <a:t>フレーム</a:t>
            </a:r>
            <a:r>
              <a:rPr lang="ja-JP" altLang="en-US" sz="2000" dirty="0">
                <a:solidFill>
                  <a:schemeClr val="bg2"/>
                </a:solidFill>
              </a:rPr>
              <a:t>を引いた値</a:t>
            </a:r>
            <a:r>
              <a:rPr lang="en-US" altLang="ja-JP" sz="2000" dirty="0">
                <a:solidFill>
                  <a:schemeClr val="bg2"/>
                </a:solidFill>
              </a:rPr>
              <a:t>(</a:t>
            </a:r>
            <a:r>
              <a:rPr lang="ja-JP" altLang="en-US" sz="2000" dirty="0">
                <a:solidFill>
                  <a:schemeClr val="bg2"/>
                </a:solidFill>
              </a:rPr>
              <a:t>左右</a:t>
            </a:r>
            <a:r>
              <a:rPr lang="ja-JP" altLang="en-US" sz="2000" dirty="0" smtClean="0">
                <a:solidFill>
                  <a:schemeClr val="bg2"/>
                </a:solidFill>
              </a:rPr>
              <a:t>各</a:t>
            </a:r>
            <a:r>
              <a:rPr lang="en-US" altLang="ja-JP" sz="2000" dirty="0" smtClean="0">
                <a:solidFill>
                  <a:schemeClr val="bg2"/>
                </a:solidFill>
              </a:rPr>
              <a:t>1</a:t>
            </a:r>
            <a:r>
              <a:rPr lang="ja-JP" altLang="en-US" sz="2000" dirty="0" smtClean="0">
                <a:solidFill>
                  <a:schemeClr val="bg2"/>
                </a:solidFill>
              </a:rPr>
              <a:t>個</a:t>
            </a:r>
            <a:r>
              <a:rPr lang="ja-JP" altLang="en-US" sz="2000" dirty="0">
                <a:solidFill>
                  <a:schemeClr val="bg2"/>
                </a:solidFill>
              </a:rPr>
              <a:t>，</a:t>
            </a:r>
            <a:r>
              <a:rPr lang="ja-JP" altLang="en-US" sz="2000" dirty="0" smtClean="0">
                <a:solidFill>
                  <a:schemeClr val="bg2"/>
                </a:solidFill>
              </a:rPr>
              <a:t>合計</a:t>
            </a:r>
            <a:r>
              <a:rPr lang="en-US" altLang="ja-JP" sz="2000" dirty="0" smtClean="0">
                <a:solidFill>
                  <a:schemeClr val="bg2"/>
                </a:solidFill>
              </a:rPr>
              <a:t>2</a:t>
            </a:r>
            <a:r>
              <a:rPr lang="ja-JP" altLang="en-US" sz="2000" dirty="0" smtClean="0">
                <a:solidFill>
                  <a:schemeClr val="bg2"/>
                </a:solidFill>
              </a:rPr>
              <a:t>個</a:t>
            </a:r>
            <a:r>
              <a:rPr lang="en-US" altLang="ja-JP" sz="2000" dirty="0">
                <a:solidFill>
                  <a:schemeClr val="bg2"/>
                </a:solidFill>
              </a:rPr>
              <a:t>)</a:t>
            </a:r>
            <a:r>
              <a:rPr lang="ja-JP" altLang="en-US" sz="2000" dirty="0" smtClean="0">
                <a:solidFill>
                  <a:schemeClr val="bg2"/>
                </a:solidFill>
              </a:rPr>
              <a:t>，</a:t>
            </a:r>
            <a:r>
              <a:rPr lang="en-US" altLang="ja-JP" sz="2000" dirty="0" smtClean="0">
                <a:solidFill>
                  <a:schemeClr val="bg2"/>
                </a:solidFill>
              </a:rPr>
              <a:t/>
            </a:r>
            <a:br>
              <a:rPr lang="en-US" altLang="ja-JP" sz="2000" dirty="0" smtClean="0">
                <a:solidFill>
                  <a:schemeClr val="bg2"/>
                </a:solidFill>
              </a:rPr>
            </a:br>
            <a:r>
              <a:rPr lang="ja-JP" altLang="en-US" sz="2000" dirty="0" smtClean="0">
                <a:solidFill>
                  <a:schemeClr val="bg2"/>
                </a:solidFill>
              </a:rPr>
              <a:t>最大値</a:t>
            </a:r>
            <a:r>
              <a:rPr lang="ja-JP" altLang="en-US" sz="2000" dirty="0">
                <a:solidFill>
                  <a:schemeClr val="bg2"/>
                </a:solidFill>
              </a:rPr>
              <a:t>から</a:t>
            </a:r>
            <a:r>
              <a:rPr lang="ja-JP" altLang="en-US" sz="2000" dirty="0" smtClean="0">
                <a:solidFill>
                  <a:schemeClr val="bg2"/>
                </a:solidFill>
              </a:rPr>
              <a:t>第</a:t>
            </a:r>
            <a:r>
              <a:rPr lang="en-US" altLang="ja-JP" sz="2000" dirty="0" smtClean="0">
                <a:solidFill>
                  <a:schemeClr val="bg2"/>
                </a:solidFill>
              </a:rPr>
              <a:t>0</a:t>
            </a:r>
            <a:r>
              <a:rPr lang="ja-JP" altLang="en-US" sz="2000" dirty="0" smtClean="0">
                <a:solidFill>
                  <a:schemeClr val="bg2"/>
                </a:solidFill>
              </a:rPr>
              <a:t>フレーム</a:t>
            </a:r>
            <a:r>
              <a:rPr lang="ja-JP" altLang="en-US" sz="2000" dirty="0">
                <a:solidFill>
                  <a:schemeClr val="bg2"/>
                </a:solidFill>
              </a:rPr>
              <a:t>を引いた値</a:t>
            </a:r>
            <a:r>
              <a:rPr lang="en-US" altLang="ja-JP" sz="2000" dirty="0">
                <a:solidFill>
                  <a:schemeClr val="bg2"/>
                </a:solidFill>
              </a:rPr>
              <a:t>(</a:t>
            </a:r>
            <a:r>
              <a:rPr lang="ja-JP" altLang="en-US" sz="2000" dirty="0">
                <a:solidFill>
                  <a:schemeClr val="bg2"/>
                </a:solidFill>
              </a:rPr>
              <a:t>左右</a:t>
            </a:r>
            <a:r>
              <a:rPr lang="ja-JP" altLang="en-US" sz="2000" dirty="0" smtClean="0">
                <a:solidFill>
                  <a:schemeClr val="bg2"/>
                </a:solidFill>
              </a:rPr>
              <a:t>各</a:t>
            </a:r>
            <a:r>
              <a:rPr lang="en-US" altLang="ja-JP" sz="2000" dirty="0" smtClean="0">
                <a:solidFill>
                  <a:schemeClr val="bg2"/>
                </a:solidFill>
              </a:rPr>
              <a:t>1</a:t>
            </a:r>
            <a:r>
              <a:rPr lang="ja-JP" altLang="en-US" sz="2000" dirty="0" smtClean="0">
                <a:solidFill>
                  <a:schemeClr val="bg2"/>
                </a:solidFill>
              </a:rPr>
              <a:t>個，合計</a:t>
            </a:r>
            <a:r>
              <a:rPr lang="en-US" altLang="ja-JP" sz="2000" dirty="0" smtClean="0">
                <a:solidFill>
                  <a:schemeClr val="bg2"/>
                </a:solidFill>
              </a:rPr>
              <a:t>2</a:t>
            </a:r>
            <a:r>
              <a:rPr lang="ja-JP" altLang="en-US" sz="2000" dirty="0" smtClean="0">
                <a:solidFill>
                  <a:schemeClr val="bg2"/>
                </a:solidFill>
              </a:rPr>
              <a:t>個</a:t>
            </a:r>
            <a:r>
              <a:rPr lang="en-US" altLang="ja-JP" sz="2000" dirty="0">
                <a:solidFill>
                  <a:schemeClr val="bg2"/>
                </a:solidFill>
              </a:rPr>
              <a:t>)</a:t>
            </a:r>
            <a:r>
              <a:rPr lang="ja-JP" altLang="en-US" sz="2000" dirty="0" smtClean="0">
                <a:solidFill>
                  <a:schemeClr val="bg2"/>
                </a:solidFill>
              </a:rPr>
              <a:t>，</a:t>
            </a:r>
            <a:r>
              <a:rPr lang="en-US" altLang="ja-JP" sz="2000" dirty="0" smtClean="0">
                <a:solidFill>
                  <a:schemeClr val="bg2"/>
                </a:solidFill>
              </a:rPr>
              <a:t/>
            </a:r>
            <a:br>
              <a:rPr lang="en-US" altLang="ja-JP" sz="2000" dirty="0" smtClean="0">
                <a:solidFill>
                  <a:schemeClr val="bg2"/>
                </a:solidFill>
              </a:rPr>
            </a:br>
            <a:r>
              <a:rPr lang="ja-JP" altLang="en-US" sz="2000" dirty="0" smtClean="0">
                <a:solidFill>
                  <a:schemeClr val="bg2"/>
                </a:solidFill>
              </a:rPr>
              <a:t>最小値</a:t>
            </a:r>
            <a:r>
              <a:rPr lang="ja-JP" altLang="en-US" sz="2000" dirty="0">
                <a:solidFill>
                  <a:schemeClr val="bg2"/>
                </a:solidFill>
              </a:rPr>
              <a:t>から</a:t>
            </a:r>
            <a:r>
              <a:rPr lang="ja-JP" altLang="en-US" sz="2000" dirty="0" smtClean="0">
                <a:solidFill>
                  <a:schemeClr val="bg2"/>
                </a:solidFill>
              </a:rPr>
              <a:t>第</a:t>
            </a:r>
            <a:r>
              <a:rPr lang="en-US" altLang="ja-JP" sz="2000" dirty="0" smtClean="0">
                <a:solidFill>
                  <a:schemeClr val="bg2"/>
                </a:solidFill>
              </a:rPr>
              <a:t>0</a:t>
            </a:r>
            <a:r>
              <a:rPr lang="ja-JP" altLang="en-US" sz="2000" dirty="0" smtClean="0">
                <a:solidFill>
                  <a:schemeClr val="bg2"/>
                </a:solidFill>
              </a:rPr>
              <a:t>フレーム</a:t>
            </a:r>
            <a:r>
              <a:rPr lang="ja-JP" altLang="en-US" sz="2000" dirty="0">
                <a:solidFill>
                  <a:schemeClr val="bg2"/>
                </a:solidFill>
              </a:rPr>
              <a:t>を</a:t>
            </a:r>
            <a:r>
              <a:rPr lang="ja-JP" altLang="en-US" sz="2000" dirty="0" smtClean="0">
                <a:solidFill>
                  <a:schemeClr val="bg2"/>
                </a:solidFill>
              </a:rPr>
              <a:t>引いた</a:t>
            </a:r>
            <a:r>
              <a:rPr lang="ja-JP" altLang="en-US" sz="2000" dirty="0">
                <a:solidFill>
                  <a:schemeClr val="bg2"/>
                </a:solidFill>
              </a:rPr>
              <a:t>値</a:t>
            </a:r>
            <a:r>
              <a:rPr lang="en-US" altLang="ja-JP" sz="2000" dirty="0">
                <a:solidFill>
                  <a:schemeClr val="bg2"/>
                </a:solidFill>
              </a:rPr>
              <a:t>(</a:t>
            </a:r>
            <a:r>
              <a:rPr lang="ja-JP" altLang="en-US" sz="2000" dirty="0">
                <a:solidFill>
                  <a:schemeClr val="bg2"/>
                </a:solidFill>
              </a:rPr>
              <a:t>左右</a:t>
            </a:r>
            <a:r>
              <a:rPr lang="ja-JP" altLang="en-US" sz="2000" dirty="0" smtClean="0">
                <a:solidFill>
                  <a:schemeClr val="bg2"/>
                </a:solidFill>
              </a:rPr>
              <a:t>各</a:t>
            </a:r>
            <a:r>
              <a:rPr lang="en-US" altLang="ja-JP" sz="2000" dirty="0" smtClean="0">
                <a:solidFill>
                  <a:schemeClr val="bg2"/>
                </a:solidFill>
              </a:rPr>
              <a:t>1</a:t>
            </a:r>
            <a:r>
              <a:rPr lang="ja-JP" altLang="en-US" sz="2000" dirty="0" smtClean="0">
                <a:solidFill>
                  <a:schemeClr val="bg2"/>
                </a:solidFill>
              </a:rPr>
              <a:t>個</a:t>
            </a:r>
            <a:r>
              <a:rPr lang="ja-JP" altLang="en-US" sz="2000" dirty="0">
                <a:solidFill>
                  <a:schemeClr val="bg2"/>
                </a:solidFill>
              </a:rPr>
              <a:t>，</a:t>
            </a:r>
            <a:r>
              <a:rPr lang="ja-JP" altLang="en-US" sz="2000" dirty="0" smtClean="0">
                <a:solidFill>
                  <a:schemeClr val="bg2"/>
                </a:solidFill>
              </a:rPr>
              <a:t>合計</a:t>
            </a:r>
            <a:r>
              <a:rPr lang="en-US" altLang="ja-JP" sz="2000" dirty="0" smtClean="0">
                <a:solidFill>
                  <a:schemeClr val="bg2"/>
                </a:solidFill>
              </a:rPr>
              <a:t>2</a:t>
            </a:r>
            <a:r>
              <a:rPr lang="ja-JP" altLang="en-US" sz="2000" dirty="0" smtClean="0">
                <a:solidFill>
                  <a:schemeClr val="bg2"/>
                </a:solidFill>
              </a:rPr>
              <a:t>個</a:t>
            </a:r>
            <a:r>
              <a:rPr lang="en-US" altLang="ja-JP" sz="2000" dirty="0">
                <a:solidFill>
                  <a:schemeClr val="bg2"/>
                </a:solidFill>
              </a:rPr>
              <a:t>) </a:t>
            </a:r>
            <a:endParaRPr lang="en-US" altLang="ja-JP" sz="2000" dirty="0" smtClean="0">
              <a:solidFill>
                <a:schemeClr val="bg2"/>
              </a:solidFill>
            </a:endParaRPr>
          </a:p>
          <a:p>
            <a:endParaRPr lang="en-US" altLang="ja-JP" sz="2000" dirty="0">
              <a:solidFill>
                <a:schemeClr val="bg2"/>
              </a:solidFill>
            </a:endParaRPr>
          </a:p>
          <a:p>
            <a:r>
              <a:rPr lang="ja-JP" altLang="en-US" sz="2000" dirty="0" smtClean="0">
                <a:solidFill>
                  <a:schemeClr val="bg2"/>
                </a:solidFill>
              </a:rPr>
              <a:t>計</a:t>
            </a:r>
            <a:r>
              <a:rPr lang="en-US" altLang="ja-JP" sz="2000" dirty="0" smtClean="0">
                <a:solidFill>
                  <a:schemeClr val="bg2"/>
                </a:solidFill>
              </a:rPr>
              <a:t>48</a:t>
            </a:r>
            <a:r>
              <a:rPr lang="ja-JP" altLang="en-US" sz="2000" dirty="0" smtClean="0">
                <a:solidFill>
                  <a:schemeClr val="bg2"/>
                </a:solidFill>
              </a:rPr>
              <a:t>個</a:t>
            </a:r>
            <a:endParaRPr lang="ja-JP" altLang="en-US" sz="2000" dirty="0">
              <a:solidFill>
                <a:schemeClr val="bg2"/>
              </a:solidFill>
            </a:endParaRPr>
          </a:p>
        </p:txBody>
      </p:sp>
      <p:sp>
        <p:nvSpPr>
          <p:cNvPr id="17" name="角丸四角形 16"/>
          <p:cNvSpPr/>
          <p:nvPr/>
        </p:nvSpPr>
        <p:spPr>
          <a:xfrm>
            <a:off x="477078" y="2150913"/>
            <a:ext cx="7962729" cy="4480147"/>
          </a:xfrm>
          <a:prstGeom prst="roundRect">
            <a:avLst/>
          </a:prstGeom>
          <a:noFill/>
          <a:ln w="5715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18" name="テキスト ボックス 17"/>
          <p:cNvSpPr txBox="1"/>
          <p:nvPr/>
        </p:nvSpPr>
        <p:spPr>
          <a:xfrm>
            <a:off x="1127598" y="1791840"/>
            <a:ext cx="1641475" cy="71814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4000" b="1" i="0" u="none" strike="noStrike" cap="none" spc="0" normalizeH="0" baseline="0" dirty="0" smtClean="0">
                <a:ln>
                  <a:noFill/>
                </a:ln>
                <a:solidFill>
                  <a:schemeClr val="accent5"/>
                </a:solidFill>
                <a:effectLst/>
                <a:uFillTx/>
                <a:latin typeface="+mn-lt"/>
                <a:ea typeface="+mn-ea"/>
                <a:cs typeface="+mn-cs"/>
                <a:sym typeface="Avenir Next"/>
              </a:rPr>
              <a:t>特徴量</a:t>
            </a:r>
            <a:endParaRPr kumimoji="0" lang="ja-JP" altLang="en-US" sz="4000" b="1" i="0" u="none" strike="noStrike" cap="none" spc="0" normalizeH="0" baseline="0" dirty="0">
              <a:ln>
                <a:noFill/>
              </a:ln>
              <a:solidFill>
                <a:schemeClr val="accent5"/>
              </a:solidFill>
              <a:effectLst/>
              <a:uFillTx/>
              <a:latin typeface="+mn-lt"/>
              <a:ea typeface="+mn-ea"/>
              <a:cs typeface="+mn-cs"/>
              <a:sym typeface="Avenir Next"/>
            </a:endParaRPr>
          </a:p>
        </p:txBody>
      </p:sp>
      <p:sp>
        <p:nvSpPr>
          <p:cNvPr id="9" name="テキスト ボックス 8"/>
          <p:cNvSpPr txBox="1"/>
          <p:nvPr/>
        </p:nvSpPr>
        <p:spPr>
          <a:xfrm>
            <a:off x="403632" y="952366"/>
            <a:ext cx="764632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800" b="1" dirty="0" smtClean="0">
                <a:solidFill>
                  <a:schemeClr val="bg2"/>
                </a:solidFill>
              </a:rPr>
              <a:t>波形から</a:t>
            </a:r>
            <a:r>
              <a:rPr lang="ja-JP" altLang="en-US" sz="2800" b="1" dirty="0" smtClean="0">
                <a:solidFill>
                  <a:schemeClr val="accent5"/>
                </a:solidFill>
              </a:rPr>
              <a:t>特徴量</a:t>
            </a:r>
            <a:r>
              <a:rPr lang="ja-JP" altLang="en-US" sz="2800" b="1" dirty="0" smtClean="0">
                <a:solidFill>
                  <a:schemeClr val="bg2"/>
                </a:solidFill>
              </a:rPr>
              <a:t>を生成し</a:t>
            </a:r>
            <a:r>
              <a:rPr lang="en-US" altLang="ja-JP" sz="2800" b="1" dirty="0" smtClean="0">
                <a:solidFill>
                  <a:schemeClr val="bg2"/>
                </a:solidFill>
              </a:rPr>
              <a:t/>
            </a:r>
            <a:br>
              <a:rPr lang="en-US" altLang="ja-JP" sz="2800" b="1" dirty="0" smtClean="0">
                <a:solidFill>
                  <a:schemeClr val="bg2"/>
                </a:solidFill>
              </a:rPr>
            </a:br>
            <a:r>
              <a:rPr lang="ja-JP" altLang="en-US" sz="2800" b="1" dirty="0" smtClean="0">
                <a:solidFill>
                  <a:schemeClr val="bg2"/>
                </a:solidFill>
              </a:rPr>
              <a:t>機械学習（</a:t>
            </a:r>
            <a:r>
              <a:rPr lang="en-US" altLang="ja-JP" sz="2800" b="1" dirty="0" smtClean="0">
                <a:solidFill>
                  <a:schemeClr val="bg2"/>
                </a:solidFill>
              </a:rPr>
              <a:t>Random Forest</a:t>
            </a:r>
            <a:r>
              <a:rPr lang="ja-JP" altLang="en-US" sz="2800" b="1" dirty="0" smtClean="0">
                <a:solidFill>
                  <a:schemeClr val="bg2"/>
                </a:solidFill>
              </a:rPr>
              <a:t>）を</a:t>
            </a:r>
            <a:r>
              <a:rPr lang="ja-JP" altLang="en-US" sz="2800" b="1" dirty="0">
                <a:solidFill>
                  <a:schemeClr val="bg2"/>
                </a:solidFill>
              </a:rPr>
              <a:t>利用</a:t>
            </a:r>
            <a:r>
              <a:rPr lang="ja-JP" altLang="en-US" sz="2800" b="1" dirty="0" smtClean="0">
                <a:solidFill>
                  <a:schemeClr val="bg2"/>
                </a:solidFill>
              </a:rPr>
              <a:t>して認識</a:t>
            </a:r>
            <a:endParaRPr lang="ja-JP" altLang="en-US" sz="2800" b="1" dirty="0">
              <a:solidFill>
                <a:schemeClr val="bg2"/>
              </a:solidFill>
            </a:endParaRPr>
          </a:p>
        </p:txBody>
      </p:sp>
    </p:spTree>
    <p:extLst>
      <p:ext uri="{BB962C8B-B14F-4D97-AF65-F5344CB8AC3E}">
        <p14:creationId xmlns:p14="http://schemas.microsoft.com/office/powerpoint/2010/main" val="341368719"/>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それぞれの特徴量による認識率への影響</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35</a:t>
            </a:fld>
            <a:endParaRPr kumimoji="1" lang="ja-JP" altLang="en-US"/>
          </a:p>
        </p:txBody>
      </p:sp>
      <p:sp>
        <p:nvSpPr>
          <p:cNvPr id="6" name="テキスト ボックス 5"/>
          <p:cNvSpPr txBox="1"/>
          <p:nvPr/>
        </p:nvSpPr>
        <p:spPr>
          <a:xfrm>
            <a:off x="971225" y="1141008"/>
            <a:ext cx="771341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200" b="1" i="0" u="none" strike="noStrike" cap="none" spc="0" normalizeH="0" baseline="0" dirty="0" smtClean="0">
                <a:ln>
                  <a:noFill/>
                </a:ln>
                <a:solidFill>
                  <a:schemeClr val="bg2"/>
                </a:solidFill>
                <a:effectLst/>
                <a:uFillTx/>
                <a:latin typeface="+mn-lt"/>
                <a:ea typeface="+mn-ea"/>
                <a:cs typeface="+mn-cs"/>
                <a:sym typeface="Avenir Next"/>
              </a:rPr>
              <a:t>特徴量を減らした際の認識率の低下率</a:t>
            </a:r>
            <a:endParaRPr kumimoji="0" lang="ja-JP" altLang="en-US" sz="3200" b="1" i="0" u="none" strike="noStrike" cap="none" spc="0" normalizeH="0" baseline="0" dirty="0">
              <a:ln>
                <a:noFill/>
              </a:ln>
              <a:solidFill>
                <a:schemeClr val="bg2"/>
              </a:solidFill>
              <a:effectLst/>
              <a:uFillTx/>
              <a:latin typeface="+mn-lt"/>
              <a:ea typeface="+mn-ea"/>
              <a:cs typeface="+mn-cs"/>
              <a:sym typeface="Avenir Next"/>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6043"/>
            <a:ext cx="9144000" cy="4288221"/>
          </a:xfrm>
          <a:prstGeom prst="rect">
            <a:avLst/>
          </a:prstGeom>
        </p:spPr>
      </p:pic>
    </p:spTree>
    <p:extLst>
      <p:ext uri="{BB962C8B-B14F-4D97-AF65-F5344CB8AC3E}">
        <p14:creationId xmlns:p14="http://schemas.microsoft.com/office/powerpoint/2010/main" val="831620591"/>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36</a:t>
            </a:fld>
            <a:endParaRPr kumimoji="1" lang="ja-JP" altLang="en-US"/>
          </a:p>
        </p:txBody>
      </p:sp>
      <p:sp>
        <p:nvSpPr>
          <p:cNvPr id="2" name="タイトル 1"/>
          <p:cNvSpPr>
            <a:spLocks noGrp="1"/>
          </p:cNvSpPr>
          <p:nvPr>
            <p:ph type="title"/>
          </p:nvPr>
        </p:nvSpPr>
        <p:spPr/>
        <p:txBody>
          <a:bodyPr/>
          <a:lstStyle/>
          <a:p>
            <a:r>
              <a:rPr kumimoji="1" lang="en-US" altLang="ja-JP" dirty="0" err="1" smtClean="0"/>
              <a:t>MimiSense</a:t>
            </a:r>
            <a:r>
              <a:rPr kumimoji="1" lang="ja-JP" altLang="en-US" dirty="0" smtClean="0"/>
              <a:t>：システム構成</a:t>
            </a:r>
            <a:endParaRPr kumimoji="1" lang="ja-JP" altLang="en-US" dirty="0"/>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30647" t="1" r="3672" b="1478"/>
          <a:stretch/>
        </p:blipFill>
        <p:spPr>
          <a:xfrm>
            <a:off x="967791" y="1674421"/>
            <a:ext cx="2660073" cy="2660071"/>
          </a:xfrm>
          <a:prstGeom prst="rect">
            <a:avLst/>
          </a:prstGeom>
        </p:spPr>
      </p:pic>
      <p:sp>
        <p:nvSpPr>
          <p:cNvPr id="6" name="十字形 5"/>
          <p:cNvSpPr/>
          <p:nvPr/>
        </p:nvSpPr>
        <p:spPr>
          <a:xfrm>
            <a:off x="4144488" y="2899559"/>
            <a:ext cx="504787" cy="517566"/>
          </a:xfrm>
          <a:prstGeom prst="plus">
            <a:avLst>
              <a:gd name="adj" fmla="val 43987"/>
            </a:avLst>
          </a:prstGeom>
          <a:solidFill>
            <a:schemeClr val="bg2"/>
          </a:solidFill>
          <a:ln w="5715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8" name="テキスト ボックス 7"/>
          <p:cNvSpPr txBox="1"/>
          <p:nvPr/>
        </p:nvSpPr>
        <p:spPr>
          <a:xfrm>
            <a:off x="451169" y="1019206"/>
            <a:ext cx="369331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b="1" i="0" u="none" strike="noStrike" cap="none" spc="0" normalizeH="0" baseline="0" dirty="0" smtClean="0">
                <a:ln>
                  <a:noFill/>
                </a:ln>
                <a:solidFill>
                  <a:schemeClr val="bg2"/>
                </a:solidFill>
                <a:effectLst/>
                <a:uFillTx/>
                <a:latin typeface="+mn-lt"/>
                <a:ea typeface="+mn-ea"/>
                <a:cs typeface="+mn-cs"/>
                <a:sym typeface="Avenir Next"/>
              </a:rPr>
              <a:t>イヤホン型気圧センサ</a:t>
            </a:r>
            <a:endParaRPr kumimoji="0" lang="ja-JP" altLang="en-US" sz="2800" b="1" i="0" u="none" strike="noStrike" cap="none" spc="0" normalizeH="0" baseline="0" dirty="0">
              <a:ln>
                <a:noFill/>
              </a:ln>
              <a:solidFill>
                <a:schemeClr val="bg2"/>
              </a:solidFill>
              <a:effectLst/>
              <a:uFillTx/>
              <a:latin typeface="+mn-lt"/>
              <a:ea typeface="+mn-ea"/>
              <a:cs typeface="+mn-cs"/>
              <a:sym typeface="Avenir Next"/>
            </a:endParaRPr>
          </a:p>
        </p:txBody>
      </p:sp>
      <p:sp>
        <p:nvSpPr>
          <p:cNvPr id="9" name="テキスト ボックス 8"/>
          <p:cNvSpPr txBox="1"/>
          <p:nvPr/>
        </p:nvSpPr>
        <p:spPr>
          <a:xfrm>
            <a:off x="5202638" y="1026041"/>
            <a:ext cx="261610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b="1" dirty="0" smtClean="0">
                <a:solidFill>
                  <a:schemeClr val="bg2"/>
                </a:solidFill>
                <a:sym typeface="Avenir Next"/>
              </a:rPr>
              <a:t>認識プログラム</a:t>
            </a:r>
            <a:endParaRPr kumimoji="0" lang="ja-JP" altLang="en-US" sz="2800" b="1" i="0" u="none" strike="noStrike" cap="none" spc="0" normalizeH="0" baseline="0" dirty="0">
              <a:ln>
                <a:noFill/>
              </a:ln>
              <a:solidFill>
                <a:schemeClr val="bg2"/>
              </a:solidFill>
              <a:effectLst/>
              <a:uFillTx/>
              <a:latin typeface="+mn-lt"/>
              <a:ea typeface="+mn-ea"/>
              <a:cs typeface="+mn-cs"/>
              <a:sym typeface="Avenir Next"/>
            </a:endParaRPr>
          </a:p>
        </p:txBody>
      </p:sp>
      <p:sp>
        <p:nvSpPr>
          <p:cNvPr id="7" name="テキスト ボックス 6"/>
          <p:cNvSpPr txBox="1"/>
          <p:nvPr/>
        </p:nvSpPr>
        <p:spPr>
          <a:xfrm>
            <a:off x="636314" y="4563157"/>
            <a:ext cx="332302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lang="ja-JP" altLang="en-US" sz="2400" dirty="0" smtClean="0">
                <a:solidFill>
                  <a:schemeClr val="bg2"/>
                </a:solidFill>
              </a:rPr>
              <a:t>本体：</a:t>
            </a:r>
            <a:r>
              <a:rPr lang="fi-FI" altLang="ja-JP" sz="2400" dirty="0" smtClean="0">
                <a:solidFill>
                  <a:schemeClr val="bg2"/>
                </a:solidFill>
              </a:rPr>
              <a:t>RP- </a:t>
            </a:r>
            <a:r>
              <a:rPr lang="fi-FI" altLang="ja-JP" sz="2400" dirty="0">
                <a:solidFill>
                  <a:schemeClr val="bg2"/>
                </a:solidFill>
              </a:rPr>
              <a:t>HJE260 </a:t>
            </a:r>
          </a:p>
          <a:p>
            <a:pPr marL="0" marR="0" indent="0" algn="l" defTabSz="584200" rtl="0" fontAlgn="auto" latinLnBrk="0" hangingPunct="0">
              <a:lnSpc>
                <a:spcPct val="100000"/>
              </a:lnSpc>
              <a:spcBef>
                <a:spcPts val="0"/>
              </a:spcBef>
              <a:spcAft>
                <a:spcPts val="0"/>
              </a:spcAft>
              <a:buClrTx/>
              <a:buSzTx/>
              <a:buFontTx/>
              <a:buNone/>
              <a:tabLst/>
            </a:pPr>
            <a:r>
              <a:rPr kumimoji="0" lang="ja-JP" altLang="en-US" sz="2400" i="0" u="none" strike="noStrike" cap="none" spc="0" normalizeH="0" baseline="0" dirty="0" smtClean="0">
                <a:ln>
                  <a:noFill/>
                </a:ln>
                <a:solidFill>
                  <a:schemeClr val="bg2"/>
                </a:solidFill>
                <a:effectLst/>
                <a:uFillTx/>
                <a:sym typeface="Avenir Next"/>
              </a:rPr>
              <a:t>気圧センサ：</a:t>
            </a:r>
            <a:r>
              <a:rPr kumimoji="0" lang="en-US" altLang="ja-JP" sz="2400" i="0" u="none" strike="noStrike" cap="none" spc="0" normalizeH="0" baseline="0" dirty="0" smtClean="0">
                <a:ln>
                  <a:noFill/>
                </a:ln>
                <a:solidFill>
                  <a:schemeClr val="bg2"/>
                </a:solidFill>
                <a:effectLst/>
                <a:uFillTx/>
                <a:sym typeface="Avenir Next"/>
              </a:rPr>
              <a:t>BMP280</a:t>
            </a:r>
            <a:endParaRPr kumimoji="0" lang="ja-JP" altLang="en-US" sz="2400" i="0" u="none" strike="noStrike" cap="none" spc="0" normalizeH="0" baseline="0" dirty="0">
              <a:ln>
                <a:noFill/>
              </a:ln>
              <a:solidFill>
                <a:schemeClr val="bg2"/>
              </a:solidFill>
              <a:effectLst/>
              <a:uFillTx/>
              <a:sym typeface="Avenir Next"/>
            </a:endParaRPr>
          </a:p>
        </p:txBody>
      </p:sp>
      <p:sp>
        <p:nvSpPr>
          <p:cNvPr id="10" name="テキスト ボックス 9"/>
          <p:cNvSpPr txBox="1"/>
          <p:nvPr/>
        </p:nvSpPr>
        <p:spPr>
          <a:xfrm>
            <a:off x="4710515" y="4800166"/>
            <a:ext cx="3600345"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200" hangingPunct="0"/>
            <a:r>
              <a:rPr lang="ja-JP" altLang="en-US" sz="2400" dirty="0" smtClean="0">
                <a:solidFill>
                  <a:schemeClr val="bg2"/>
                </a:solidFill>
              </a:rPr>
              <a:t>使用言語：</a:t>
            </a:r>
            <a:r>
              <a:rPr lang="en-US" altLang="ja-JP" sz="2400" dirty="0" smtClean="0">
                <a:solidFill>
                  <a:schemeClr val="bg2"/>
                </a:solidFill>
              </a:rPr>
              <a:t>Python 3.5.1</a:t>
            </a:r>
          </a:p>
          <a:p>
            <a:pPr algn="ctr" defTabSz="584200" hangingPunct="0"/>
            <a:r>
              <a:rPr lang="ja-JP" altLang="en-US" sz="2400" dirty="0" smtClean="0">
                <a:solidFill>
                  <a:schemeClr val="bg2"/>
                </a:solidFill>
              </a:rPr>
              <a:t>ライブラリ：</a:t>
            </a:r>
            <a:r>
              <a:rPr lang="en-US" altLang="ja-JP" sz="2400" dirty="0" err="1" smtClean="0">
                <a:solidFill>
                  <a:schemeClr val="bg2"/>
                </a:solidFill>
              </a:rPr>
              <a:t>scikit</a:t>
            </a:r>
            <a:r>
              <a:rPr lang="en-US" altLang="ja-JP" sz="2400" dirty="0" smtClean="0">
                <a:solidFill>
                  <a:schemeClr val="bg2"/>
                </a:solidFill>
              </a:rPr>
              <a:t>-learn</a:t>
            </a:r>
          </a:p>
          <a:p>
            <a:pPr algn="ctr" defTabSz="584200" hangingPunct="0"/>
            <a:endParaRPr kumimoji="0" lang="ja-JP" altLang="en-US" sz="2400" i="0" u="none" strike="noStrike" cap="none" spc="0" normalizeH="0" baseline="0" dirty="0">
              <a:ln>
                <a:noFill/>
              </a:ln>
              <a:solidFill>
                <a:schemeClr val="bg2"/>
              </a:solidFill>
              <a:effectLst/>
              <a:uFillTx/>
              <a:sym typeface="Avenir Next"/>
            </a:endParaRPr>
          </a:p>
        </p:txBody>
      </p: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395" y="1544083"/>
            <a:ext cx="2906583" cy="3271520"/>
          </a:xfrm>
          <a:prstGeom prst="rect">
            <a:avLst/>
          </a:prstGeom>
        </p:spPr>
      </p:pic>
    </p:spTree>
    <p:extLst>
      <p:ext uri="{BB962C8B-B14F-4D97-AF65-F5344CB8AC3E}">
        <p14:creationId xmlns:p14="http://schemas.microsoft.com/office/powerpoint/2010/main" val="725260"/>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関連研究</a:t>
            </a:r>
            <a:r>
              <a:rPr lang="ja-JP" altLang="en-US" dirty="0"/>
              <a:t>：外耳装着型インタフェース</a:t>
            </a:r>
            <a:r>
              <a:rPr lang="en-US" altLang="ja-JP" dirty="0" smtClean="0"/>
              <a:t>(2/2)</a:t>
            </a:r>
            <a:endParaRPr kumimoji="1" lang="ja-JP" altLang="en-US" dirty="0"/>
          </a:p>
        </p:txBody>
      </p:sp>
      <p:sp>
        <p:nvSpPr>
          <p:cNvPr id="3" name="テキスト プレースホルダー 2"/>
          <p:cNvSpPr>
            <a:spLocks noGrp="1"/>
          </p:cNvSpPr>
          <p:nvPr>
            <p:ph type="body" idx="1"/>
          </p:nvPr>
        </p:nvSpPr>
        <p:spPr>
          <a:xfrm>
            <a:off x="323529" y="1180674"/>
            <a:ext cx="8220395" cy="5200654"/>
          </a:xfrm>
        </p:spPr>
        <p:txBody>
          <a:bodyPr>
            <a:normAutofit/>
          </a:bodyPr>
          <a:lstStyle/>
          <a:p>
            <a:r>
              <a:rPr lang="en-US" altLang="ja-JP" sz="3200" b="1" dirty="0" smtClean="0"/>
              <a:t>Septimu</a:t>
            </a:r>
            <a:r>
              <a:rPr lang="en-US" altLang="ja-JP" sz="3200" b="1" baseline="30000" dirty="0" smtClean="0"/>
              <a:t>2</a:t>
            </a:r>
            <a:r>
              <a:rPr lang="en-US" altLang="ja-JP" sz="3200" b="1" dirty="0" smtClean="0"/>
              <a:t> </a:t>
            </a:r>
            <a:r>
              <a:rPr lang="en-US" altLang="ja-JP" sz="2400" b="1" dirty="0" smtClean="0"/>
              <a:t>[6]</a:t>
            </a:r>
            <a:endParaRPr lang="en-US" altLang="ja-JP" sz="2400" dirty="0"/>
          </a:p>
          <a:p>
            <a:pPr lvl="1"/>
            <a:r>
              <a:rPr lang="en-US" altLang="ja-JP" sz="2800" dirty="0" smtClean="0"/>
              <a:t>3</a:t>
            </a:r>
            <a:r>
              <a:rPr lang="ja-JP" altLang="en-US" sz="2800" dirty="0" smtClean="0"/>
              <a:t>軸加速度センサ，ジャイロセンサ，</a:t>
            </a:r>
            <a:r>
              <a:rPr lang="en-US" altLang="ja-JP" sz="2800" dirty="0" smtClean="0"/>
              <a:t/>
            </a:r>
            <a:br>
              <a:rPr lang="en-US" altLang="ja-JP" sz="2800" dirty="0" smtClean="0"/>
            </a:br>
            <a:r>
              <a:rPr lang="ja-JP" altLang="en-US" sz="2800" dirty="0" smtClean="0"/>
              <a:t>温度センサ，およびフォトリフレクタが</a:t>
            </a:r>
            <a:r>
              <a:rPr lang="en-US" altLang="ja-JP" sz="2800" dirty="0" smtClean="0"/>
              <a:t/>
            </a:r>
            <a:br>
              <a:rPr lang="en-US" altLang="ja-JP" sz="2800" dirty="0" smtClean="0"/>
            </a:br>
            <a:r>
              <a:rPr lang="ja-JP" altLang="en-US" sz="2800" dirty="0" smtClean="0"/>
              <a:t>組み込まれたイヤホンによって頭部の動き，体温，および心拍数を取得することができる</a:t>
            </a:r>
            <a:endParaRPr lang="en-US" altLang="ja-JP" sz="2800" b="1" dirty="0" smtClean="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37</a:t>
            </a:fld>
            <a:endParaRPr kumimoji="1" lang="ja-JP" altLang="en-US"/>
          </a:p>
        </p:txBody>
      </p:sp>
      <p:sp>
        <p:nvSpPr>
          <p:cNvPr id="5" name="テキスト ボックス 4"/>
          <p:cNvSpPr txBox="1"/>
          <p:nvPr/>
        </p:nvSpPr>
        <p:spPr>
          <a:xfrm>
            <a:off x="93210" y="5553861"/>
            <a:ext cx="8428589"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[6] </a:t>
            </a:r>
            <a:r>
              <a:rPr lang="en-US" altLang="ja-JP" sz="1400" dirty="0">
                <a:solidFill>
                  <a:schemeClr val="bg2"/>
                </a:solidFill>
              </a:rPr>
              <a:t>Pan Hu, </a:t>
            </a:r>
            <a:r>
              <a:rPr lang="en-US" altLang="ja-JP" sz="1400" dirty="0" err="1">
                <a:solidFill>
                  <a:schemeClr val="bg2"/>
                </a:solidFill>
              </a:rPr>
              <a:t>Guobin</a:t>
            </a:r>
            <a:r>
              <a:rPr lang="en-US" altLang="ja-JP" sz="1400" dirty="0">
                <a:solidFill>
                  <a:schemeClr val="bg2"/>
                </a:solidFill>
              </a:rPr>
              <a:t> Shen, </a:t>
            </a:r>
            <a:r>
              <a:rPr lang="en-US" altLang="ja-JP" sz="1400" dirty="0" err="1">
                <a:solidFill>
                  <a:schemeClr val="bg2"/>
                </a:solidFill>
              </a:rPr>
              <a:t>Xiaofan</a:t>
            </a:r>
            <a:r>
              <a:rPr lang="en-US" altLang="ja-JP" sz="1400" dirty="0">
                <a:solidFill>
                  <a:schemeClr val="bg2"/>
                </a:solidFill>
              </a:rPr>
              <a:t> Jiang, Shao-</a:t>
            </a:r>
            <a:r>
              <a:rPr lang="en-US" altLang="ja-JP" sz="1400" dirty="0" err="1">
                <a:solidFill>
                  <a:schemeClr val="bg2"/>
                </a:solidFill>
              </a:rPr>
              <a:t>fu</a:t>
            </a:r>
            <a:r>
              <a:rPr lang="en-US" altLang="ja-JP" sz="1400" dirty="0">
                <a:solidFill>
                  <a:schemeClr val="bg2"/>
                </a:solidFill>
              </a:rPr>
              <a:t> Shih, </a:t>
            </a:r>
            <a:r>
              <a:rPr lang="en-US" altLang="ja-JP" sz="1400" dirty="0" err="1">
                <a:solidFill>
                  <a:schemeClr val="bg2"/>
                </a:solidFill>
              </a:rPr>
              <a:t>Donghuan</a:t>
            </a:r>
            <a:r>
              <a:rPr lang="en-US" altLang="ja-JP" sz="1400" dirty="0">
                <a:solidFill>
                  <a:schemeClr val="bg2"/>
                </a:solidFill>
              </a:rPr>
              <a:t> Lu, Feng Zhao, </a:t>
            </a:r>
            <a:r>
              <a:rPr lang="en-US" altLang="ja-JP" sz="1400" dirty="0" err="1">
                <a:solidFill>
                  <a:schemeClr val="bg2"/>
                </a:solidFill>
              </a:rPr>
              <a:t>Dezhi</a:t>
            </a:r>
            <a:r>
              <a:rPr lang="en-US" altLang="ja-JP" sz="1400" dirty="0">
                <a:solidFill>
                  <a:schemeClr val="bg2"/>
                </a:solidFill>
              </a:rPr>
              <a:t> Hong, </a:t>
            </a:r>
            <a:r>
              <a:rPr lang="en-US" altLang="ja-JP" sz="1400" dirty="0" smtClean="0">
                <a:solidFill>
                  <a:schemeClr val="bg2"/>
                </a:solidFill>
              </a:rPr>
              <a:t/>
            </a:r>
            <a:br>
              <a:rPr lang="en-US" altLang="ja-JP" sz="1400" dirty="0" smtClean="0">
                <a:solidFill>
                  <a:schemeClr val="bg2"/>
                </a:solidFill>
              </a:rPr>
            </a:br>
            <a:r>
              <a:rPr lang="en-US" altLang="ja-JP" sz="1400" dirty="0" smtClean="0">
                <a:solidFill>
                  <a:schemeClr val="bg2"/>
                </a:solidFill>
              </a:rPr>
              <a:t>     </a:t>
            </a:r>
            <a:r>
              <a:rPr lang="en-US" altLang="ja-JP" sz="1400" dirty="0" err="1" smtClean="0">
                <a:solidFill>
                  <a:schemeClr val="bg2"/>
                </a:solidFill>
              </a:rPr>
              <a:t>Qiang</a:t>
            </a:r>
            <a:r>
              <a:rPr lang="en-US" altLang="ja-JP" sz="1400" dirty="0" smtClean="0">
                <a:solidFill>
                  <a:schemeClr val="bg2"/>
                </a:solidFill>
              </a:rPr>
              <a:t> </a:t>
            </a:r>
            <a:r>
              <a:rPr lang="en-US" altLang="ja-JP" sz="1400" dirty="0">
                <a:solidFill>
                  <a:schemeClr val="bg2"/>
                </a:solidFill>
              </a:rPr>
              <a:t>Li, </a:t>
            </a:r>
            <a:r>
              <a:rPr lang="en-US" altLang="ja-JP" sz="1400" dirty="0" err="1">
                <a:solidFill>
                  <a:schemeClr val="bg2"/>
                </a:solidFill>
              </a:rPr>
              <a:t>Shahriar</a:t>
            </a:r>
            <a:r>
              <a:rPr lang="en-US" altLang="ja-JP" sz="1400" dirty="0">
                <a:solidFill>
                  <a:schemeClr val="bg2"/>
                </a:solidFill>
              </a:rPr>
              <a:t> </a:t>
            </a:r>
            <a:r>
              <a:rPr lang="en-US" altLang="ja-JP" sz="1400" dirty="0" err="1">
                <a:solidFill>
                  <a:schemeClr val="bg2"/>
                </a:solidFill>
              </a:rPr>
              <a:t>Nirjon</a:t>
            </a:r>
            <a:r>
              <a:rPr lang="en-US" altLang="ja-JP" sz="1400" dirty="0">
                <a:solidFill>
                  <a:schemeClr val="bg2"/>
                </a:solidFill>
              </a:rPr>
              <a:t>, Robert Dickerson, and John A. </a:t>
            </a:r>
            <a:r>
              <a:rPr lang="en-US" altLang="ja-JP" sz="1400" dirty="0" err="1">
                <a:solidFill>
                  <a:schemeClr val="bg2"/>
                </a:solidFill>
              </a:rPr>
              <a:t>Stankovic</a:t>
            </a:r>
            <a:r>
              <a:rPr lang="en-US" altLang="ja-JP" sz="1400" dirty="0">
                <a:solidFill>
                  <a:schemeClr val="bg2"/>
                </a:solidFill>
              </a:rPr>
              <a:t>. </a:t>
            </a:r>
            <a:r>
              <a:rPr lang="en-US" altLang="ja-JP" sz="1400" dirty="0" smtClean="0">
                <a:solidFill>
                  <a:schemeClr val="bg2"/>
                </a:solidFill>
              </a:rPr>
              <a:t>Septimu</a:t>
            </a:r>
            <a:r>
              <a:rPr lang="en-US" altLang="ja-JP" sz="1400" baseline="30000" dirty="0" smtClean="0">
                <a:solidFill>
                  <a:schemeClr val="bg2"/>
                </a:solidFill>
              </a:rPr>
              <a:t>2</a:t>
            </a:r>
            <a:r>
              <a:rPr lang="en-US" altLang="ja-JP" sz="1400" dirty="0" smtClean="0">
                <a:solidFill>
                  <a:schemeClr val="bg2"/>
                </a:solidFill>
              </a:rPr>
              <a:t> </a:t>
            </a:r>
            <a:r>
              <a:rPr lang="en-US" altLang="ja-JP" sz="1400" dirty="0">
                <a:solidFill>
                  <a:schemeClr val="bg2"/>
                </a:solidFill>
              </a:rPr>
              <a:t>- </a:t>
            </a:r>
            <a:r>
              <a:rPr lang="en-US" altLang="ja-JP" sz="1400" dirty="0" smtClean="0">
                <a:solidFill>
                  <a:schemeClr val="bg2"/>
                </a:solidFill>
              </a:rPr>
              <a:t>Earphones </a:t>
            </a:r>
            <a:br>
              <a:rPr lang="en-US" altLang="ja-JP" sz="1400" dirty="0" smtClean="0">
                <a:solidFill>
                  <a:schemeClr val="bg2"/>
                </a:solidFill>
              </a:rPr>
            </a:br>
            <a:r>
              <a:rPr lang="en-US" altLang="ja-JP" sz="1400" dirty="0" smtClean="0">
                <a:solidFill>
                  <a:schemeClr val="bg2"/>
                </a:solidFill>
              </a:rPr>
              <a:t>     for </a:t>
            </a:r>
            <a:r>
              <a:rPr lang="en-US" altLang="ja-JP" sz="1400" dirty="0">
                <a:solidFill>
                  <a:schemeClr val="bg2"/>
                </a:solidFill>
              </a:rPr>
              <a:t>C</a:t>
            </a:r>
            <a:r>
              <a:rPr lang="en-US" altLang="ja-JP" sz="1400" dirty="0" smtClean="0">
                <a:solidFill>
                  <a:schemeClr val="bg2"/>
                </a:solidFill>
              </a:rPr>
              <a:t>ontinuous </a:t>
            </a:r>
            <a:r>
              <a:rPr lang="en-US" altLang="ja-JP" sz="1400" dirty="0">
                <a:solidFill>
                  <a:schemeClr val="bg2"/>
                </a:solidFill>
              </a:rPr>
              <a:t>and </a:t>
            </a:r>
            <a:r>
              <a:rPr lang="en-US" altLang="ja-JP" sz="1400" dirty="0" smtClean="0">
                <a:solidFill>
                  <a:schemeClr val="bg2"/>
                </a:solidFill>
              </a:rPr>
              <a:t>Non-intrusive </a:t>
            </a:r>
            <a:r>
              <a:rPr lang="en-US" altLang="ja-JP" sz="1400" dirty="0">
                <a:solidFill>
                  <a:schemeClr val="bg2"/>
                </a:solidFill>
              </a:rPr>
              <a:t>P</a:t>
            </a:r>
            <a:r>
              <a:rPr lang="en-US" altLang="ja-JP" sz="1400" dirty="0" smtClean="0">
                <a:solidFill>
                  <a:schemeClr val="bg2"/>
                </a:solidFill>
              </a:rPr>
              <a:t>hysiological </a:t>
            </a:r>
            <a:r>
              <a:rPr lang="en-US" altLang="ja-JP" sz="1400" dirty="0">
                <a:solidFill>
                  <a:schemeClr val="bg2"/>
                </a:solidFill>
              </a:rPr>
              <a:t>and </a:t>
            </a:r>
            <a:r>
              <a:rPr lang="en-US" altLang="ja-JP" sz="1400" dirty="0" smtClean="0">
                <a:solidFill>
                  <a:schemeClr val="bg2"/>
                </a:solidFill>
              </a:rPr>
              <a:t>Environmental </a:t>
            </a:r>
            <a:r>
              <a:rPr lang="en-US" altLang="ja-JP" sz="1400" dirty="0">
                <a:solidFill>
                  <a:schemeClr val="bg2"/>
                </a:solidFill>
              </a:rPr>
              <a:t>M</a:t>
            </a:r>
            <a:r>
              <a:rPr lang="en-US" altLang="ja-JP" sz="1400" dirty="0" smtClean="0">
                <a:solidFill>
                  <a:schemeClr val="bg2"/>
                </a:solidFill>
              </a:rPr>
              <a:t>onitoring. </a:t>
            </a:r>
            <a:r>
              <a:rPr lang="en-US" altLang="ja-JP" sz="1400" dirty="0" err="1" smtClean="0">
                <a:solidFill>
                  <a:schemeClr val="bg2"/>
                </a:solidFill>
              </a:rPr>
              <a:t>SenSys</a:t>
            </a:r>
            <a:r>
              <a:rPr lang="en-US" altLang="ja-JP" sz="1400" dirty="0">
                <a:solidFill>
                  <a:schemeClr val="bg2"/>
                </a:solidFill>
              </a:rPr>
              <a:t> </a:t>
            </a:r>
            <a:r>
              <a:rPr lang="ja-JP" altLang="en-US" sz="1400" dirty="0" smtClean="0">
                <a:solidFill>
                  <a:schemeClr val="bg2"/>
                </a:solidFill>
              </a:rPr>
              <a:t>’</a:t>
            </a:r>
            <a:r>
              <a:rPr lang="en-US" altLang="ja-JP" sz="1400" dirty="0" smtClean="0">
                <a:solidFill>
                  <a:schemeClr val="bg2"/>
                </a:solidFill>
              </a:rPr>
              <a:t>12</a:t>
            </a:r>
            <a:r>
              <a:rPr lang="en-US" altLang="ja-JP" sz="1400" dirty="0">
                <a:solidFill>
                  <a:schemeClr val="bg2"/>
                </a:solidFill>
              </a:rPr>
              <a:t>, </a:t>
            </a:r>
            <a:r>
              <a:rPr lang="en-US" altLang="ja-JP" sz="1400" dirty="0" smtClean="0">
                <a:solidFill>
                  <a:schemeClr val="bg2"/>
                </a:solidFill>
              </a:rPr>
              <a:t/>
            </a:r>
            <a:br>
              <a:rPr lang="en-US" altLang="ja-JP" sz="1400" dirty="0" smtClean="0">
                <a:solidFill>
                  <a:schemeClr val="bg2"/>
                </a:solidFill>
              </a:rPr>
            </a:br>
            <a:r>
              <a:rPr lang="en-US" altLang="ja-JP" sz="1400" dirty="0" smtClean="0">
                <a:solidFill>
                  <a:schemeClr val="bg2"/>
                </a:solidFill>
              </a:rPr>
              <a:t>     pp. </a:t>
            </a:r>
            <a:r>
              <a:rPr lang="en-US" altLang="ja-JP" sz="1400" dirty="0">
                <a:solidFill>
                  <a:schemeClr val="bg2"/>
                </a:solidFill>
              </a:rPr>
              <a:t>387–388</a:t>
            </a:r>
            <a:r>
              <a:rPr lang="en-US" altLang="ja-JP" sz="1400" dirty="0" smtClean="0">
                <a:solidFill>
                  <a:schemeClr val="bg2"/>
                </a:solidFill>
              </a:rPr>
              <a:t>, </a:t>
            </a:r>
            <a:r>
              <a:rPr lang="en-US" altLang="ja-JP" sz="1400" dirty="0">
                <a:solidFill>
                  <a:schemeClr val="bg2"/>
                </a:solidFill>
              </a:rPr>
              <a:t>2012</a:t>
            </a:r>
            <a:r>
              <a:rPr lang="en-US" altLang="ja-JP" sz="1400" dirty="0" smtClean="0">
                <a:solidFill>
                  <a:schemeClr val="bg2"/>
                </a:solidFill>
              </a:rPr>
              <a:t>. </a:t>
            </a:r>
            <a:endParaRPr lang="en-US" altLang="ja-JP" sz="1400" dirty="0">
              <a:solidFill>
                <a:schemeClr val="bg2"/>
              </a:solidFill>
              <a:effectLst/>
            </a:endParaRPr>
          </a:p>
        </p:txBody>
      </p:sp>
    </p:spTree>
    <p:extLst>
      <p:ext uri="{BB962C8B-B14F-4D97-AF65-F5344CB8AC3E}">
        <p14:creationId xmlns:p14="http://schemas.microsoft.com/office/powerpoint/2010/main" val="177481953"/>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関連研究</a:t>
            </a:r>
            <a:r>
              <a:rPr lang="ja-JP" altLang="en-US" dirty="0"/>
              <a:t>：外耳装着型インタフェース</a:t>
            </a:r>
            <a:r>
              <a:rPr lang="en-US" altLang="ja-JP" dirty="0" smtClean="0"/>
              <a:t>(2/2)</a:t>
            </a:r>
            <a:endParaRPr kumimoji="1" lang="ja-JP" altLang="en-US" dirty="0"/>
          </a:p>
        </p:txBody>
      </p:sp>
      <p:sp>
        <p:nvSpPr>
          <p:cNvPr id="3" name="テキスト プレースホルダー 2"/>
          <p:cNvSpPr>
            <a:spLocks noGrp="1"/>
          </p:cNvSpPr>
          <p:nvPr>
            <p:ph type="body" idx="1"/>
          </p:nvPr>
        </p:nvSpPr>
        <p:spPr>
          <a:xfrm>
            <a:off x="323529" y="1180674"/>
            <a:ext cx="8220395" cy="5200654"/>
          </a:xfrm>
        </p:spPr>
        <p:txBody>
          <a:bodyPr>
            <a:normAutofit/>
          </a:bodyPr>
          <a:lstStyle/>
          <a:p>
            <a:r>
              <a:rPr lang="en-US" altLang="ja-JP" sz="3200" b="1" dirty="0" smtClean="0"/>
              <a:t>Septimu</a:t>
            </a:r>
            <a:r>
              <a:rPr lang="en-US" altLang="ja-JP" sz="3200" b="1" baseline="30000" dirty="0" smtClean="0"/>
              <a:t>2</a:t>
            </a:r>
            <a:r>
              <a:rPr lang="en-US" altLang="ja-JP" sz="3200" b="1" dirty="0" smtClean="0"/>
              <a:t> </a:t>
            </a:r>
            <a:r>
              <a:rPr lang="en-US" altLang="ja-JP" sz="2400" b="1" dirty="0" smtClean="0"/>
              <a:t>[6]</a:t>
            </a:r>
            <a:endParaRPr lang="en-US" altLang="ja-JP" sz="2400" dirty="0"/>
          </a:p>
          <a:p>
            <a:pPr lvl="1"/>
            <a:r>
              <a:rPr lang="en-US" altLang="ja-JP" sz="2800" dirty="0"/>
              <a:t>3</a:t>
            </a:r>
            <a:r>
              <a:rPr lang="ja-JP" altLang="en-US" sz="2800" dirty="0"/>
              <a:t>軸加速度センサ，ジャイロセンサ，</a:t>
            </a:r>
            <a:r>
              <a:rPr lang="en-US" altLang="ja-JP" sz="2800" dirty="0"/>
              <a:t/>
            </a:r>
            <a:br>
              <a:rPr lang="en-US" altLang="ja-JP" sz="2800" dirty="0"/>
            </a:br>
            <a:r>
              <a:rPr lang="ja-JP" altLang="en-US" sz="2800" dirty="0"/>
              <a:t>温度センサ，およびフォトリフレクタが</a:t>
            </a:r>
            <a:r>
              <a:rPr lang="en-US" altLang="ja-JP" sz="2800" dirty="0"/>
              <a:t/>
            </a:r>
            <a:br>
              <a:rPr lang="en-US" altLang="ja-JP" sz="2800" dirty="0"/>
            </a:br>
            <a:r>
              <a:rPr lang="ja-JP" altLang="en-US" sz="2800" dirty="0"/>
              <a:t>組み込まれたイヤホンによって頭部の動き，体温，および心拍数を取得することができる</a:t>
            </a:r>
            <a:endParaRPr lang="en-US" altLang="ja-JP" sz="2800" b="1"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38</a:t>
            </a:fld>
            <a:endParaRPr kumimoji="1" lang="ja-JP" altLang="en-US"/>
          </a:p>
        </p:txBody>
      </p:sp>
      <p:sp>
        <p:nvSpPr>
          <p:cNvPr id="5" name="テキスト ボックス 4"/>
          <p:cNvSpPr txBox="1"/>
          <p:nvPr/>
        </p:nvSpPr>
        <p:spPr>
          <a:xfrm>
            <a:off x="93210" y="5553861"/>
            <a:ext cx="8428589"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[6] </a:t>
            </a:r>
            <a:r>
              <a:rPr lang="en-US" altLang="ja-JP" sz="1400" dirty="0">
                <a:solidFill>
                  <a:schemeClr val="bg2"/>
                </a:solidFill>
              </a:rPr>
              <a:t>Pan Hu, </a:t>
            </a:r>
            <a:r>
              <a:rPr lang="en-US" altLang="ja-JP" sz="1400" dirty="0" err="1">
                <a:solidFill>
                  <a:schemeClr val="bg2"/>
                </a:solidFill>
              </a:rPr>
              <a:t>Guobin</a:t>
            </a:r>
            <a:r>
              <a:rPr lang="en-US" altLang="ja-JP" sz="1400" dirty="0">
                <a:solidFill>
                  <a:schemeClr val="bg2"/>
                </a:solidFill>
              </a:rPr>
              <a:t> Shen, </a:t>
            </a:r>
            <a:r>
              <a:rPr lang="en-US" altLang="ja-JP" sz="1400" dirty="0" err="1">
                <a:solidFill>
                  <a:schemeClr val="bg2"/>
                </a:solidFill>
              </a:rPr>
              <a:t>Xiaofan</a:t>
            </a:r>
            <a:r>
              <a:rPr lang="en-US" altLang="ja-JP" sz="1400" dirty="0">
                <a:solidFill>
                  <a:schemeClr val="bg2"/>
                </a:solidFill>
              </a:rPr>
              <a:t> Jiang, Shao-</a:t>
            </a:r>
            <a:r>
              <a:rPr lang="en-US" altLang="ja-JP" sz="1400" dirty="0" err="1">
                <a:solidFill>
                  <a:schemeClr val="bg2"/>
                </a:solidFill>
              </a:rPr>
              <a:t>fu</a:t>
            </a:r>
            <a:r>
              <a:rPr lang="en-US" altLang="ja-JP" sz="1400" dirty="0">
                <a:solidFill>
                  <a:schemeClr val="bg2"/>
                </a:solidFill>
              </a:rPr>
              <a:t> Shih, </a:t>
            </a:r>
            <a:r>
              <a:rPr lang="en-US" altLang="ja-JP" sz="1400" dirty="0" err="1">
                <a:solidFill>
                  <a:schemeClr val="bg2"/>
                </a:solidFill>
              </a:rPr>
              <a:t>Donghuan</a:t>
            </a:r>
            <a:r>
              <a:rPr lang="en-US" altLang="ja-JP" sz="1400" dirty="0">
                <a:solidFill>
                  <a:schemeClr val="bg2"/>
                </a:solidFill>
              </a:rPr>
              <a:t> Lu, Feng Zhao, </a:t>
            </a:r>
            <a:r>
              <a:rPr lang="en-US" altLang="ja-JP" sz="1400" dirty="0" err="1">
                <a:solidFill>
                  <a:schemeClr val="bg2"/>
                </a:solidFill>
              </a:rPr>
              <a:t>Dezhi</a:t>
            </a:r>
            <a:r>
              <a:rPr lang="en-US" altLang="ja-JP" sz="1400" dirty="0">
                <a:solidFill>
                  <a:schemeClr val="bg2"/>
                </a:solidFill>
              </a:rPr>
              <a:t> Hong, </a:t>
            </a:r>
            <a:r>
              <a:rPr lang="en-US" altLang="ja-JP" sz="1400" dirty="0" smtClean="0">
                <a:solidFill>
                  <a:schemeClr val="bg2"/>
                </a:solidFill>
              </a:rPr>
              <a:t/>
            </a:r>
            <a:br>
              <a:rPr lang="en-US" altLang="ja-JP" sz="1400" dirty="0" smtClean="0">
                <a:solidFill>
                  <a:schemeClr val="bg2"/>
                </a:solidFill>
              </a:rPr>
            </a:br>
            <a:r>
              <a:rPr lang="en-US" altLang="ja-JP" sz="1400" dirty="0" smtClean="0">
                <a:solidFill>
                  <a:schemeClr val="bg2"/>
                </a:solidFill>
              </a:rPr>
              <a:t>     </a:t>
            </a:r>
            <a:r>
              <a:rPr lang="en-US" altLang="ja-JP" sz="1400" dirty="0" err="1" smtClean="0">
                <a:solidFill>
                  <a:schemeClr val="bg2"/>
                </a:solidFill>
              </a:rPr>
              <a:t>Qiang</a:t>
            </a:r>
            <a:r>
              <a:rPr lang="en-US" altLang="ja-JP" sz="1400" dirty="0" smtClean="0">
                <a:solidFill>
                  <a:schemeClr val="bg2"/>
                </a:solidFill>
              </a:rPr>
              <a:t> </a:t>
            </a:r>
            <a:r>
              <a:rPr lang="en-US" altLang="ja-JP" sz="1400" dirty="0">
                <a:solidFill>
                  <a:schemeClr val="bg2"/>
                </a:solidFill>
              </a:rPr>
              <a:t>Li, </a:t>
            </a:r>
            <a:r>
              <a:rPr lang="en-US" altLang="ja-JP" sz="1400" dirty="0" err="1">
                <a:solidFill>
                  <a:schemeClr val="bg2"/>
                </a:solidFill>
              </a:rPr>
              <a:t>Shahriar</a:t>
            </a:r>
            <a:r>
              <a:rPr lang="en-US" altLang="ja-JP" sz="1400" dirty="0">
                <a:solidFill>
                  <a:schemeClr val="bg2"/>
                </a:solidFill>
              </a:rPr>
              <a:t> </a:t>
            </a:r>
            <a:r>
              <a:rPr lang="en-US" altLang="ja-JP" sz="1400" dirty="0" err="1">
                <a:solidFill>
                  <a:schemeClr val="bg2"/>
                </a:solidFill>
              </a:rPr>
              <a:t>Nirjon</a:t>
            </a:r>
            <a:r>
              <a:rPr lang="en-US" altLang="ja-JP" sz="1400" dirty="0">
                <a:solidFill>
                  <a:schemeClr val="bg2"/>
                </a:solidFill>
              </a:rPr>
              <a:t>, Robert Dickerson, and John A. </a:t>
            </a:r>
            <a:r>
              <a:rPr lang="en-US" altLang="ja-JP" sz="1400" dirty="0" err="1">
                <a:solidFill>
                  <a:schemeClr val="bg2"/>
                </a:solidFill>
              </a:rPr>
              <a:t>Stankovic</a:t>
            </a:r>
            <a:r>
              <a:rPr lang="en-US" altLang="ja-JP" sz="1400" dirty="0">
                <a:solidFill>
                  <a:schemeClr val="bg2"/>
                </a:solidFill>
              </a:rPr>
              <a:t>. </a:t>
            </a:r>
            <a:r>
              <a:rPr lang="en-US" altLang="ja-JP" sz="1400" dirty="0" smtClean="0">
                <a:solidFill>
                  <a:schemeClr val="bg2"/>
                </a:solidFill>
              </a:rPr>
              <a:t>Septimu</a:t>
            </a:r>
            <a:r>
              <a:rPr lang="en-US" altLang="ja-JP" sz="1400" baseline="30000" dirty="0" smtClean="0">
                <a:solidFill>
                  <a:schemeClr val="bg2"/>
                </a:solidFill>
              </a:rPr>
              <a:t>2</a:t>
            </a:r>
            <a:r>
              <a:rPr lang="en-US" altLang="ja-JP" sz="1400" dirty="0" smtClean="0">
                <a:solidFill>
                  <a:schemeClr val="bg2"/>
                </a:solidFill>
              </a:rPr>
              <a:t> </a:t>
            </a:r>
            <a:r>
              <a:rPr lang="en-US" altLang="ja-JP" sz="1400" dirty="0">
                <a:solidFill>
                  <a:schemeClr val="bg2"/>
                </a:solidFill>
              </a:rPr>
              <a:t>- </a:t>
            </a:r>
            <a:r>
              <a:rPr lang="en-US" altLang="ja-JP" sz="1400" dirty="0" smtClean="0">
                <a:solidFill>
                  <a:schemeClr val="bg2"/>
                </a:solidFill>
              </a:rPr>
              <a:t>Earphones </a:t>
            </a:r>
            <a:br>
              <a:rPr lang="en-US" altLang="ja-JP" sz="1400" dirty="0" smtClean="0">
                <a:solidFill>
                  <a:schemeClr val="bg2"/>
                </a:solidFill>
              </a:rPr>
            </a:br>
            <a:r>
              <a:rPr lang="en-US" altLang="ja-JP" sz="1400" dirty="0" smtClean="0">
                <a:solidFill>
                  <a:schemeClr val="bg2"/>
                </a:solidFill>
              </a:rPr>
              <a:t>     for </a:t>
            </a:r>
            <a:r>
              <a:rPr lang="en-US" altLang="ja-JP" sz="1400" dirty="0">
                <a:solidFill>
                  <a:schemeClr val="bg2"/>
                </a:solidFill>
              </a:rPr>
              <a:t>C</a:t>
            </a:r>
            <a:r>
              <a:rPr lang="en-US" altLang="ja-JP" sz="1400" dirty="0" smtClean="0">
                <a:solidFill>
                  <a:schemeClr val="bg2"/>
                </a:solidFill>
              </a:rPr>
              <a:t>ontinuous </a:t>
            </a:r>
            <a:r>
              <a:rPr lang="en-US" altLang="ja-JP" sz="1400" dirty="0">
                <a:solidFill>
                  <a:schemeClr val="bg2"/>
                </a:solidFill>
              </a:rPr>
              <a:t>and </a:t>
            </a:r>
            <a:r>
              <a:rPr lang="en-US" altLang="ja-JP" sz="1400" dirty="0" smtClean="0">
                <a:solidFill>
                  <a:schemeClr val="bg2"/>
                </a:solidFill>
              </a:rPr>
              <a:t>Non-intrusive </a:t>
            </a:r>
            <a:r>
              <a:rPr lang="en-US" altLang="ja-JP" sz="1400" dirty="0">
                <a:solidFill>
                  <a:schemeClr val="bg2"/>
                </a:solidFill>
              </a:rPr>
              <a:t>P</a:t>
            </a:r>
            <a:r>
              <a:rPr lang="en-US" altLang="ja-JP" sz="1400" dirty="0" smtClean="0">
                <a:solidFill>
                  <a:schemeClr val="bg2"/>
                </a:solidFill>
              </a:rPr>
              <a:t>hysiological </a:t>
            </a:r>
            <a:r>
              <a:rPr lang="en-US" altLang="ja-JP" sz="1400" dirty="0">
                <a:solidFill>
                  <a:schemeClr val="bg2"/>
                </a:solidFill>
              </a:rPr>
              <a:t>and </a:t>
            </a:r>
            <a:r>
              <a:rPr lang="en-US" altLang="ja-JP" sz="1400" dirty="0" smtClean="0">
                <a:solidFill>
                  <a:schemeClr val="bg2"/>
                </a:solidFill>
              </a:rPr>
              <a:t>Environmental </a:t>
            </a:r>
            <a:r>
              <a:rPr lang="en-US" altLang="ja-JP" sz="1400" dirty="0">
                <a:solidFill>
                  <a:schemeClr val="bg2"/>
                </a:solidFill>
              </a:rPr>
              <a:t>M</a:t>
            </a:r>
            <a:r>
              <a:rPr lang="en-US" altLang="ja-JP" sz="1400" dirty="0" smtClean="0">
                <a:solidFill>
                  <a:schemeClr val="bg2"/>
                </a:solidFill>
              </a:rPr>
              <a:t>onitoring. </a:t>
            </a:r>
            <a:r>
              <a:rPr lang="en-US" altLang="ja-JP" sz="1400" dirty="0" err="1" smtClean="0">
                <a:solidFill>
                  <a:schemeClr val="bg2"/>
                </a:solidFill>
              </a:rPr>
              <a:t>SenSys</a:t>
            </a:r>
            <a:r>
              <a:rPr lang="en-US" altLang="ja-JP" sz="1400" dirty="0">
                <a:solidFill>
                  <a:schemeClr val="bg2"/>
                </a:solidFill>
              </a:rPr>
              <a:t> </a:t>
            </a:r>
            <a:r>
              <a:rPr lang="ja-JP" altLang="en-US" sz="1400" dirty="0" smtClean="0">
                <a:solidFill>
                  <a:schemeClr val="bg2"/>
                </a:solidFill>
              </a:rPr>
              <a:t>’</a:t>
            </a:r>
            <a:r>
              <a:rPr lang="en-US" altLang="ja-JP" sz="1400" dirty="0" smtClean="0">
                <a:solidFill>
                  <a:schemeClr val="bg2"/>
                </a:solidFill>
              </a:rPr>
              <a:t>12</a:t>
            </a:r>
            <a:r>
              <a:rPr lang="en-US" altLang="ja-JP" sz="1400" dirty="0">
                <a:solidFill>
                  <a:schemeClr val="bg2"/>
                </a:solidFill>
              </a:rPr>
              <a:t>, </a:t>
            </a:r>
            <a:r>
              <a:rPr lang="en-US" altLang="ja-JP" sz="1400" dirty="0" smtClean="0">
                <a:solidFill>
                  <a:schemeClr val="bg2"/>
                </a:solidFill>
              </a:rPr>
              <a:t/>
            </a:r>
            <a:br>
              <a:rPr lang="en-US" altLang="ja-JP" sz="1400" dirty="0" smtClean="0">
                <a:solidFill>
                  <a:schemeClr val="bg2"/>
                </a:solidFill>
              </a:rPr>
            </a:br>
            <a:r>
              <a:rPr lang="en-US" altLang="ja-JP" sz="1400" dirty="0" smtClean="0">
                <a:solidFill>
                  <a:schemeClr val="bg2"/>
                </a:solidFill>
              </a:rPr>
              <a:t>     pp. </a:t>
            </a:r>
            <a:r>
              <a:rPr lang="en-US" altLang="ja-JP" sz="1400" dirty="0">
                <a:solidFill>
                  <a:schemeClr val="bg2"/>
                </a:solidFill>
              </a:rPr>
              <a:t>387–388</a:t>
            </a:r>
            <a:r>
              <a:rPr lang="en-US" altLang="ja-JP" sz="1400" dirty="0" smtClean="0">
                <a:solidFill>
                  <a:schemeClr val="bg2"/>
                </a:solidFill>
              </a:rPr>
              <a:t>, </a:t>
            </a:r>
            <a:r>
              <a:rPr lang="en-US" altLang="ja-JP" sz="1400" dirty="0">
                <a:solidFill>
                  <a:schemeClr val="bg2"/>
                </a:solidFill>
              </a:rPr>
              <a:t>2012</a:t>
            </a:r>
            <a:r>
              <a:rPr lang="en-US" altLang="ja-JP" sz="1400" dirty="0" smtClean="0">
                <a:solidFill>
                  <a:schemeClr val="bg2"/>
                </a:solidFill>
              </a:rPr>
              <a:t>. </a:t>
            </a:r>
            <a:endParaRPr lang="en-US" altLang="ja-JP" sz="1400" dirty="0">
              <a:solidFill>
                <a:schemeClr val="bg2"/>
              </a:solidFill>
              <a:effectLst/>
            </a:endParaRPr>
          </a:p>
        </p:txBody>
      </p:sp>
      <p:sp>
        <p:nvSpPr>
          <p:cNvPr id="6" name="角丸四角形 5"/>
          <p:cNvSpPr/>
          <p:nvPr/>
        </p:nvSpPr>
        <p:spPr>
          <a:xfrm>
            <a:off x="1259588" y="4175213"/>
            <a:ext cx="6573528" cy="1203166"/>
          </a:xfrm>
          <a:prstGeom prst="roundRect">
            <a:avLst/>
          </a:prstGeom>
          <a:solidFill>
            <a:schemeClr val="bg1"/>
          </a:solidFill>
          <a:ln w="571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ja-JP" altLang="en-US" sz="3200" dirty="0" smtClean="0">
                <a:solidFill>
                  <a:schemeClr val="accent1"/>
                </a:solidFill>
                <a:latin typeface="ヒラギノ角ゴ ProN W3"/>
                <a:ea typeface="ヒラギノ角ゴ ProN W3"/>
                <a:cs typeface="ヒラギノ角ゴ ProN W3"/>
                <a:sym typeface="ヒラギノ角ゴ ProN W3"/>
              </a:rPr>
              <a:t>　本研究は気圧センサを利用して</a:t>
            </a:r>
            <a:r>
              <a:rPr kumimoji="0" lang="en-US" altLang="ja-JP" sz="3200" dirty="0" smtClean="0">
                <a:solidFill>
                  <a:schemeClr val="accent1"/>
                </a:solidFill>
                <a:latin typeface="ヒラギノ角ゴ ProN W3"/>
                <a:ea typeface="ヒラギノ角ゴ ProN W3"/>
                <a:cs typeface="ヒラギノ角ゴ ProN W3"/>
                <a:sym typeface="ヒラギノ角ゴ ProN W3"/>
              </a:rPr>
              <a:t/>
            </a:r>
            <a:br>
              <a:rPr kumimoji="0" lang="en-US" altLang="ja-JP" sz="3200" dirty="0" smtClean="0">
                <a:solidFill>
                  <a:schemeClr val="accent1"/>
                </a:solidFill>
                <a:latin typeface="ヒラギノ角ゴ ProN W3"/>
                <a:ea typeface="ヒラギノ角ゴ ProN W3"/>
                <a:cs typeface="ヒラギノ角ゴ ProN W3"/>
                <a:sym typeface="ヒラギノ角ゴ ProN W3"/>
              </a:rPr>
            </a:br>
            <a:r>
              <a:rPr kumimoji="0" lang="ja-JP" altLang="en-US" sz="3200" dirty="0" smtClean="0">
                <a:solidFill>
                  <a:schemeClr val="accent1"/>
                </a:solidFill>
                <a:latin typeface="ヒラギノ角ゴ ProN W3"/>
                <a:ea typeface="ヒラギノ角ゴ ProN W3"/>
                <a:cs typeface="ヒラギノ角ゴ ProN W3"/>
                <a:sym typeface="ヒラギノ角ゴ ProN W3"/>
              </a:rPr>
              <a:t>　下顎運動を認識している</a:t>
            </a:r>
            <a:endParaRPr kumimoji="0" lang="en-US" altLang="ja-JP" sz="3200" dirty="0" smtClean="0">
              <a:solidFill>
                <a:schemeClr val="accent1"/>
              </a:solidFill>
              <a:latin typeface="ヒラギノ角ゴ ProN W3"/>
              <a:ea typeface="ヒラギノ角ゴ ProN W3"/>
              <a:cs typeface="ヒラギノ角ゴ ProN W3"/>
              <a:sym typeface="ヒラギノ角ゴ ProN W3"/>
            </a:endParaRPr>
          </a:p>
        </p:txBody>
      </p:sp>
    </p:spTree>
    <p:extLst>
      <p:ext uri="{BB962C8B-B14F-4D97-AF65-F5344CB8AC3E}">
        <p14:creationId xmlns:p14="http://schemas.microsoft.com/office/powerpoint/2010/main" val="161887866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研究方針</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a:t>
            </a:fld>
            <a:endParaRPr kumimoji="1" lang="ja-JP" altLang="en-US"/>
          </a:p>
        </p:txBody>
      </p:sp>
      <p:sp>
        <p:nvSpPr>
          <p:cNvPr id="5" name="テキスト ボックス 4"/>
          <p:cNvSpPr txBox="1"/>
          <p:nvPr/>
        </p:nvSpPr>
        <p:spPr>
          <a:xfrm>
            <a:off x="827385" y="1831640"/>
            <a:ext cx="74892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hangingPunct="0"/>
            <a:r>
              <a:rPr kumimoji="0" lang="ja-JP" altLang="en-US" sz="3200" b="1" dirty="0" smtClean="0">
                <a:solidFill>
                  <a:schemeClr val="bg2"/>
                </a:solidFill>
                <a:sym typeface="Avenir Next"/>
              </a:rPr>
              <a:t>顎</a:t>
            </a:r>
            <a:r>
              <a:rPr kumimoji="0" lang="ja-JP" altLang="en-US" sz="3200" dirty="0" smtClean="0">
                <a:solidFill>
                  <a:schemeClr val="bg2"/>
                </a:solidFill>
                <a:sym typeface="Avenir Next"/>
              </a:rPr>
              <a:t>を使ったハンズフリー操作</a:t>
            </a:r>
            <a:r>
              <a:rPr kumimoji="0" lang="ja-JP" altLang="en-US" sz="3200" smtClean="0">
                <a:solidFill>
                  <a:schemeClr val="bg2"/>
                </a:solidFill>
                <a:sym typeface="Avenir Next"/>
              </a:rPr>
              <a:t>手法の実現</a:t>
            </a:r>
            <a:endParaRPr kumimoji="0" lang="ja-JP" altLang="en-US" sz="3200" dirty="0">
              <a:solidFill>
                <a:schemeClr val="bg2"/>
              </a:solidFill>
              <a:sym typeface="Avenir Next"/>
            </a:endParaRPr>
          </a:p>
        </p:txBody>
      </p:sp>
      <p:sp>
        <p:nvSpPr>
          <p:cNvPr id="6" name="角丸四角形 5"/>
          <p:cNvSpPr/>
          <p:nvPr/>
        </p:nvSpPr>
        <p:spPr>
          <a:xfrm>
            <a:off x="580572" y="1594089"/>
            <a:ext cx="7883999" cy="1032907"/>
          </a:xfrm>
          <a:prstGeom prst="roundRect">
            <a:avLst/>
          </a:prstGeom>
          <a:noFill/>
          <a:ln w="571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5400" b="0" i="0" u="none" strike="noStrike" cap="none" spc="0" normalizeH="0" baseline="0" dirty="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18" name="テキスト プレースホルダー 2"/>
          <p:cNvSpPr>
            <a:spLocks noGrp="1"/>
          </p:cNvSpPr>
          <p:nvPr>
            <p:ph type="body" idx="1"/>
          </p:nvPr>
        </p:nvSpPr>
        <p:spPr>
          <a:xfrm>
            <a:off x="827385" y="3194470"/>
            <a:ext cx="7466065" cy="1750164"/>
          </a:xfrm>
        </p:spPr>
        <p:txBody>
          <a:bodyPr>
            <a:normAutofit/>
          </a:bodyPr>
          <a:lstStyle/>
          <a:p>
            <a:r>
              <a:rPr lang="ja-JP" altLang="en-US" sz="2800" dirty="0" smtClean="0"/>
              <a:t>上下左右前後など多様に動かすことができる</a:t>
            </a:r>
            <a:endParaRPr lang="en-US" altLang="ja-JP" sz="2800" dirty="0" smtClean="0"/>
          </a:p>
          <a:p>
            <a:r>
              <a:rPr lang="ja-JP" altLang="en-US" sz="2800" dirty="0" smtClean="0"/>
              <a:t>見なくても意図した動作が可能</a:t>
            </a:r>
            <a:r>
              <a:rPr lang="ja-JP" altLang="en-US" sz="2000" dirty="0" smtClean="0"/>
              <a:t>（アイズフリー）</a:t>
            </a:r>
            <a:endParaRPr lang="en-US" altLang="ja-JP" sz="2000" dirty="0" smtClean="0"/>
          </a:p>
        </p:txBody>
      </p:sp>
      <p:sp>
        <p:nvSpPr>
          <p:cNvPr id="19" name="角丸四角形 18"/>
          <p:cNvSpPr/>
          <p:nvPr/>
        </p:nvSpPr>
        <p:spPr>
          <a:xfrm>
            <a:off x="580572" y="3017741"/>
            <a:ext cx="7883999" cy="1499444"/>
          </a:xfrm>
          <a:prstGeom prst="roundRect">
            <a:avLst/>
          </a:prstGeom>
          <a:noFill/>
          <a:ln w="57150"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20" name="テキスト ボックス 19"/>
          <p:cNvSpPr txBox="1"/>
          <p:nvPr/>
        </p:nvSpPr>
        <p:spPr>
          <a:xfrm>
            <a:off x="962081" y="2681732"/>
            <a:ext cx="1949252"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600" b="1" dirty="0" smtClean="0">
                <a:solidFill>
                  <a:schemeClr val="accent6"/>
                </a:solidFill>
                <a:sym typeface="Avenir Next"/>
              </a:rPr>
              <a:t>顎の利点</a:t>
            </a:r>
            <a:endParaRPr kumimoji="0" lang="ja-JP" altLang="en-US" sz="3600" b="1" i="0" u="none" strike="noStrike" cap="none" spc="0" normalizeH="0" baseline="0" dirty="0">
              <a:ln>
                <a:noFill/>
              </a:ln>
              <a:solidFill>
                <a:schemeClr val="accent6"/>
              </a:solidFill>
              <a:effectLst/>
              <a:uFillTx/>
              <a:sym typeface="Avenir Next"/>
            </a:endParaRPr>
          </a:p>
        </p:txBody>
      </p:sp>
      <p:sp>
        <p:nvSpPr>
          <p:cNvPr id="14" name="テキスト ボックス 13"/>
          <p:cNvSpPr txBox="1"/>
          <p:nvPr/>
        </p:nvSpPr>
        <p:spPr>
          <a:xfrm>
            <a:off x="962081" y="1226258"/>
            <a:ext cx="1949252"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600" b="1" dirty="0" smtClean="0">
                <a:solidFill>
                  <a:schemeClr val="accent1"/>
                </a:solidFill>
                <a:sym typeface="Avenir Next"/>
              </a:rPr>
              <a:t>研究目的</a:t>
            </a:r>
            <a:endParaRPr kumimoji="0" lang="ja-JP" altLang="en-US" sz="3600" b="1" i="0" u="none" strike="noStrike" cap="none" spc="0" normalizeH="0" baseline="0" dirty="0">
              <a:ln>
                <a:noFill/>
              </a:ln>
              <a:solidFill>
                <a:schemeClr val="accent1"/>
              </a:solidFill>
              <a:effectLst/>
              <a:uFillTx/>
              <a:latin typeface="+mn-lt"/>
              <a:ea typeface="+mn-ea"/>
              <a:cs typeface="+mn-cs"/>
              <a:sym typeface="Avenir Next"/>
            </a:endParaRPr>
          </a:p>
        </p:txBody>
      </p:sp>
      <p:sp>
        <p:nvSpPr>
          <p:cNvPr id="15" name="角丸四角形 14"/>
          <p:cNvSpPr/>
          <p:nvPr/>
        </p:nvSpPr>
        <p:spPr>
          <a:xfrm>
            <a:off x="580572" y="4897057"/>
            <a:ext cx="7847574" cy="1454364"/>
          </a:xfrm>
          <a:prstGeom prst="roundRect">
            <a:avLst/>
          </a:prstGeom>
          <a:noFill/>
          <a:ln w="5715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16" name="テキスト ボックス 15"/>
          <p:cNvSpPr txBox="1"/>
          <p:nvPr/>
        </p:nvSpPr>
        <p:spPr>
          <a:xfrm>
            <a:off x="962080" y="4550888"/>
            <a:ext cx="2410916"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600" b="1" dirty="0" smtClean="0">
                <a:solidFill>
                  <a:schemeClr val="accent4"/>
                </a:solidFill>
                <a:sym typeface="Avenir Next"/>
              </a:rPr>
              <a:t>アプローチ</a:t>
            </a:r>
            <a:endParaRPr kumimoji="0" lang="ja-JP" altLang="en-US" sz="3600" b="1" i="0" u="none" strike="noStrike" cap="none" spc="0" normalizeH="0" baseline="0" dirty="0">
              <a:ln>
                <a:noFill/>
              </a:ln>
              <a:solidFill>
                <a:schemeClr val="accent4"/>
              </a:solidFill>
              <a:effectLst/>
              <a:uFillTx/>
              <a:sym typeface="Avenir Next"/>
            </a:endParaRPr>
          </a:p>
        </p:txBody>
      </p:sp>
      <p:sp>
        <p:nvSpPr>
          <p:cNvPr id="17" name="テキスト プレースホルダー 2"/>
          <p:cNvSpPr txBox="1">
            <a:spLocks/>
          </p:cNvSpPr>
          <p:nvPr/>
        </p:nvSpPr>
        <p:spPr>
          <a:xfrm>
            <a:off x="962080" y="5107836"/>
            <a:ext cx="7466065" cy="1750164"/>
          </a:xfrm>
          <a:prstGeom prst="rect">
            <a:avLst/>
          </a:prstGeom>
          <a:ln w="12700">
            <a:miter lim="400000"/>
          </a:ln>
          <a:extLst>
            <a:ext uri="{C572A759-6A51-4108-AA02-DFA0A04FC94B}">
              <ma14:wrappingTextBoxFlag xmlns:ma14="http://schemas.microsoft.com/office/mac/drawingml/2011/main" val="1"/>
            </a:ext>
          </a:extLst>
        </p:spPr>
        <p:txBody>
          <a:bodyPr lIns="50797" tIns="50797" rIns="50797" bIns="50797">
            <a:normAutofit/>
          </a:bodyPr>
          <a:lstStyle>
            <a:lvl1pPr marL="234378" marR="0" indent="-234378" algn="l" defTabSz="308040" rtl="0" eaLnBrk="1" latinLnBrk="0" hangingPunct="1">
              <a:lnSpc>
                <a:spcPct val="130000"/>
              </a:lnSpc>
              <a:spcBef>
                <a:spcPts val="0"/>
              </a:spcBef>
              <a:spcAft>
                <a:spcPts val="633"/>
              </a:spcAft>
              <a:buClr>
                <a:schemeClr val="bg2"/>
              </a:buClr>
              <a:buSzPct val="75000"/>
              <a:buFont typeface="Wingdings" charset="2"/>
              <a:buChar char="n"/>
              <a:tabLst/>
              <a:defRPr kumimoji="1" sz="2109" b="0" i="0" u="none" strike="noStrike" cap="none" spc="0" baseline="0">
                <a:ln>
                  <a:noFill/>
                </a:ln>
                <a:solidFill>
                  <a:srgbClr val="3E4157"/>
                </a:solidFill>
                <a:uFillTx/>
                <a:latin typeface="+mj-lt"/>
                <a:ea typeface="+mj-ea"/>
                <a:cs typeface="Avenir Next Medium"/>
                <a:sym typeface="Avenir Next Medium"/>
              </a:defRPr>
            </a:lvl1pPr>
            <a:lvl2pPr marL="889000" marR="0" indent="-444500" algn="l" defTabSz="308040" rtl="0" eaLnBrk="1" latinLnBrk="0" hangingPunct="1">
              <a:lnSpc>
                <a:spcPct val="130000"/>
              </a:lnSpc>
              <a:spcBef>
                <a:spcPts val="0"/>
              </a:spcBef>
              <a:spcAft>
                <a:spcPts val="633"/>
              </a:spcAft>
              <a:buClr>
                <a:schemeClr val="bg2"/>
              </a:buClr>
              <a:buSzPct val="75000"/>
              <a:buFont typeface="Wingdings" charset="2"/>
              <a:buChar char="p"/>
              <a:tabLst/>
              <a:defRPr kumimoji="1" sz="2109" b="0" i="0" u="none" strike="noStrike" cap="none" spc="0" baseline="0">
                <a:ln>
                  <a:noFill/>
                </a:ln>
                <a:solidFill>
                  <a:srgbClr val="3E4157"/>
                </a:solidFill>
                <a:uFillTx/>
                <a:latin typeface="+mj-lt"/>
                <a:ea typeface="+mj-ea"/>
                <a:cs typeface="Avenir Next Medium"/>
                <a:sym typeface="Avenir Next Medium"/>
              </a:defRPr>
            </a:lvl2pPr>
            <a:lvl3pPr marL="1333500" marR="0" indent="-444500" algn="l" defTabSz="308040" rtl="0" eaLnBrk="1" latinLnBrk="0" hangingPunct="1">
              <a:lnSpc>
                <a:spcPct val="130000"/>
              </a:lnSpc>
              <a:spcBef>
                <a:spcPts val="0"/>
              </a:spcBef>
              <a:spcAft>
                <a:spcPts val="633"/>
              </a:spcAft>
              <a:buClrTx/>
              <a:buSzPct val="75000"/>
              <a:buFont typeface="Wingdings" charset="2"/>
              <a:buChar char="u"/>
              <a:tabLst/>
              <a:defRPr kumimoji="1" sz="2109" b="0" i="0" u="none" strike="noStrike" cap="none" spc="0" baseline="0">
                <a:ln>
                  <a:noFill/>
                </a:ln>
                <a:solidFill>
                  <a:srgbClr val="3E4157"/>
                </a:solidFill>
                <a:uFillTx/>
                <a:latin typeface="+mj-lt"/>
                <a:ea typeface="+mj-ea"/>
                <a:cs typeface="Avenir Next Medium"/>
                <a:sym typeface="Avenir Next Medium"/>
              </a:defRPr>
            </a:lvl3pPr>
            <a:lvl4pPr marL="1778000" marR="0" indent="-444500" algn="l" defTabSz="308040" rtl="0" eaLnBrk="1" latinLnBrk="0" hangingPunct="1">
              <a:lnSpc>
                <a:spcPct val="130000"/>
              </a:lnSpc>
              <a:spcBef>
                <a:spcPts val="0"/>
              </a:spcBef>
              <a:spcAft>
                <a:spcPts val="633"/>
              </a:spcAft>
              <a:buClrTx/>
              <a:buSzPct val="75000"/>
              <a:buFont typeface="Wingdings" charset="2"/>
              <a:buChar char="l"/>
              <a:tabLst/>
              <a:defRPr kumimoji="1" sz="2109" b="0" i="0" u="none" strike="noStrike" cap="none" spc="0" baseline="0">
                <a:ln>
                  <a:noFill/>
                </a:ln>
                <a:solidFill>
                  <a:srgbClr val="3E4157"/>
                </a:solidFill>
                <a:uFillTx/>
                <a:latin typeface="+mj-lt"/>
                <a:ea typeface="+mj-ea"/>
                <a:cs typeface="Avenir Next Medium"/>
                <a:sym typeface="Avenir Next Medium"/>
              </a:defRPr>
            </a:lvl4pPr>
            <a:lvl5pPr marL="2222500" marR="0" indent="-444500" algn="l" defTabSz="308040" rtl="0" eaLnBrk="1" latinLnBrk="0" hangingPunct="1">
              <a:lnSpc>
                <a:spcPct val="130000"/>
              </a:lnSpc>
              <a:spcBef>
                <a:spcPts val="0"/>
              </a:spcBef>
              <a:spcAft>
                <a:spcPts val="633"/>
              </a:spcAft>
              <a:buClrTx/>
              <a:buSzPct val="75000"/>
              <a:buFont typeface="Arial" charset="0"/>
              <a:buChar char="•"/>
              <a:tabLst/>
              <a:defRPr kumimoji="1" sz="2109" b="0" i="0" u="none" strike="noStrike" cap="none" spc="0" baseline="0">
                <a:ln>
                  <a:noFill/>
                </a:ln>
                <a:solidFill>
                  <a:srgbClr val="3E4157"/>
                </a:solidFill>
                <a:uFillTx/>
                <a:latin typeface="+mj-lt"/>
                <a:ea typeface="+mj-ea"/>
                <a:cs typeface="Avenir Next Medium"/>
                <a:sym typeface="Avenir Next Medium"/>
              </a:defRPr>
            </a:lvl5pPr>
            <a:lvl6pPr marL="1432310"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6pPr>
            <a:lvl7pPr marL="1666688"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7pPr>
            <a:lvl8pPr marL="1901066"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8pPr>
            <a:lvl9pPr marL="2135444" marR="0" indent="-260420" algn="l" defTabSz="308040" rtl="0" eaLnBrk="1" latinLnBrk="0" hangingPunct="1">
              <a:lnSpc>
                <a:spcPct val="100000"/>
              </a:lnSpc>
              <a:spcBef>
                <a:spcPts val="2215"/>
              </a:spcBef>
              <a:spcAft>
                <a:spcPts val="0"/>
              </a:spcAft>
              <a:buClrTx/>
              <a:buSzPct val="75000"/>
              <a:buFontTx/>
              <a:buChar char="•"/>
              <a:tabLst/>
              <a:defRPr kumimoji="1" sz="2109" b="0" i="0" u="none" strike="noStrike" cap="none" spc="0" baseline="0">
                <a:ln>
                  <a:noFill/>
                </a:ln>
                <a:solidFill>
                  <a:srgbClr val="3E4157"/>
                </a:solidFill>
                <a:uFillTx/>
                <a:latin typeface="Avenir Next Medium"/>
                <a:ea typeface="Avenir Next Medium"/>
                <a:cs typeface="Avenir Next Medium"/>
                <a:sym typeface="Avenir Next Medium"/>
              </a:defRPr>
            </a:lvl9pPr>
          </a:lstStyle>
          <a:p>
            <a:pPr marL="0" indent="0">
              <a:lnSpc>
                <a:spcPct val="100000"/>
              </a:lnSpc>
              <a:buFont typeface="Wingdings" charset="2"/>
              <a:buNone/>
            </a:pPr>
            <a:r>
              <a:rPr lang="ja-JP" altLang="en-US" sz="3200" kern="0" dirty="0" smtClean="0"/>
              <a:t>耳にセンサを取り付け顎の運動，つまり</a:t>
            </a:r>
            <a:r>
              <a:rPr lang="en-US" altLang="ja-JP" sz="3200" kern="0" dirty="0" smtClean="0"/>
              <a:t/>
            </a:r>
            <a:br>
              <a:rPr lang="en-US" altLang="ja-JP" sz="3200" kern="0" dirty="0" smtClean="0"/>
            </a:br>
            <a:r>
              <a:rPr lang="ja-JP" altLang="en-US" sz="3200" kern="0" dirty="0" smtClean="0"/>
              <a:t>下顎運動を認識するシステムの開発</a:t>
            </a:r>
            <a:endParaRPr lang="en-US" altLang="ja-JP" sz="3200" kern="0" dirty="0" smtClean="0"/>
          </a:p>
        </p:txBody>
      </p:sp>
    </p:spTree>
    <p:extLst>
      <p:ext uri="{BB962C8B-B14F-4D97-AF65-F5344CB8AC3E}">
        <p14:creationId xmlns:p14="http://schemas.microsoft.com/office/powerpoint/2010/main" val="1902415599"/>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実験：結果</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39</a:t>
            </a:fld>
            <a:endParaRPr kumimoji="1" lang="ja-JP" altLang="en-US"/>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42" y="1052453"/>
            <a:ext cx="8563977" cy="3538929"/>
          </a:xfrm>
          <a:prstGeom prst="rect">
            <a:avLst/>
          </a:prstGeom>
        </p:spPr>
      </p:pic>
      <p:sp>
        <p:nvSpPr>
          <p:cNvPr id="3" name="テキスト プレースホルダー 2"/>
          <p:cNvSpPr>
            <a:spLocks noGrp="1"/>
          </p:cNvSpPr>
          <p:nvPr>
            <p:ph type="body" idx="1"/>
          </p:nvPr>
        </p:nvSpPr>
        <p:spPr>
          <a:xfrm>
            <a:off x="580023" y="4395121"/>
            <a:ext cx="8104616" cy="2496458"/>
          </a:xfrm>
        </p:spPr>
        <p:txBody>
          <a:bodyPr>
            <a:normAutofit/>
          </a:bodyPr>
          <a:lstStyle/>
          <a:p>
            <a:pPr>
              <a:lnSpc>
                <a:spcPct val="100000"/>
              </a:lnSpc>
            </a:pPr>
            <a:r>
              <a:rPr kumimoji="1" lang="ja-JP" altLang="en-US" sz="2000" dirty="0" smtClean="0"/>
              <a:t>交差検定を行った結果</a:t>
            </a:r>
            <a:r>
              <a:rPr kumimoji="1" lang="en-US" altLang="ja-JP" sz="2000" dirty="0" smtClean="0"/>
              <a:t>3</a:t>
            </a:r>
            <a:r>
              <a:rPr kumimoji="1" lang="ja-JP" altLang="en-US" sz="2000" dirty="0" smtClean="0"/>
              <a:t>日間の平均認識率は</a:t>
            </a:r>
            <a:r>
              <a:rPr kumimoji="1" lang="en-US" altLang="ja-JP" sz="2000" dirty="0" smtClean="0"/>
              <a:t/>
            </a:r>
            <a:br>
              <a:rPr kumimoji="1" lang="en-US" altLang="ja-JP" sz="2000" dirty="0" smtClean="0"/>
            </a:br>
            <a:r>
              <a:rPr kumimoji="1" lang="ja-JP" altLang="en-US" sz="2000" dirty="0" smtClean="0"/>
              <a:t>音なし条件で</a:t>
            </a:r>
            <a:r>
              <a:rPr kumimoji="1" lang="en-US" altLang="ja-JP" sz="2000" dirty="0" smtClean="0"/>
              <a:t> </a:t>
            </a:r>
            <a:r>
              <a:rPr kumimoji="1" lang="en-US" altLang="ja-JP" sz="2600" b="1" dirty="0" smtClean="0">
                <a:solidFill>
                  <a:srgbClr val="5B9BD6"/>
                </a:solidFill>
              </a:rPr>
              <a:t>98.4%</a:t>
            </a:r>
            <a:r>
              <a:rPr kumimoji="1" lang="ja-JP" altLang="en-US" sz="2000" dirty="0" smtClean="0"/>
              <a:t>，音あり条件で</a:t>
            </a:r>
            <a:r>
              <a:rPr lang="en-US" altLang="ja-JP" sz="2000" dirty="0" smtClean="0"/>
              <a:t> </a:t>
            </a:r>
            <a:r>
              <a:rPr lang="en-US" altLang="ja-JP" sz="2600" b="1" dirty="0" smtClean="0">
                <a:solidFill>
                  <a:srgbClr val="ED7D31"/>
                </a:solidFill>
              </a:rPr>
              <a:t>96.4%</a:t>
            </a:r>
            <a:r>
              <a:rPr lang="ja-JP" altLang="en-US" sz="2000" dirty="0" smtClean="0"/>
              <a:t>，平均</a:t>
            </a:r>
            <a:r>
              <a:rPr lang="en-US" altLang="ja-JP" sz="2000" dirty="0" smtClean="0"/>
              <a:t> </a:t>
            </a:r>
            <a:r>
              <a:rPr lang="en-US" altLang="ja-JP" sz="2600" b="1" dirty="0" smtClean="0">
                <a:solidFill>
                  <a:srgbClr val="70AE46"/>
                </a:solidFill>
              </a:rPr>
              <a:t>97.4%</a:t>
            </a:r>
          </a:p>
          <a:p>
            <a:pPr>
              <a:lnSpc>
                <a:spcPct val="100000"/>
              </a:lnSpc>
            </a:pPr>
            <a:r>
              <a:rPr lang="ja-JP" altLang="en-US" sz="2200" dirty="0" smtClean="0"/>
              <a:t>対応のある</a:t>
            </a:r>
            <a:r>
              <a:rPr lang="en-US" altLang="ja-JP" sz="2200" dirty="0" smtClean="0"/>
              <a:t>t</a:t>
            </a:r>
            <a:r>
              <a:rPr lang="ja-JP" altLang="en-US" sz="2200" dirty="0" smtClean="0"/>
              <a:t>検定を</a:t>
            </a:r>
            <a:r>
              <a:rPr lang="ja-JP" altLang="en-US" sz="2200" dirty="0"/>
              <a:t>用いて音なし条件と音あり</a:t>
            </a:r>
            <a:r>
              <a:rPr lang="ja-JP" altLang="en-US" sz="2200" dirty="0" smtClean="0"/>
              <a:t>条件を</a:t>
            </a:r>
            <a:r>
              <a:rPr lang="en-US" altLang="ja-JP" sz="2200" dirty="0" smtClean="0"/>
              <a:t/>
            </a:r>
            <a:br>
              <a:rPr lang="en-US" altLang="ja-JP" sz="2200" dirty="0" smtClean="0"/>
            </a:br>
            <a:r>
              <a:rPr lang="ja-JP" altLang="en-US" sz="2200" dirty="0" smtClean="0"/>
              <a:t>比較したところ，両条件間に有意な差はなかった</a:t>
            </a:r>
            <a:r>
              <a:rPr lang="en-US" altLang="ja-JP" sz="2200" dirty="0" smtClean="0"/>
              <a:t/>
            </a:r>
            <a:br>
              <a:rPr lang="en-US" altLang="ja-JP" sz="2200" dirty="0" smtClean="0"/>
            </a:br>
            <a:r>
              <a:rPr lang="is-IS" altLang="ja-JP" sz="1600" dirty="0" smtClean="0"/>
              <a:t>(t(6) = </a:t>
            </a:r>
            <a:r>
              <a:rPr lang="is-IS" altLang="ja-JP" sz="1600" dirty="0"/>
              <a:t>.759, p = .527 &gt; </a:t>
            </a:r>
            <a:r>
              <a:rPr lang="is-IS" altLang="ja-JP" sz="1600" dirty="0" smtClean="0"/>
              <a:t>.05</a:t>
            </a:r>
            <a:r>
              <a:rPr lang="is-IS" altLang="ja-JP" sz="1600" dirty="0"/>
              <a:t>) </a:t>
            </a:r>
            <a:r>
              <a:rPr lang="ja-JP" altLang="en-US" sz="1800" dirty="0" smtClean="0"/>
              <a:t>．</a:t>
            </a:r>
            <a:r>
              <a:rPr lang="en-US" altLang="ja-JP" sz="1800" dirty="0" smtClean="0"/>
              <a:t/>
            </a:r>
            <a:br>
              <a:rPr lang="en-US" altLang="ja-JP" sz="1800" dirty="0" smtClean="0"/>
            </a:br>
            <a:endParaRPr lang="is-IS" altLang="ja-JP" sz="2200" dirty="0" smtClean="0"/>
          </a:p>
        </p:txBody>
      </p:sp>
    </p:spTree>
    <p:extLst>
      <p:ext uri="{BB962C8B-B14F-4D97-AF65-F5344CB8AC3E}">
        <p14:creationId xmlns:p14="http://schemas.microsoft.com/office/powerpoint/2010/main" val="1204205590"/>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実験</a:t>
            </a:r>
            <a:r>
              <a:rPr lang="ja-JP" altLang="en-US" dirty="0" smtClean="0"/>
              <a:t>：</a:t>
            </a:r>
            <a:r>
              <a:rPr kumimoji="1" lang="ja-JP" altLang="en-US" dirty="0" smtClean="0"/>
              <a:t>結論</a:t>
            </a:r>
            <a:endParaRPr kumimoji="1" lang="ja-JP" altLang="en-US" dirty="0"/>
          </a:p>
        </p:txBody>
      </p:sp>
      <p:sp>
        <p:nvSpPr>
          <p:cNvPr id="3" name="テキスト プレースホルダー 2"/>
          <p:cNvSpPr>
            <a:spLocks noGrp="1"/>
          </p:cNvSpPr>
          <p:nvPr>
            <p:ph type="body" idx="1"/>
          </p:nvPr>
        </p:nvSpPr>
        <p:spPr/>
        <p:txBody>
          <a:bodyPr/>
          <a:lstStyle/>
          <a:p>
            <a:r>
              <a:rPr lang="ja-JP" altLang="en-US" sz="2800" dirty="0"/>
              <a:t>下顎運動の認識が可能</a:t>
            </a:r>
            <a:r>
              <a:rPr lang="ja-JP" altLang="en-US" sz="2800" dirty="0" smtClean="0"/>
              <a:t>か</a:t>
            </a:r>
            <a:r>
              <a:rPr lang="en-US" altLang="ja-JP" sz="500" dirty="0" smtClean="0"/>
              <a:t> </a:t>
            </a:r>
            <a:r>
              <a:rPr lang="en-US" altLang="ja-JP" sz="2800" dirty="0" smtClean="0"/>
              <a:t/>
            </a:r>
            <a:br>
              <a:rPr lang="en-US" altLang="ja-JP" sz="2800" dirty="0" smtClean="0"/>
            </a:br>
            <a:r>
              <a:rPr lang="ja-JP" altLang="en-US" sz="2800" dirty="0" smtClean="0"/>
              <a:t>　→ 下顎運動を認識することが可能である</a:t>
            </a:r>
            <a:endParaRPr lang="en-US" altLang="ja-JP" sz="2800" dirty="0" smtClean="0"/>
          </a:p>
          <a:p>
            <a:endParaRPr lang="en-US" altLang="ja-JP" sz="2800" dirty="0"/>
          </a:p>
          <a:p>
            <a:r>
              <a:rPr lang="ja-JP" altLang="en-US" sz="2800" dirty="0" smtClean="0"/>
              <a:t>音あり条件においても認識</a:t>
            </a:r>
            <a:r>
              <a:rPr lang="ja-JP" altLang="en-US" sz="2800" dirty="0"/>
              <a:t>が可能</a:t>
            </a:r>
            <a:r>
              <a:rPr lang="ja-JP" altLang="en-US" sz="2800" dirty="0" smtClean="0"/>
              <a:t>か</a:t>
            </a:r>
            <a:r>
              <a:rPr lang="en-US" altLang="ja-JP" sz="500" dirty="0" smtClean="0"/>
              <a:t> </a:t>
            </a:r>
            <a:r>
              <a:rPr lang="en-US" altLang="ja-JP" sz="2800" dirty="0"/>
              <a:t/>
            </a:r>
            <a:br>
              <a:rPr lang="en-US" altLang="ja-JP" sz="2800" dirty="0"/>
            </a:br>
            <a:r>
              <a:rPr lang="ja-JP" altLang="en-US" sz="2800" dirty="0" smtClean="0"/>
              <a:t>　→</a:t>
            </a:r>
            <a:r>
              <a:rPr lang="en-US" altLang="ja-JP" sz="2800" dirty="0" smtClean="0"/>
              <a:t> </a:t>
            </a:r>
            <a:r>
              <a:rPr lang="ja-JP" altLang="en-US" sz="2800" dirty="0" smtClean="0"/>
              <a:t>音あり条件においても下顎運動を</a:t>
            </a:r>
            <a:r>
              <a:rPr lang="en-US" altLang="ja-JP" sz="2800" dirty="0" smtClean="0"/>
              <a:t/>
            </a:r>
            <a:br>
              <a:rPr lang="en-US" altLang="ja-JP" sz="2800" dirty="0" smtClean="0"/>
            </a:br>
            <a:r>
              <a:rPr lang="ja-JP" altLang="en-US" sz="2800" dirty="0" smtClean="0"/>
              <a:t>　　</a:t>
            </a:r>
            <a:r>
              <a:rPr lang="en-US" altLang="ja-JP" sz="2800" dirty="0" smtClean="0"/>
              <a:t> </a:t>
            </a:r>
            <a:r>
              <a:rPr lang="ja-JP" altLang="en-US" sz="2800" dirty="0" smtClean="0"/>
              <a:t>認識することが可能であると思われる</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40</a:t>
            </a:fld>
            <a:endParaRPr kumimoji="1" lang="ja-JP" altLang="en-US"/>
          </a:p>
        </p:txBody>
      </p:sp>
    </p:spTree>
    <p:extLst>
      <p:ext uri="{BB962C8B-B14F-4D97-AF65-F5344CB8AC3E}">
        <p14:creationId xmlns:p14="http://schemas.microsoft.com/office/powerpoint/2010/main" val="1180433797"/>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41</a:t>
            </a:fld>
            <a:endParaRPr kumimoji="1" lang="ja-JP" altLang="en-US"/>
          </a:p>
        </p:txBody>
      </p:sp>
      <p:sp>
        <p:nvSpPr>
          <p:cNvPr id="3" name="テキスト ボックス 2"/>
          <p:cNvSpPr txBox="1"/>
          <p:nvPr/>
        </p:nvSpPr>
        <p:spPr>
          <a:xfrm>
            <a:off x="820630" y="968258"/>
            <a:ext cx="5488682"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800" dirty="0" smtClean="0">
                <a:solidFill>
                  <a:schemeClr val="bg2"/>
                </a:solidFill>
                <a:sym typeface="Avenir Next"/>
              </a:rPr>
              <a:t>下顎運動を組み合わせ，</a:t>
            </a:r>
            <a:endParaRPr kumimoji="0" lang="en-US" altLang="ja-JP" sz="2800" dirty="0" smtClean="0">
              <a:solidFill>
                <a:schemeClr val="bg2"/>
              </a:solidFill>
              <a:sym typeface="Avenir Next"/>
            </a:endParaRPr>
          </a:p>
          <a:p>
            <a:pPr marL="0" marR="0" indent="0" algn="l" defTabSz="584200" rtl="0" fontAlgn="auto" latinLnBrk="0" hangingPunct="0">
              <a:lnSpc>
                <a:spcPct val="100000"/>
              </a:lnSpc>
              <a:spcBef>
                <a:spcPts val="0"/>
              </a:spcBef>
              <a:spcAft>
                <a:spcPts val="0"/>
              </a:spcAft>
              <a:buClrTx/>
              <a:buSzTx/>
              <a:buFontTx/>
              <a:buNone/>
              <a:tabLst/>
            </a:pPr>
            <a:r>
              <a:rPr kumimoji="0" lang="ja-JP" altLang="en-US" sz="2800" i="0" u="none" strike="noStrike" cap="none" spc="0" normalizeH="0" baseline="0" dirty="0" smtClean="0">
                <a:ln>
                  <a:noFill/>
                </a:ln>
                <a:solidFill>
                  <a:schemeClr val="bg2"/>
                </a:solidFill>
                <a:effectLst/>
                <a:uFillTx/>
                <a:sym typeface="Avenir Next"/>
              </a:rPr>
              <a:t>新たな</a:t>
            </a:r>
            <a:r>
              <a:rPr kumimoji="0" lang="ja-JP" altLang="en-US" sz="2800" dirty="0" smtClean="0">
                <a:solidFill>
                  <a:schemeClr val="bg2"/>
                </a:solidFill>
                <a:sym typeface="Avenir Next"/>
              </a:rPr>
              <a:t>下顎運動</a:t>
            </a:r>
            <a:r>
              <a:rPr kumimoji="0" lang="ja-JP" altLang="en-US" sz="2800" i="0" u="none" strike="noStrike" cap="none" spc="0" normalizeH="0" baseline="0" dirty="0" smtClean="0">
                <a:ln>
                  <a:noFill/>
                </a:ln>
                <a:solidFill>
                  <a:schemeClr val="bg2"/>
                </a:solidFill>
                <a:effectLst/>
                <a:uFillTx/>
                <a:sym typeface="Avenir Next"/>
              </a:rPr>
              <a:t>として認識できる</a:t>
            </a:r>
            <a:endParaRPr kumimoji="0" lang="ja-JP" altLang="en-US" sz="2800" i="0" u="none" strike="noStrike" cap="none" spc="0" normalizeH="0" baseline="0" dirty="0">
              <a:ln>
                <a:noFill/>
              </a:ln>
              <a:solidFill>
                <a:schemeClr val="bg2"/>
              </a:solidFill>
              <a:effectLst/>
              <a:uFillTx/>
              <a:sym typeface="Avenir Next"/>
            </a:endParaRPr>
          </a:p>
        </p:txBody>
      </p:sp>
      <p:grpSp>
        <p:nvGrpSpPr>
          <p:cNvPr id="70" name="図形グループ 69"/>
          <p:cNvGrpSpPr/>
          <p:nvPr/>
        </p:nvGrpSpPr>
        <p:grpSpPr>
          <a:xfrm>
            <a:off x="705435" y="2190416"/>
            <a:ext cx="3074201" cy="1849766"/>
            <a:chOff x="557807" y="1984947"/>
            <a:chExt cx="3337024" cy="2007908"/>
          </a:xfrm>
        </p:grpSpPr>
        <p:sp>
          <p:nvSpPr>
            <p:cNvPr id="28" name="フリーフォーム 27"/>
            <p:cNvSpPr/>
            <p:nvPr/>
          </p:nvSpPr>
          <p:spPr>
            <a:xfrm>
              <a:off x="2253390" y="2204040"/>
              <a:ext cx="1641441" cy="443433"/>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chemeClr val="accent5"/>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sp>
          <p:nvSpPr>
            <p:cNvPr id="29" name="フリーフォーム 28"/>
            <p:cNvSpPr/>
            <p:nvPr/>
          </p:nvSpPr>
          <p:spPr>
            <a:xfrm>
              <a:off x="2253391" y="3122963"/>
              <a:ext cx="1641440" cy="431886"/>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rgbClr val="0070C0"/>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30" name="直線コネクタ 29"/>
            <p:cNvCxnSpPr/>
            <p:nvPr/>
          </p:nvCxnSpPr>
          <p:spPr>
            <a:xfrm flipH="1" flipV="1">
              <a:off x="2253390" y="3115301"/>
              <a:ext cx="3558" cy="851140"/>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37" name="直線コネクタ 36"/>
            <p:cNvCxnSpPr/>
            <p:nvPr/>
          </p:nvCxnSpPr>
          <p:spPr>
            <a:xfrm flipH="1" flipV="1">
              <a:off x="2253390" y="2204041"/>
              <a:ext cx="3680" cy="824934"/>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38" name="直線コネクタ 37"/>
            <p:cNvCxnSpPr/>
            <p:nvPr/>
          </p:nvCxnSpPr>
          <p:spPr>
            <a:xfrm>
              <a:off x="2253390" y="3025152"/>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39" name="直線コネクタ 38"/>
            <p:cNvCxnSpPr/>
            <p:nvPr/>
          </p:nvCxnSpPr>
          <p:spPr>
            <a:xfrm>
              <a:off x="2253390" y="3966440"/>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40" name="テキスト ボックス 39"/>
            <p:cNvSpPr txBox="1"/>
            <p:nvPr/>
          </p:nvSpPr>
          <p:spPr>
            <a:xfrm>
              <a:off x="1837027" y="2390129"/>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FF0000"/>
                  </a:solidFill>
                  <a:effectLst/>
                  <a:uFillTx/>
                  <a:latin typeface="+mn-lt"/>
                  <a:ea typeface="+mn-ea"/>
                  <a:cs typeface="+mn-cs"/>
                  <a:sym typeface="Avenir Next"/>
                </a:rPr>
                <a:t>右</a:t>
              </a:r>
              <a:endParaRPr kumimoji="0" lang="ja-JP" altLang="en-US" sz="2000" b="1" i="0" u="none" strike="noStrike" cap="none" spc="0" normalizeH="0" baseline="0" dirty="0">
                <a:ln>
                  <a:noFill/>
                </a:ln>
                <a:solidFill>
                  <a:srgbClr val="FF0000"/>
                </a:solidFill>
                <a:effectLst/>
                <a:uFillTx/>
                <a:latin typeface="+mn-lt"/>
                <a:ea typeface="+mn-ea"/>
                <a:cs typeface="+mn-cs"/>
                <a:sym typeface="Avenir Next"/>
              </a:endParaRPr>
            </a:p>
          </p:txBody>
        </p:sp>
        <p:sp>
          <p:nvSpPr>
            <p:cNvPr id="41" name="テキスト ボックス 40"/>
            <p:cNvSpPr txBox="1"/>
            <p:nvPr/>
          </p:nvSpPr>
          <p:spPr>
            <a:xfrm>
              <a:off x="1837027" y="3276619"/>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070C0"/>
                  </a:solidFill>
                  <a:effectLst/>
                  <a:uFillTx/>
                  <a:latin typeface="+mn-lt"/>
                  <a:ea typeface="+mn-ea"/>
                  <a:cs typeface="+mn-cs"/>
                  <a:sym typeface="Avenir Next"/>
                </a:rPr>
                <a:t>左</a:t>
              </a:r>
              <a:endParaRPr kumimoji="0" lang="ja-JP" altLang="en-US" sz="2000" b="1" i="0" u="none" strike="noStrike" cap="none" spc="0" normalizeH="0" baseline="0" dirty="0">
                <a:ln>
                  <a:noFill/>
                </a:ln>
                <a:solidFill>
                  <a:srgbClr val="0070C0"/>
                </a:solidFill>
                <a:effectLst/>
                <a:uFillTx/>
                <a:latin typeface="+mn-lt"/>
                <a:ea typeface="+mn-ea"/>
                <a:cs typeface="+mn-cs"/>
                <a:sym typeface="Avenir Next"/>
              </a:endParaRPr>
            </a:p>
          </p:txBody>
        </p:sp>
        <p:pic>
          <p:nvPicPr>
            <p:cNvPr id="42" name="図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07" y="1984947"/>
              <a:ext cx="1235983" cy="1463558"/>
            </a:xfrm>
            <a:prstGeom prst="rect">
              <a:avLst/>
            </a:prstGeom>
          </p:spPr>
        </p:pic>
        <p:pic>
          <p:nvPicPr>
            <p:cNvPr id="43" name="図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101" y="3286868"/>
              <a:ext cx="960871" cy="705987"/>
            </a:xfrm>
            <a:prstGeom prst="rect">
              <a:avLst/>
            </a:prstGeom>
          </p:spPr>
        </p:pic>
      </p:grpSp>
      <p:cxnSp>
        <p:nvCxnSpPr>
          <p:cNvPr id="56" name="直線コネクタ 55"/>
          <p:cNvCxnSpPr/>
          <p:nvPr/>
        </p:nvCxnSpPr>
        <p:spPr>
          <a:xfrm flipV="1">
            <a:off x="6767115" y="4116882"/>
            <a:ext cx="0" cy="900654"/>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57" name="直線コネクタ 56"/>
          <p:cNvCxnSpPr/>
          <p:nvPr/>
        </p:nvCxnSpPr>
        <p:spPr>
          <a:xfrm flipH="1" flipV="1">
            <a:off x="6767115" y="3235416"/>
            <a:ext cx="3560" cy="797962"/>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sp>
        <p:nvSpPr>
          <p:cNvPr id="60" name="テキスト ボックス 59"/>
          <p:cNvSpPr txBox="1"/>
          <p:nvPr/>
        </p:nvSpPr>
        <p:spPr>
          <a:xfrm>
            <a:off x="6364365" y="3415420"/>
            <a:ext cx="300754" cy="3969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FF0000"/>
                </a:solidFill>
                <a:effectLst/>
                <a:uFillTx/>
                <a:latin typeface="+mn-lt"/>
                <a:ea typeface="+mn-ea"/>
                <a:cs typeface="+mn-cs"/>
                <a:sym typeface="Avenir Next"/>
              </a:rPr>
              <a:t>右</a:t>
            </a:r>
            <a:endParaRPr kumimoji="0" lang="ja-JP" altLang="en-US" sz="2000" b="1" i="0" u="none" strike="noStrike" cap="none" spc="0" normalizeH="0" baseline="0" dirty="0">
              <a:ln>
                <a:noFill/>
              </a:ln>
              <a:solidFill>
                <a:srgbClr val="FF0000"/>
              </a:solidFill>
              <a:effectLst/>
              <a:uFillTx/>
              <a:latin typeface="+mn-lt"/>
              <a:ea typeface="+mn-ea"/>
              <a:cs typeface="+mn-cs"/>
              <a:sym typeface="Avenir Next"/>
            </a:endParaRPr>
          </a:p>
        </p:txBody>
      </p:sp>
      <p:sp>
        <p:nvSpPr>
          <p:cNvPr id="61" name="テキスト ボックス 60"/>
          <p:cNvSpPr txBox="1"/>
          <p:nvPr/>
        </p:nvSpPr>
        <p:spPr>
          <a:xfrm>
            <a:off x="6364365" y="4272926"/>
            <a:ext cx="300754" cy="3969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070C0"/>
                </a:solidFill>
                <a:effectLst/>
                <a:uFillTx/>
                <a:latin typeface="+mn-lt"/>
                <a:ea typeface="+mn-ea"/>
                <a:cs typeface="+mn-cs"/>
                <a:sym typeface="Avenir Next"/>
              </a:rPr>
              <a:t>左</a:t>
            </a:r>
            <a:endParaRPr kumimoji="0" lang="ja-JP" altLang="en-US" sz="2000" b="1" i="0" u="none" strike="noStrike" cap="none" spc="0" normalizeH="0" baseline="0" dirty="0">
              <a:ln>
                <a:noFill/>
              </a:ln>
              <a:solidFill>
                <a:srgbClr val="0070C0"/>
              </a:solidFill>
              <a:effectLst/>
              <a:uFillTx/>
              <a:latin typeface="+mn-lt"/>
              <a:ea typeface="+mn-ea"/>
              <a:cs typeface="+mn-cs"/>
              <a:sym typeface="Avenir Next"/>
            </a:endParaRPr>
          </a:p>
        </p:txBody>
      </p:sp>
      <p:grpSp>
        <p:nvGrpSpPr>
          <p:cNvPr id="27" name="図形グループ 26"/>
          <p:cNvGrpSpPr/>
          <p:nvPr/>
        </p:nvGrpSpPr>
        <p:grpSpPr>
          <a:xfrm>
            <a:off x="6767115" y="4027282"/>
            <a:ext cx="1937008" cy="990551"/>
            <a:chOff x="4400010" y="5774071"/>
            <a:chExt cx="2908709" cy="1024030"/>
          </a:xfrm>
        </p:grpSpPr>
        <p:cxnSp>
          <p:nvCxnSpPr>
            <p:cNvPr id="50" name="直線コネクタ 49"/>
            <p:cNvCxnSpPr/>
            <p:nvPr/>
          </p:nvCxnSpPr>
          <p:spPr>
            <a:xfrm>
              <a:off x="5651304" y="5774071"/>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58" name="直線コネクタ 57"/>
            <p:cNvCxnSpPr/>
            <p:nvPr/>
          </p:nvCxnSpPr>
          <p:spPr>
            <a:xfrm>
              <a:off x="4400010" y="5776570"/>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59" name="直線コネクタ 58"/>
            <p:cNvCxnSpPr/>
            <p:nvPr/>
          </p:nvCxnSpPr>
          <p:spPr>
            <a:xfrm>
              <a:off x="4400010" y="6797807"/>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cxnSp>
          <p:nvCxnSpPr>
            <p:cNvPr id="62" name="直線コネクタ 61"/>
            <p:cNvCxnSpPr/>
            <p:nvPr/>
          </p:nvCxnSpPr>
          <p:spPr>
            <a:xfrm>
              <a:off x="5667278" y="6798101"/>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grpSp>
      <p:pic>
        <p:nvPicPr>
          <p:cNvPr id="63" name="図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886" y="2941735"/>
            <a:ext cx="1195572" cy="1415706"/>
          </a:xfrm>
          <a:prstGeom prst="rect">
            <a:avLst/>
          </a:prstGeom>
        </p:spPr>
      </p:pic>
      <p:pic>
        <p:nvPicPr>
          <p:cNvPr id="64" name="図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582" y="4107487"/>
            <a:ext cx="929455" cy="682904"/>
          </a:xfrm>
          <a:prstGeom prst="rect">
            <a:avLst/>
          </a:prstGeom>
        </p:spPr>
      </p:pic>
      <p:grpSp>
        <p:nvGrpSpPr>
          <p:cNvPr id="69" name="図形グループ 68"/>
          <p:cNvGrpSpPr/>
          <p:nvPr/>
        </p:nvGrpSpPr>
        <p:grpSpPr>
          <a:xfrm>
            <a:off x="691587" y="4448397"/>
            <a:ext cx="3097665" cy="1833655"/>
            <a:chOff x="4805468" y="1984946"/>
            <a:chExt cx="3347415" cy="1981494"/>
          </a:xfrm>
        </p:grpSpPr>
        <p:pic>
          <p:nvPicPr>
            <p:cNvPr id="45" name="図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468" y="1984946"/>
              <a:ext cx="1235983" cy="1463558"/>
            </a:xfrm>
            <a:prstGeom prst="rect">
              <a:avLst/>
            </a:prstGeom>
          </p:spPr>
        </p:pic>
        <p:pic>
          <p:nvPicPr>
            <p:cNvPr id="46" name="図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915" y="3044600"/>
              <a:ext cx="960871" cy="705987"/>
            </a:xfrm>
            <a:prstGeom prst="rect">
              <a:avLst/>
            </a:prstGeom>
          </p:spPr>
        </p:pic>
        <p:cxnSp>
          <p:nvCxnSpPr>
            <p:cNvPr id="48" name="直線コネクタ 47"/>
            <p:cNvCxnSpPr/>
            <p:nvPr/>
          </p:nvCxnSpPr>
          <p:spPr>
            <a:xfrm flipH="1" flipV="1">
              <a:off x="6511442" y="3115300"/>
              <a:ext cx="3558" cy="851140"/>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49" name="直線コネクタ 48"/>
            <p:cNvCxnSpPr/>
            <p:nvPr/>
          </p:nvCxnSpPr>
          <p:spPr>
            <a:xfrm flipH="1" flipV="1">
              <a:off x="6511442" y="2204040"/>
              <a:ext cx="3680" cy="824934"/>
            </a:xfrm>
            <a:prstGeom prst="line">
              <a:avLst/>
            </a:prstGeom>
            <a:noFill/>
            <a:ln w="25400" cap="flat">
              <a:solidFill>
                <a:schemeClr val="tx1">
                  <a:lumMod val="10000"/>
                </a:schemeClr>
              </a:solidFill>
              <a:prstDash val="solid"/>
              <a:miter lim="400000"/>
              <a:tailEnd type="none"/>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cxnSp>
        <p:cxnSp>
          <p:nvCxnSpPr>
            <p:cNvPr id="51" name="直線コネクタ 50"/>
            <p:cNvCxnSpPr/>
            <p:nvPr/>
          </p:nvCxnSpPr>
          <p:spPr>
            <a:xfrm>
              <a:off x="6511442" y="3966439"/>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52" name="テキスト ボックス 51"/>
            <p:cNvSpPr txBox="1"/>
            <p:nvPr/>
          </p:nvSpPr>
          <p:spPr>
            <a:xfrm>
              <a:off x="6081283" y="2368560"/>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FF0000"/>
                  </a:solidFill>
                  <a:effectLst/>
                  <a:uFillTx/>
                  <a:latin typeface="+mn-lt"/>
                  <a:ea typeface="+mn-ea"/>
                  <a:cs typeface="+mn-cs"/>
                  <a:sym typeface="Avenir Next"/>
                </a:rPr>
                <a:t>右</a:t>
              </a:r>
              <a:endParaRPr kumimoji="0" lang="ja-JP" altLang="en-US" sz="2000" b="1" i="0" u="none" strike="noStrike" cap="none" spc="0" normalizeH="0" baseline="0" dirty="0">
                <a:ln>
                  <a:noFill/>
                </a:ln>
                <a:solidFill>
                  <a:srgbClr val="FF0000"/>
                </a:solidFill>
                <a:effectLst/>
                <a:uFillTx/>
                <a:latin typeface="+mn-lt"/>
                <a:ea typeface="+mn-ea"/>
                <a:cs typeface="+mn-cs"/>
                <a:sym typeface="Avenir Next"/>
              </a:endParaRPr>
            </a:p>
          </p:txBody>
        </p:sp>
        <p:sp>
          <p:nvSpPr>
            <p:cNvPr id="53" name="テキスト ボックス 52"/>
            <p:cNvSpPr txBox="1"/>
            <p:nvPr/>
          </p:nvSpPr>
          <p:spPr>
            <a:xfrm>
              <a:off x="6081283" y="3255050"/>
              <a:ext cx="3109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smtClean="0">
                  <a:ln>
                    <a:noFill/>
                  </a:ln>
                  <a:solidFill>
                    <a:srgbClr val="0070C0"/>
                  </a:solidFill>
                  <a:effectLst/>
                  <a:uFillTx/>
                  <a:latin typeface="+mn-lt"/>
                  <a:ea typeface="+mn-ea"/>
                  <a:cs typeface="+mn-cs"/>
                  <a:sym typeface="Avenir Next"/>
                </a:rPr>
                <a:t>左</a:t>
              </a:r>
              <a:endParaRPr kumimoji="0" lang="ja-JP" altLang="en-US" sz="2000" b="1" i="0" u="none" strike="noStrike" cap="none" spc="0" normalizeH="0" baseline="0" dirty="0">
                <a:ln>
                  <a:noFill/>
                </a:ln>
                <a:solidFill>
                  <a:srgbClr val="0070C0"/>
                </a:solidFill>
                <a:effectLst/>
                <a:uFillTx/>
                <a:latin typeface="+mn-lt"/>
                <a:ea typeface="+mn-ea"/>
                <a:cs typeface="+mn-cs"/>
                <a:sym typeface="Avenir Next"/>
              </a:endParaRPr>
            </a:p>
          </p:txBody>
        </p:sp>
        <p:sp>
          <p:nvSpPr>
            <p:cNvPr id="65" name="フリーフォーム 64"/>
            <p:cNvSpPr/>
            <p:nvPr/>
          </p:nvSpPr>
          <p:spPr>
            <a:xfrm rot="10800000">
              <a:off x="6511440" y="2597319"/>
              <a:ext cx="1641441" cy="393422"/>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chemeClr val="accent5"/>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66" name="直線コネクタ 65"/>
            <p:cNvCxnSpPr/>
            <p:nvPr/>
          </p:nvCxnSpPr>
          <p:spPr>
            <a:xfrm>
              <a:off x="6511441" y="3025152"/>
              <a:ext cx="1641441" cy="0"/>
            </a:xfrm>
            <a:prstGeom prst="line">
              <a:avLst/>
            </a:prstGeom>
            <a:noFill/>
            <a:ln w="25400" cap="flat">
              <a:solidFill>
                <a:schemeClr val="tx2">
                  <a:lumMod val="10000"/>
                </a:schemeClr>
              </a:solidFill>
              <a:prstDash val="solid"/>
              <a:miter lim="400000"/>
              <a:tailEnd type="none"/>
            </a:ln>
            <a:effectLst/>
            <a:sp3d/>
          </p:spPr>
          <p:style>
            <a:lnRef idx="0">
              <a:scrgbClr r="0" g="0" b="0"/>
            </a:lnRef>
            <a:fillRef idx="0">
              <a:scrgbClr r="0" g="0" b="0"/>
            </a:fillRef>
            <a:effectRef idx="0">
              <a:scrgbClr r="0" g="0" b="0"/>
            </a:effectRef>
            <a:fontRef idx="none"/>
          </p:style>
        </p:cxnSp>
        <p:sp>
          <p:nvSpPr>
            <p:cNvPr id="67" name="フリーフォーム 66"/>
            <p:cNvSpPr/>
            <p:nvPr/>
          </p:nvSpPr>
          <p:spPr>
            <a:xfrm rot="10800000">
              <a:off x="6501052" y="3538605"/>
              <a:ext cx="1641439" cy="400471"/>
            </a:xfrm>
            <a:custGeom>
              <a:avLst/>
              <a:gdLst>
                <a:gd name="connsiteX0" fmla="*/ 0 w 3999345"/>
                <a:gd name="connsiteY0" fmla="*/ 2742905 h 2789087"/>
                <a:gd name="connsiteX1" fmla="*/ 794327 w 3999345"/>
                <a:gd name="connsiteY1" fmla="*/ 2345742 h 2789087"/>
                <a:gd name="connsiteX2" fmla="*/ 1459345 w 3999345"/>
                <a:gd name="connsiteY2" fmla="*/ 387633 h 2789087"/>
                <a:gd name="connsiteX3" fmla="*/ 1893455 w 3999345"/>
                <a:gd name="connsiteY3" fmla="*/ 119778 h 2789087"/>
                <a:gd name="connsiteX4" fmla="*/ 2826327 w 3999345"/>
                <a:gd name="connsiteY4" fmla="*/ 1828505 h 2789087"/>
                <a:gd name="connsiteX5" fmla="*/ 3999345 w 3999345"/>
                <a:gd name="connsiteY5" fmla="*/ 2789087 h 278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45" h="2789087">
                  <a:moveTo>
                    <a:pt x="0" y="2742905"/>
                  </a:moveTo>
                  <a:cubicBezTo>
                    <a:pt x="275551" y="2740596"/>
                    <a:pt x="551103" y="2738287"/>
                    <a:pt x="794327" y="2345742"/>
                  </a:cubicBezTo>
                  <a:cubicBezTo>
                    <a:pt x="1037551" y="1953197"/>
                    <a:pt x="1276157" y="758627"/>
                    <a:pt x="1459345" y="387633"/>
                  </a:cubicBezTo>
                  <a:cubicBezTo>
                    <a:pt x="1642533" y="16639"/>
                    <a:pt x="1665625" y="-120367"/>
                    <a:pt x="1893455" y="119778"/>
                  </a:cubicBezTo>
                  <a:cubicBezTo>
                    <a:pt x="2121285" y="359923"/>
                    <a:pt x="2475345" y="1383620"/>
                    <a:pt x="2826327" y="1828505"/>
                  </a:cubicBezTo>
                  <a:cubicBezTo>
                    <a:pt x="3177309" y="2273390"/>
                    <a:pt x="3999345" y="2789087"/>
                    <a:pt x="3999345" y="2789087"/>
                  </a:cubicBezTo>
                </a:path>
              </a:pathLst>
            </a:custGeom>
            <a:noFill/>
            <a:ln w="38100" cap="flat">
              <a:solidFill>
                <a:srgbClr val="0070C0"/>
              </a:solidFill>
              <a:miter lim="400000"/>
            </a:ln>
            <a:effectLst>
              <a:outerShdw blurRad="50800" dist="50800" dir="5400000" sx="1000" sy="1000" algn="ctr" rotWithShape="0">
                <a:srgbClr val="000000">
                  <a:alpha val="43137"/>
                </a:srgbClr>
              </a:outerShdw>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grpSp>
      <p:sp>
        <p:nvSpPr>
          <p:cNvPr id="71" name="テキスト ボックス 70"/>
          <p:cNvSpPr txBox="1"/>
          <p:nvPr/>
        </p:nvSpPr>
        <p:spPr>
          <a:xfrm>
            <a:off x="1438731" y="3967706"/>
            <a:ext cx="227638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400" i="0" u="none" strike="noStrike" cap="none" spc="0" normalizeH="0" baseline="0" dirty="0" smtClean="0">
                <a:ln>
                  <a:noFill/>
                </a:ln>
                <a:solidFill>
                  <a:schemeClr val="bg2"/>
                </a:solidFill>
                <a:effectLst/>
                <a:uFillTx/>
                <a:latin typeface="+mn-lt"/>
                <a:ea typeface="+mn-ea"/>
                <a:cs typeface="+mn-cs"/>
                <a:sym typeface="Avenir Next"/>
              </a:rPr>
              <a:t>口を開ける</a:t>
            </a:r>
            <a:endParaRPr kumimoji="0" lang="ja-JP" altLang="en-US" sz="2400" i="0" u="none" strike="noStrike" cap="none" spc="0" normalizeH="0" baseline="0" dirty="0">
              <a:ln>
                <a:noFill/>
              </a:ln>
              <a:solidFill>
                <a:schemeClr val="bg2"/>
              </a:solidFill>
              <a:effectLst/>
              <a:uFillTx/>
              <a:latin typeface="+mn-lt"/>
              <a:ea typeface="+mn-ea"/>
              <a:cs typeface="+mn-cs"/>
              <a:sym typeface="Avenir Next"/>
            </a:endParaRPr>
          </a:p>
        </p:txBody>
      </p:sp>
      <p:sp>
        <p:nvSpPr>
          <p:cNvPr id="72" name="テキスト ボックス 71"/>
          <p:cNvSpPr txBox="1"/>
          <p:nvPr/>
        </p:nvSpPr>
        <p:spPr>
          <a:xfrm>
            <a:off x="1438730" y="6237385"/>
            <a:ext cx="227638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400" i="0" u="none" strike="noStrike" cap="none" spc="0" normalizeH="0" baseline="0" dirty="0" smtClean="0">
                <a:ln>
                  <a:noFill/>
                </a:ln>
                <a:solidFill>
                  <a:schemeClr val="bg2"/>
                </a:solidFill>
                <a:effectLst/>
                <a:uFillTx/>
                <a:latin typeface="+mn-lt"/>
                <a:ea typeface="+mn-ea"/>
                <a:cs typeface="+mn-cs"/>
                <a:sym typeface="Avenir Next"/>
              </a:rPr>
              <a:t>口を閉じる</a:t>
            </a:r>
            <a:endParaRPr kumimoji="0" lang="ja-JP" altLang="en-US" sz="2400" i="0" u="none" strike="noStrike" cap="none" spc="0" normalizeH="0" baseline="0" dirty="0">
              <a:ln>
                <a:noFill/>
              </a:ln>
              <a:solidFill>
                <a:schemeClr val="bg2"/>
              </a:solidFill>
              <a:effectLst/>
              <a:uFillTx/>
              <a:latin typeface="+mn-lt"/>
              <a:ea typeface="+mn-ea"/>
              <a:cs typeface="+mn-cs"/>
              <a:sym typeface="Avenir Next"/>
            </a:endParaRPr>
          </a:p>
        </p:txBody>
      </p:sp>
      <p:sp>
        <p:nvSpPr>
          <p:cNvPr id="73" name="右矢印 72"/>
          <p:cNvSpPr/>
          <p:nvPr/>
        </p:nvSpPr>
        <p:spPr>
          <a:xfrm>
            <a:off x="4104720" y="3803199"/>
            <a:ext cx="775212" cy="1005672"/>
          </a:xfrm>
          <a:prstGeom prst="rightArrow">
            <a:avLst/>
          </a:prstGeom>
          <a:solidFill>
            <a:schemeClr val="bg2"/>
          </a:solidFill>
          <a:ln w="5715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74" name="テキスト ボックス 73"/>
          <p:cNvSpPr txBox="1"/>
          <p:nvPr/>
        </p:nvSpPr>
        <p:spPr>
          <a:xfrm>
            <a:off x="5872055" y="4974440"/>
            <a:ext cx="270462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400" i="0" u="none" strike="noStrike" cap="none" spc="0" normalizeH="0" baseline="0" dirty="0" smtClean="0">
                <a:ln>
                  <a:noFill/>
                </a:ln>
                <a:solidFill>
                  <a:schemeClr val="bg2"/>
                </a:solidFill>
                <a:effectLst/>
                <a:uFillTx/>
                <a:latin typeface="+mn-lt"/>
                <a:ea typeface="+mn-ea"/>
                <a:cs typeface="+mn-cs"/>
                <a:sym typeface="Avenir Next"/>
              </a:rPr>
              <a:t>口を開閉する</a:t>
            </a:r>
            <a:endParaRPr kumimoji="0" lang="ja-JP" altLang="en-US" sz="2400" i="0" u="none" strike="noStrike" cap="none" spc="0" normalizeH="0" baseline="0" dirty="0">
              <a:ln>
                <a:noFill/>
              </a:ln>
              <a:solidFill>
                <a:schemeClr val="bg2"/>
              </a:solidFill>
              <a:effectLst/>
              <a:uFillTx/>
              <a:latin typeface="+mn-lt"/>
              <a:ea typeface="+mn-ea"/>
              <a:cs typeface="+mn-cs"/>
              <a:sym typeface="Avenir Next"/>
            </a:endParaRPr>
          </a:p>
        </p:txBody>
      </p:sp>
      <p:sp>
        <p:nvSpPr>
          <p:cNvPr id="76" name="U ターン矢印 75"/>
          <p:cNvSpPr/>
          <p:nvPr/>
        </p:nvSpPr>
        <p:spPr>
          <a:xfrm rot="10800000">
            <a:off x="5809775" y="4336946"/>
            <a:ext cx="398684" cy="514181"/>
          </a:xfrm>
          <a:prstGeom prst="uturnArrow">
            <a:avLst>
              <a:gd name="adj1" fmla="val 21858"/>
              <a:gd name="adj2" fmla="val 25000"/>
              <a:gd name="adj3" fmla="val 25000"/>
              <a:gd name="adj4" fmla="val 43750"/>
              <a:gd name="adj5" fmla="val 99361"/>
            </a:avLst>
          </a:prstGeom>
          <a:solidFill>
            <a:srgbClr val="FF000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cxnSp>
        <p:nvCxnSpPr>
          <p:cNvPr id="47" name="直線コネクタ 46"/>
          <p:cNvCxnSpPr>
            <a:endCxn id="28" idx="5"/>
          </p:cNvCxnSpPr>
          <p:nvPr/>
        </p:nvCxnSpPr>
        <p:spPr>
          <a:xfrm>
            <a:off x="2260664" y="2788456"/>
            <a:ext cx="1518972" cy="12305"/>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54" name="直線コネクタ 53"/>
          <p:cNvCxnSpPr/>
          <p:nvPr/>
        </p:nvCxnSpPr>
        <p:spPr>
          <a:xfrm>
            <a:off x="2288663" y="3629311"/>
            <a:ext cx="1518972" cy="12305"/>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55" name="直線コネクタ 54"/>
          <p:cNvCxnSpPr/>
          <p:nvPr/>
        </p:nvCxnSpPr>
        <p:spPr>
          <a:xfrm>
            <a:off x="2260664" y="5002777"/>
            <a:ext cx="1518972" cy="12305"/>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77" name="直線コネクタ 76"/>
          <p:cNvCxnSpPr/>
          <p:nvPr/>
        </p:nvCxnSpPr>
        <p:spPr>
          <a:xfrm>
            <a:off x="2288663" y="5882602"/>
            <a:ext cx="1518972" cy="12305"/>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cxnSp>
        <p:nvCxnSpPr>
          <p:cNvPr id="78" name="直線コネクタ 77"/>
          <p:cNvCxnSpPr/>
          <p:nvPr/>
        </p:nvCxnSpPr>
        <p:spPr>
          <a:xfrm flipV="1">
            <a:off x="6767115" y="4575807"/>
            <a:ext cx="1918931" cy="623"/>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sp>
        <p:nvSpPr>
          <p:cNvPr id="75" name="フリーフォーム 74"/>
          <p:cNvSpPr/>
          <p:nvPr/>
        </p:nvSpPr>
        <p:spPr>
          <a:xfrm>
            <a:off x="6780762" y="4191916"/>
            <a:ext cx="1905284" cy="775252"/>
          </a:xfrm>
          <a:custGeom>
            <a:avLst/>
            <a:gdLst>
              <a:gd name="connsiteX0" fmla="*/ 0 w 2179983"/>
              <a:gd name="connsiteY0" fmla="*/ 616226 h 1173124"/>
              <a:gd name="connsiteX1" fmla="*/ 238539 w 2179983"/>
              <a:gd name="connsiteY1" fmla="*/ 516835 h 1173124"/>
              <a:gd name="connsiteX2" fmla="*/ 371061 w 2179983"/>
              <a:gd name="connsiteY2" fmla="*/ 0 h 1173124"/>
              <a:gd name="connsiteX3" fmla="*/ 702365 w 2179983"/>
              <a:gd name="connsiteY3" fmla="*/ 516835 h 1173124"/>
              <a:gd name="connsiteX4" fmla="*/ 1298713 w 2179983"/>
              <a:gd name="connsiteY4" fmla="*/ 589722 h 1173124"/>
              <a:gd name="connsiteX5" fmla="*/ 1656522 w 2179983"/>
              <a:gd name="connsiteY5" fmla="*/ 1172818 h 1173124"/>
              <a:gd name="connsiteX6" fmla="*/ 1835426 w 2179983"/>
              <a:gd name="connsiteY6" fmla="*/ 669235 h 1173124"/>
              <a:gd name="connsiteX7" fmla="*/ 2179983 w 2179983"/>
              <a:gd name="connsiteY7" fmla="*/ 596348 h 117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983" h="1173124">
                <a:moveTo>
                  <a:pt x="0" y="616226"/>
                </a:moveTo>
                <a:cubicBezTo>
                  <a:pt x="88348" y="617882"/>
                  <a:pt x="176696" y="619539"/>
                  <a:pt x="238539" y="516835"/>
                </a:cubicBezTo>
                <a:cubicBezTo>
                  <a:pt x="300382" y="414131"/>
                  <a:pt x="293757" y="0"/>
                  <a:pt x="371061" y="0"/>
                </a:cubicBezTo>
                <a:cubicBezTo>
                  <a:pt x="448365" y="0"/>
                  <a:pt x="547756" y="418548"/>
                  <a:pt x="702365" y="516835"/>
                </a:cubicBezTo>
                <a:cubicBezTo>
                  <a:pt x="856974" y="615122"/>
                  <a:pt x="1139687" y="480391"/>
                  <a:pt x="1298713" y="589722"/>
                </a:cubicBezTo>
                <a:cubicBezTo>
                  <a:pt x="1457739" y="699053"/>
                  <a:pt x="1567070" y="1159566"/>
                  <a:pt x="1656522" y="1172818"/>
                </a:cubicBezTo>
                <a:cubicBezTo>
                  <a:pt x="1745974" y="1186070"/>
                  <a:pt x="1748183" y="765313"/>
                  <a:pt x="1835426" y="669235"/>
                </a:cubicBezTo>
                <a:cubicBezTo>
                  <a:pt x="1922669" y="573157"/>
                  <a:pt x="2179983" y="596348"/>
                  <a:pt x="2179983" y="596348"/>
                </a:cubicBezTo>
              </a:path>
            </a:pathLst>
          </a:custGeom>
          <a:noFill/>
          <a:ln w="381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79" name="直線コネクタ 78"/>
          <p:cNvCxnSpPr/>
          <p:nvPr/>
        </p:nvCxnSpPr>
        <p:spPr>
          <a:xfrm flipV="1">
            <a:off x="6767114" y="3597569"/>
            <a:ext cx="1918931" cy="623"/>
          </a:xfrm>
          <a:prstGeom prst="line">
            <a:avLst/>
          </a:prstGeom>
          <a:noFill/>
          <a:ln w="25400" cap="flat">
            <a:solidFill>
              <a:schemeClr val="tx2">
                <a:lumMod val="10000"/>
              </a:schemeClr>
            </a:solidFill>
            <a:prstDash val="sysDot"/>
            <a:miter lim="400000"/>
            <a:tailEnd type="none"/>
          </a:ln>
          <a:effectLst/>
          <a:sp3d/>
        </p:spPr>
        <p:style>
          <a:lnRef idx="0">
            <a:scrgbClr r="0" g="0" b="0"/>
          </a:lnRef>
          <a:fillRef idx="0">
            <a:scrgbClr r="0" g="0" b="0"/>
          </a:fillRef>
          <a:effectRef idx="0">
            <a:scrgbClr r="0" g="0" b="0"/>
          </a:effectRef>
          <a:fontRef idx="none"/>
        </p:style>
      </p:cxnSp>
      <p:sp>
        <p:nvSpPr>
          <p:cNvPr id="68" name="フリーフォーム 67"/>
          <p:cNvSpPr/>
          <p:nvPr/>
        </p:nvSpPr>
        <p:spPr>
          <a:xfrm>
            <a:off x="6780762" y="3203515"/>
            <a:ext cx="1905284" cy="775252"/>
          </a:xfrm>
          <a:custGeom>
            <a:avLst/>
            <a:gdLst>
              <a:gd name="connsiteX0" fmla="*/ 0 w 2179983"/>
              <a:gd name="connsiteY0" fmla="*/ 616226 h 1173124"/>
              <a:gd name="connsiteX1" fmla="*/ 238539 w 2179983"/>
              <a:gd name="connsiteY1" fmla="*/ 516835 h 1173124"/>
              <a:gd name="connsiteX2" fmla="*/ 371061 w 2179983"/>
              <a:gd name="connsiteY2" fmla="*/ 0 h 1173124"/>
              <a:gd name="connsiteX3" fmla="*/ 702365 w 2179983"/>
              <a:gd name="connsiteY3" fmla="*/ 516835 h 1173124"/>
              <a:gd name="connsiteX4" fmla="*/ 1298713 w 2179983"/>
              <a:gd name="connsiteY4" fmla="*/ 589722 h 1173124"/>
              <a:gd name="connsiteX5" fmla="*/ 1656522 w 2179983"/>
              <a:gd name="connsiteY5" fmla="*/ 1172818 h 1173124"/>
              <a:gd name="connsiteX6" fmla="*/ 1835426 w 2179983"/>
              <a:gd name="connsiteY6" fmla="*/ 669235 h 1173124"/>
              <a:gd name="connsiteX7" fmla="*/ 2179983 w 2179983"/>
              <a:gd name="connsiteY7" fmla="*/ 596348 h 117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983" h="1173124">
                <a:moveTo>
                  <a:pt x="0" y="616226"/>
                </a:moveTo>
                <a:cubicBezTo>
                  <a:pt x="88348" y="617882"/>
                  <a:pt x="176696" y="619539"/>
                  <a:pt x="238539" y="516835"/>
                </a:cubicBezTo>
                <a:cubicBezTo>
                  <a:pt x="300382" y="414131"/>
                  <a:pt x="293757" y="0"/>
                  <a:pt x="371061" y="0"/>
                </a:cubicBezTo>
                <a:cubicBezTo>
                  <a:pt x="448365" y="0"/>
                  <a:pt x="547756" y="418548"/>
                  <a:pt x="702365" y="516835"/>
                </a:cubicBezTo>
                <a:cubicBezTo>
                  <a:pt x="856974" y="615122"/>
                  <a:pt x="1139687" y="480391"/>
                  <a:pt x="1298713" y="589722"/>
                </a:cubicBezTo>
                <a:cubicBezTo>
                  <a:pt x="1457739" y="699053"/>
                  <a:pt x="1567070" y="1159566"/>
                  <a:pt x="1656522" y="1172818"/>
                </a:cubicBezTo>
                <a:cubicBezTo>
                  <a:pt x="1745974" y="1186070"/>
                  <a:pt x="1748183" y="765313"/>
                  <a:pt x="1835426" y="669235"/>
                </a:cubicBezTo>
                <a:cubicBezTo>
                  <a:pt x="1922669" y="573157"/>
                  <a:pt x="2179983" y="596348"/>
                  <a:pt x="2179983" y="596348"/>
                </a:cubicBezTo>
              </a:path>
            </a:pathLst>
          </a:custGeom>
          <a:noFill/>
          <a:ln w="38100" cap="flat">
            <a:solidFill>
              <a:schemeClr val="accent5"/>
            </a:solidFill>
            <a:miter lim="400000"/>
          </a:ln>
          <a:effectLst/>
          <a:sp3d/>
        </p:spPr>
        <p:style>
          <a:lnRef idx="0">
            <a:scrgbClr r="0" g="0" b="0"/>
          </a:lnRef>
          <a:fillRef idx="0">
            <a:scrgbClr r="0" g="0" b="0"/>
          </a:fillRef>
          <a:effectRef idx="0">
            <a:scrgbClr r="0" g="0" b="0"/>
          </a:effectRef>
          <a:fontRef idx="none"/>
        </p:style>
        <p:txBody>
          <a:bodyPr rtlCol="0" anchor="ctr"/>
          <a:lstStyle/>
          <a:p>
            <a:pPr algn="ctr"/>
            <a:endParaRPr kumimoji="1" lang="ja-JP" altLang="en-US"/>
          </a:p>
        </p:txBody>
      </p:sp>
      <p:cxnSp>
        <p:nvCxnSpPr>
          <p:cNvPr id="80" name="直線矢印コネクタ 79"/>
          <p:cNvCxnSpPr/>
          <p:nvPr/>
        </p:nvCxnSpPr>
        <p:spPr>
          <a:xfrm>
            <a:off x="705435" y="3290892"/>
            <a:ext cx="0" cy="467513"/>
          </a:xfrm>
          <a:prstGeom prst="straightConnector1">
            <a:avLst/>
          </a:prstGeom>
          <a:noFill/>
          <a:ln w="50800" cap="flat">
            <a:solidFill>
              <a:schemeClr val="accent5">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81" name="直線矢印コネクタ 80"/>
          <p:cNvCxnSpPr/>
          <p:nvPr/>
        </p:nvCxnSpPr>
        <p:spPr>
          <a:xfrm flipV="1">
            <a:off x="715884" y="5561361"/>
            <a:ext cx="0" cy="481181"/>
          </a:xfrm>
          <a:prstGeom prst="straightConnector1">
            <a:avLst/>
          </a:prstGeom>
          <a:noFill/>
          <a:ln w="50800" cap="flat">
            <a:solidFill>
              <a:schemeClr val="accent5">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5" name="タイトル 4"/>
          <p:cNvSpPr>
            <a:spLocks noGrp="1"/>
          </p:cNvSpPr>
          <p:nvPr>
            <p:ph type="title"/>
          </p:nvPr>
        </p:nvSpPr>
        <p:spPr/>
        <p:txBody>
          <a:bodyPr/>
          <a:lstStyle/>
          <a:p>
            <a:r>
              <a:rPr kumimoji="1" lang="ja-JP" altLang="en-US" dirty="0" smtClean="0"/>
              <a:t>下顎運動の組み合わせ</a:t>
            </a:r>
            <a:endParaRPr kumimoji="1" lang="ja-JP" altLang="en-US" dirty="0"/>
          </a:p>
        </p:txBody>
      </p:sp>
    </p:spTree>
    <p:extLst>
      <p:ext uri="{BB962C8B-B14F-4D97-AF65-F5344CB8AC3E}">
        <p14:creationId xmlns:p14="http://schemas.microsoft.com/office/powerpoint/2010/main" val="1153522696"/>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MimiSense</a:t>
            </a:r>
            <a:r>
              <a:rPr lang="ja-JP" altLang="en-US" dirty="0" smtClean="0"/>
              <a:t>：原理</a:t>
            </a:r>
            <a:endParaRPr kumimoji="1" lang="ja-JP" altLang="en-US" dirty="0"/>
          </a:p>
        </p:txBody>
      </p:sp>
      <p:sp>
        <p:nvSpPr>
          <p:cNvPr id="3" name="テキスト プレースホルダー 2"/>
          <p:cNvSpPr>
            <a:spLocks noGrp="1"/>
          </p:cNvSpPr>
          <p:nvPr>
            <p:ph type="body" idx="1"/>
          </p:nvPr>
        </p:nvSpPr>
        <p:spPr>
          <a:xfrm>
            <a:off x="580022" y="963300"/>
            <a:ext cx="8267939" cy="5200654"/>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2800" smtClean="0">
                <a:solidFill>
                  <a:schemeClr val="bg2"/>
                </a:solidFill>
              </a:rPr>
              <a:t>下顎</a:t>
            </a:r>
            <a:r>
              <a:rPr lang="ja-JP" altLang="en-US" sz="2800" dirty="0" smtClean="0">
                <a:solidFill>
                  <a:schemeClr val="bg2"/>
                </a:solidFill>
              </a:rPr>
              <a:t>運動時の下顎頭の動きは外耳道を変形させる</a:t>
            </a:r>
            <a:r>
              <a:rPr lang="en-US" altLang="ja-JP" sz="1800" dirty="0" smtClean="0">
                <a:solidFill>
                  <a:schemeClr val="bg2"/>
                </a:solidFill>
              </a:rPr>
              <a:t>[1]</a:t>
            </a:r>
            <a:endParaRPr kumimoji="1" lang="ja-JP" altLang="en-US" sz="1800" dirty="0">
              <a:solidFill>
                <a:schemeClr val="bg2"/>
              </a:solidFill>
            </a:endParaRPr>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42</a:t>
            </a:fld>
            <a:endParaRPr kumimoji="1" lang="ja-JP" altLang="en-US"/>
          </a:p>
        </p:txBody>
      </p:sp>
      <p:sp>
        <p:nvSpPr>
          <p:cNvPr id="8" name="テキスト ボックス 7"/>
          <p:cNvSpPr txBox="1"/>
          <p:nvPr/>
        </p:nvSpPr>
        <p:spPr>
          <a:xfrm>
            <a:off x="296037" y="5318011"/>
            <a:ext cx="855192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800" b="1" dirty="0" smtClean="0">
                <a:solidFill>
                  <a:schemeClr val="bg2"/>
                </a:solidFill>
                <a:sym typeface="Avenir Next"/>
              </a:rPr>
              <a:t>外耳道が密閉されている場合</a:t>
            </a:r>
            <a:r>
              <a:rPr kumimoji="0" lang="en-US" altLang="ja-JP" sz="2800" b="1" dirty="0" smtClean="0">
                <a:solidFill>
                  <a:schemeClr val="bg2"/>
                </a:solidFill>
                <a:sym typeface="Avenir Next"/>
              </a:rPr>
              <a:t/>
            </a:r>
            <a:br>
              <a:rPr kumimoji="0" lang="en-US" altLang="ja-JP" sz="2800" b="1" dirty="0" smtClean="0">
                <a:solidFill>
                  <a:schemeClr val="bg2"/>
                </a:solidFill>
                <a:sym typeface="Avenir Next"/>
              </a:rPr>
            </a:br>
            <a:r>
              <a:rPr kumimoji="0" lang="ja-JP" altLang="en-US" sz="2800" b="1" dirty="0" smtClean="0">
                <a:solidFill>
                  <a:schemeClr val="bg2"/>
                </a:solidFill>
                <a:sym typeface="Avenir Next"/>
              </a:rPr>
              <a:t>体積の変化により気圧が変化する</a:t>
            </a:r>
            <a:endParaRPr kumimoji="0" lang="en-US" altLang="ja-JP" sz="2800" b="1" dirty="0" smtClean="0">
              <a:solidFill>
                <a:schemeClr val="bg2"/>
              </a:solidFill>
              <a:sym typeface="Avenir Next"/>
            </a:endParaRPr>
          </a:p>
        </p:txBody>
      </p:sp>
      <p:sp>
        <p:nvSpPr>
          <p:cNvPr id="9" name="テキスト ボックス 8"/>
          <p:cNvSpPr txBox="1"/>
          <p:nvPr/>
        </p:nvSpPr>
        <p:spPr>
          <a:xfrm>
            <a:off x="231497" y="6539964"/>
            <a:ext cx="889025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[1]</a:t>
            </a:r>
            <a:r>
              <a:rPr lang="ja-JP" altLang="en-US" sz="1400" dirty="0">
                <a:solidFill>
                  <a:schemeClr val="bg2"/>
                </a:solidFill>
              </a:rPr>
              <a:t>祁 君</a:t>
            </a:r>
            <a:r>
              <a:rPr lang="ja-JP" altLang="en-US" sz="1400" dirty="0" smtClean="0">
                <a:solidFill>
                  <a:schemeClr val="bg2"/>
                </a:solidFill>
              </a:rPr>
              <a:t>容</a:t>
            </a:r>
            <a:r>
              <a:rPr lang="en-US" altLang="ja-JP" sz="1400" dirty="0">
                <a:solidFill>
                  <a:schemeClr val="bg2"/>
                </a:solidFill>
              </a:rPr>
              <a:t>.</a:t>
            </a:r>
            <a:r>
              <a:rPr lang="en-US" altLang="ja-JP" sz="1400" dirty="0" smtClean="0">
                <a:solidFill>
                  <a:schemeClr val="bg2"/>
                </a:solidFill>
              </a:rPr>
              <a:t> </a:t>
            </a:r>
            <a:r>
              <a:rPr lang="ja-JP" altLang="en-US" sz="1400" dirty="0" smtClean="0">
                <a:solidFill>
                  <a:schemeClr val="bg2"/>
                </a:solidFill>
              </a:rPr>
              <a:t>顎運動時に起こる外耳道のひずみと下顎頭運動の相関関係</a:t>
            </a:r>
            <a:r>
              <a:rPr lang="en-US" altLang="ja-JP" sz="1400" dirty="0" smtClean="0">
                <a:solidFill>
                  <a:schemeClr val="bg2"/>
                </a:solidFill>
              </a:rPr>
              <a:t>.  </a:t>
            </a:r>
            <a:r>
              <a:rPr lang="ja-JP" altLang="en-US" sz="1400" dirty="0" smtClean="0">
                <a:solidFill>
                  <a:schemeClr val="bg2"/>
                </a:solidFill>
              </a:rPr>
              <a:t>松本歯科大学大学院学位論文</a:t>
            </a:r>
            <a:r>
              <a:rPr lang="en-US" altLang="ja-JP" sz="1400" dirty="0" smtClean="0">
                <a:solidFill>
                  <a:schemeClr val="bg2"/>
                </a:solidFill>
              </a:rPr>
              <a:t>. 2016. </a:t>
            </a:r>
            <a:endParaRPr lang="ja-JP" altLang="en-US" sz="1400" dirty="0">
              <a:solidFill>
                <a:schemeClr val="bg2"/>
              </a:solidFill>
              <a:effectLst/>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162" y="1490724"/>
            <a:ext cx="3140456" cy="3836787"/>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11" y="1490724"/>
            <a:ext cx="3208389" cy="3836787"/>
          </a:xfrm>
          <a:prstGeom prst="rect">
            <a:avLst/>
          </a:prstGeom>
        </p:spPr>
      </p:pic>
    </p:spTree>
    <p:extLst>
      <p:ext uri="{BB962C8B-B14F-4D97-AF65-F5344CB8AC3E}">
        <p14:creationId xmlns:p14="http://schemas.microsoft.com/office/powerpoint/2010/main" val="41877296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4</a:t>
            </a:fld>
            <a:endParaRPr kumimoji="1" lang="ja-JP" altLang="en-US"/>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5217" t="5217"/>
          <a:stretch/>
        </p:blipFill>
        <p:spPr>
          <a:xfrm>
            <a:off x="0" y="756606"/>
            <a:ext cx="9152089" cy="6101393"/>
          </a:xfrm>
          <a:prstGeom prst="rect">
            <a:avLst/>
          </a:prstGeom>
        </p:spPr>
      </p:pic>
      <p:sp>
        <p:nvSpPr>
          <p:cNvPr id="7" name="正方形/長方形 6"/>
          <p:cNvSpPr/>
          <p:nvPr/>
        </p:nvSpPr>
        <p:spPr>
          <a:xfrm>
            <a:off x="557774" y="1189683"/>
            <a:ext cx="8028447" cy="2123658"/>
          </a:xfrm>
          <a:prstGeom prst="rect">
            <a:avLst/>
          </a:prstGeom>
        </p:spPr>
        <p:txBody>
          <a:bodyPr wrap="square">
            <a:spAutoFit/>
          </a:bodyPr>
          <a:lstStyle/>
          <a:p>
            <a:r>
              <a:rPr lang="ja-JP" altLang="en-US" sz="4400" b="1" dirty="0" smtClean="0">
                <a:solidFill>
                  <a:schemeClr val="bg2"/>
                </a:solidFill>
              </a:rPr>
              <a:t>イヤホン型</a:t>
            </a:r>
            <a:endParaRPr lang="en-US" altLang="ja-JP" sz="4400" b="1" dirty="0" smtClean="0">
              <a:solidFill>
                <a:schemeClr val="bg2"/>
              </a:solidFill>
            </a:endParaRPr>
          </a:p>
          <a:p>
            <a:r>
              <a:rPr lang="ja-JP" altLang="en-US" sz="4400" b="1" dirty="0" smtClean="0">
                <a:solidFill>
                  <a:schemeClr val="bg2"/>
                </a:solidFill>
              </a:rPr>
              <a:t>下顎運動認識システム</a:t>
            </a:r>
            <a:endParaRPr lang="en-US" altLang="ja-JP" sz="4400" b="1" dirty="0" smtClean="0">
              <a:solidFill>
                <a:schemeClr val="bg2"/>
              </a:solidFill>
            </a:endParaRPr>
          </a:p>
          <a:p>
            <a:r>
              <a:rPr lang="en-US" altLang="ja-JP" sz="4400" b="1" dirty="0" err="1" smtClean="0">
                <a:solidFill>
                  <a:schemeClr val="accent4"/>
                </a:solidFill>
              </a:rPr>
              <a:t>MimiSense</a:t>
            </a:r>
            <a:endParaRPr lang="ja-JP" altLang="en-US" sz="4400" b="1" dirty="0">
              <a:solidFill>
                <a:schemeClr val="accent4"/>
              </a:solidFill>
            </a:endParaRPr>
          </a:p>
        </p:txBody>
      </p:sp>
      <p:sp>
        <p:nvSpPr>
          <p:cNvPr id="2" name="タイトル 1"/>
          <p:cNvSpPr>
            <a:spLocks noGrp="1"/>
          </p:cNvSpPr>
          <p:nvPr>
            <p:ph type="title"/>
          </p:nvPr>
        </p:nvSpPr>
        <p:spPr/>
        <p:txBody>
          <a:bodyPr/>
          <a:lstStyle/>
          <a:p>
            <a:r>
              <a:rPr lang="ja-JP" altLang="en-US" dirty="0" smtClean="0"/>
              <a:t>開発</a:t>
            </a:r>
            <a:r>
              <a:rPr kumimoji="1" lang="ja-JP" altLang="en-US" dirty="0" smtClean="0"/>
              <a:t>システム</a:t>
            </a:r>
            <a:endParaRPr kumimoji="1" lang="ja-JP" altLang="en-US" dirty="0"/>
          </a:p>
        </p:txBody>
      </p:sp>
    </p:spTree>
    <p:extLst>
      <p:ext uri="{BB962C8B-B14F-4D97-AF65-F5344CB8AC3E}">
        <p14:creationId xmlns:p14="http://schemas.microsoft.com/office/powerpoint/2010/main" val="1552325016"/>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MimiSense</a:t>
            </a:r>
            <a:r>
              <a:rPr kumimoji="1" lang="ja-JP" altLang="en-US" dirty="0" smtClean="0"/>
              <a:t>：デモ</a:t>
            </a:r>
            <a:endParaRPr kumimoji="1" lang="ja-JP" altLang="en-US" dirty="0"/>
          </a:p>
        </p:txBody>
      </p:sp>
      <p:sp>
        <p:nvSpPr>
          <p:cNvPr id="3" name="テキスト プレースホルダー 2"/>
          <p:cNvSpPr>
            <a:spLocks noGrp="1"/>
          </p:cNvSpPr>
          <p:nvPr>
            <p:ph type="body" idx="1"/>
          </p:nvPr>
        </p:nvSpPr>
        <p:spPr/>
        <p:txBody>
          <a:bodyPr/>
          <a:lstStyle/>
          <a:p>
            <a:r>
              <a:rPr kumimoji="1" lang="ja-JP" altLang="en-US" dirty="0" smtClean="0"/>
              <a:t>とりあえず認識のデモ</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5</a:t>
            </a:fld>
            <a:endParaRPr kumimoji="1" lang="ja-JP" altLang="en-US"/>
          </a:p>
        </p:txBody>
      </p:sp>
      <p:pic>
        <p:nvPicPr>
          <p:cNvPr id="6" name="graduation_thesis_de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97470"/>
            <a:ext cx="9144000" cy="5143500"/>
          </a:xfrm>
          <a:prstGeom prst="rect">
            <a:avLst/>
          </a:prstGeom>
        </p:spPr>
      </p:pic>
    </p:spTree>
    <p:extLst>
      <p:ext uri="{BB962C8B-B14F-4D97-AF65-F5344CB8AC3E}">
        <p14:creationId xmlns:p14="http://schemas.microsoft.com/office/powerpoint/2010/main" val="19113005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614" y="2241432"/>
            <a:ext cx="4564137" cy="2488557"/>
          </a:xfrm>
          <a:prstGeom prst="rect">
            <a:avLst/>
          </a:prstGeom>
        </p:spPr>
      </p:pic>
      <p:sp>
        <p:nvSpPr>
          <p:cNvPr id="2" name="タイトル 1"/>
          <p:cNvSpPr>
            <a:spLocks noGrp="1"/>
          </p:cNvSpPr>
          <p:nvPr>
            <p:ph type="title"/>
          </p:nvPr>
        </p:nvSpPr>
        <p:spPr/>
        <p:txBody>
          <a:bodyPr/>
          <a:lstStyle/>
          <a:p>
            <a:r>
              <a:rPr lang="en-US" altLang="ja-JP" dirty="0" err="1" smtClean="0"/>
              <a:t>MimiSense</a:t>
            </a:r>
            <a:r>
              <a:rPr kumimoji="1" lang="ja-JP" altLang="en-US" dirty="0" smtClean="0"/>
              <a:t>：概要</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6</a:t>
            </a:fld>
            <a:endParaRPr kumimoji="1" lang="ja-JP" altLang="en-US"/>
          </a:p>
        </p:txBody>
      </p:sp>
      <p:sp>
        <p:nvSpPr>
          <p:cNvPr id="3" name="円/楕円 2"/>
          <p:cNvSpPr/>
          <p:nvPr/>
        </p:nvSpPr>
        <p:spPr>
          <a:xfrm>
            <a:off x="4698124" y="4026457"/>
            <a:ext cx="472966" cy="554005"/>
          </a:xfrm>
          <a:prstGeom prst="ellipse">
            <a:avLst/>
          </a:prstGeom>
          <a:solidFill>
            <a:schemeClr val="bg1"/>
          </a:solidFill>
          <a:ln w="571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7" name="テキスト ボックス 6"/>
          <p:cNvSpPr txBox="1"/>
          <p:nvPr/>
        </p:nvSpPr>
        <p:spPr>
          <a:xfrm>
            <a:off x="5601512" y="3992267"/>
            <a:ext cx="1680003" cy="4411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200" b="1" i="0" u="none" strike="noStrike" cap="none" spc="0" normalizeH="0" baseline="0" dirty="0" smtClean="0">
                <a:ln>
                  <a:noFill/>
                </a:ln>
                <a:solidFill>
                  <a:schemeClr val="tx2">
                    <a:lumMod val="10000"/>
                  </a:schemeClr>
                </a:solidFill>
                <a:effectLst/>
                <a:uFillTx/>
                <a:latin typeface="+mn-lt"/>
                <a:ea typeface="+mn-ea"/>
                <a:cs typeface="+mn-cs"/>
                <a:sym typeface="Avenir Next"/>
              </a:rPr>
              <a:t>気圧センサ</a:t>
            </a:r>
            <a:endParaRPr kumimoji="0" lang="ja-JP" altLang="en-US" sz="22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6" name="テキスト プレースホルダー 5"/>
          <p:cNvSpPr>
            <a:spLocks noGrp="1"/>
          </p:cNvSpPr>
          <p:nvPr>
            <p:ph type="body" idx="1"/>
          </p:nvPr>
        </p:nvSpPr>
        <p:spPr>
          <a:xfrm>
            <a:off x="432083" y="1241045"/>
            <a:ext cx="8104616" cy="5200654"/>
          </a:xfrm>
        </p:spPr>
        <p:txBody>
          <a:bodyPr>
            <a:normAutofit lnSpcReduction="10000"/>
          </a:bodyPr>
          <a:lstStyle/>
          <a:p>
            <a:r>
              <a:rPr kumimoji="1" lang="ja-JP" altLang="en-US" sz="2800" dirty="0" smtClean="0"/>
              <a:t>イヤホンに気圧センサを埋め込み，</a:t>
            </a:r>
            <a:r>
              <a:rPr lang="en-US" altLang="ja-JP" sz="2800" dirty="0"/>
              <a:t/>
            </a:r>
            <a:br>
              <a:rPr lang="en-US" altLang="ja-JP" sz="2800" dirty="0"/>
            </a:br>
            <a:r>
              <a:rPr lang="ja-JP" altLang="en-US" sz="2800" dirty="0" smtClean="0"/>
              <a:t>外耳道内の気圧値を計測する</a:t>
            </a:r>
            <a:r>
              <a:rPr lang="en-US" altLang="ja-JP" sz="2800" dirty="0" smtClean="0"/>
              <a:t/>
            </a:r>
            <a:br>
              <a:rPr lang="en-US" altLang="ja-JP" sz="2800" dirty="0" smtClean="0"/>
            </a:br>
            <a:r>
              <a:rPr lang="en-US" altLang="ja-JP" sz="2800" dirty="0"/>
              <a:t/>
            </a:r>
            <a:br>
              <a:rPr lang="en-US" altLang="ja-JP" sz="2800" dirty="0"/>
            </a:br>
            <a:r>
              <a:rPr lang="en-US" altLang="ja-JP" sz="2800" dirty="0" smtClean="0"/>
              <a:t/>
            </a:r>
            <a:br>
              <a:rPr lang="en-US" altLang="ja-JP" sz="2800" dirty="0" smtClean="0"/>
            </a:br>
            <a:endParaRPr lang="en-US" altLang="ja-JP" sz="2800" dirty="0" smtClean="0"/>
          </a:p>
          <a:p>
            <a:endParaRPr lang="en-US" altLang="ja-JP" sz="2800" dirty="0" smtClean="0"/>
          </a:p>
          <a:p>
            <a:r>
              <a:rPr lang="ja-JP" altLang="en-US" sz="2800" dirty="0" smtClean="0"/>
              <a:t>下顎運動の種類に応じた</a:t>
            </a:r>
            <a:r>
              <a:rPr lang="en-US" altLang="ja-JP" sz="2800" dirty="0" smtClean="0"/>
              <a:t/>
            </a:r>
            <a:br>
              <a:rPr lang="en-US" altLang="ja-JP" sz="2800" dirty="0" smtClean="0"/>
            </a:br>
            <a:r>
              <a:rPr lang="ja-JP" altLang="en-US" sz="2800" dirty="0" smtClean="0"/>
              <a:t>特有の気圧変化が生じるため，</a:t>
            </a:r>
            <a:r>
              <a:rPr lang="en-US" altLang="ja-JP" sz="2800" dirty="0" smtClean="0"/>
              <a:t/>
            </a:r>
            <a:br>
              <a:rPr lang="en-US" altLang="ja-JP" sz="2800" dirty="0" smtClean="0"/>
            </a:br>
            <a:r>
              <a:rPr lang="ja-JP" altLang="en-US" sz="2800" dirty="0" smtClean="0"/>
              <a:t>下顎運動を認識することができる</a:t>
            </a:r>
            <a:endParaRPr kumimoji="1" lang="ja-JP" altLang="en-US" sz="2800" dirty="0"/>
          </a:p>
        </p:txBody>
      </p:sp>
      <p:cxnSp>
        <p:nvCxnSpPr>
          <p:cNvPr id="13" name="直線コネクタ 12"/>
          <p:cNvCxnSpPr/>
          <p:nvPr/>
        </p:nvCxnSpPr>
        <p:spPr>
          <a:xfrm>
            <a:off x="5539391" y="4433413"/>
            <a:ext cx="1608155" cy="0"/>
          </a:xfrm>
          <a:prstGeom prst="line">
            <a:avLst/>
          </a:prstGeom>
          <a:ln w="25400">
            <a:solidFill>
              <a:schemeClr val="tx2">
                <a:lumMod val="10000"/>
              </a:schemeClr>
            </a:solidFill>
            <a:tailEnd type="none"/>
          </a:ln>
          <a:effectLst>
            <a:outerShdw blurRad="50800" dist="50800" dir="5400000" sx="1000" sy="1000" algn="ctr" rotWithShape="0">
              <a:srgbClr val="000000">
                <a:alpha val="43137"/>
              </a:srgbClr>
            </a:outerShdw>
          </a:effectLst>
        </p:spPr>
        <p:style>
          <a:lnRef idx="1">
            <a:schemeClr val="dk1"/>
          </a:lnRef>
          <a:fillRef idx="0">
            <a:schemeClr val="dk1"/>
          </a:fillRef>
          <a:effectRef idx="0">
            <a:schemeClr val="dk1"/>
          </a:effectRef>
          <a:fontRef idx="minor">
            <a:schemeClr val="tx1"/>
          </a:fontRef>
        </p:style>
      </p:cxnSp>
      <p:cxnSp>
        <p:nvCxnSpPr>
          <p:cNvPr id="16" name="直線コネクタ 15"/>
          <p:cNvCxnSpPr/>
          <p:nvPr/>
        </p:nvCxnSpPr>
        <p:spPr>
          <a:xfrm flipV="1">
            <a:off x="7147546" y="3249332"/>
            <a:ext cx="364989" cy="1184081"/>
          </a:xfrm>
          <a:prstGeom prst="line">
            <a:avLst/>
          </a:prstGeom>
          <a:ln w="25400">
            <a:solidFill>
              <a:schemeClr val="tx2">
                <a:lumMod val="10000"/>
              </a:schemeClr>
            </a:solidFill>
            <a:tailEnd type="none"/>
          </a:ln>
          <a:effectLst>
            <a:outerShdw blurRad="50800" dist="50800" dir="5400000" sx="1000" sy="1000" algn="ctr" rotWithShape="0">
              <a:srgbClr val="000000">
                <a:alpha val="43137"/>
              </a:srgbClr>
            </a:outerShdw>
          </a:effectLst>
        </p:spPr>
        <p:style>
          <a:lnRef idx="1">
            <a:schemeClr val="dk1"/>
          </a:lnRef>
          <a:fillRef idx="0">
            <a:schemeClr val="dk1"/>
          </a:fillRef>
          <a:effectRef idx="0">
            <a:schemeClr val="dk1"/>
          </a:effectRef>
          <a:fontRef idx="minor">
            <a:schemeClr val="tx1"/>
          </a:fontRef>
        </p:style>
      </p:cxnSp>
      <p:grpSp>
        <p:nvGrpSpPr>
          <p:cNvPr id="24" name="図形グループ 23"/>
          <p:cNvGrpSpPr/>
          <p:nvPr/>
        </p:nvGrpSpPr>
        <p:grpSpPr>
          <a:xfrm>
            <a:off x="432083" y="2529838"/>
            <a:ext cx="8104616" cy="3699946"/>
            <a:chOff x="432083" y="2529838"/>
            <a:chExt cx="8104616" cy="3378593"/>
          </a:xfrm>
        </p:grpSpPr>
        <p:sp>
          <p:nvSpPr>
            <p:cNvPr id="23" name="直角三角形 22"/>
            <p:cNvSpPr/>
            <p:nvPr/>
          </p:nvSpPr>
          <p:spPr>
            <a:xfrm>
              <a:off x="432083" y="2783393"/>
              <a:ext cx="8104616" cy="3125038"/>
            </a:xfrm>
            <a:prstGeom prst="rtTriangle">
              <a:avLst/>
            </a:prstGeom>
            <a:solidFill>
              <a:schemeClr val="bg1"/>
            </a:solidFill>
            <a:ln w="571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pic>
          <p:nvPicPr>
            <p:cNvPr id="22" name="図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994" y="2529838"/>
              <a:ext cx="2462084" cy="3366004"/>
            </a:xfrm>
            <a:prstGeom prst="rect">
              <a:avLst/>
            </a:prstGeom>
            <a:ln w="76200">
              <a:noFill/>
            </a:ln>
          </p:spPr>
        </p:pic>
      </p:grpSp>
    </p:spTree>
    <p:extLst>
      <p:ext uri="{BB962C8B-B14F-4D97-AF65-F5344CB8AC3E}">
        <p14:creationId xmlns:p14="http://schemas.microsoft.com/office/powerpoint/2010/main" val="599777254"/>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614" y="2241432"/>
            <a:ext cx="4564137" cy="2488557"/>
          </a:xfrm>
          <a:prstGeom prst="rect">
            <a:avLst/>
          </a:prstGeom>
        </p:spPr>
      </p:pic>
      <p:sp>
        <p:nvSpPr>
          <p:cNvPr id="2" name="タイトル 1"/>
          <p:cNvSpPr>
            <a:spLocks noGrp="1"/>
          </p:cNvSpPr>
          <p:nvPr>
            <p:ph type="title"/>
          </p:nvPr>
        </p:nvSpPr>
        <p:spPr/>
        <p:txBody>
          <a:bodyPr/>
          <a:lstStyle/>
          <a:p>
            <a:r>
              <a:rPr lang="en-US" altLang="ja-JP" dirty="0" err="1" smtClean="0"/>
              <a:t>MimiSense</a:t>
            </a:r>
            <a:r>
              <a:rPr kumimoji="1" lang="ja-JP" altLang="en-US" dirty="0" smtClean="0"/>
              <a:t>：概要</a:t>
            </a:r>
            <a:endParaRPr kumimoji="1" lang="ja-JP" altLang="en-US" dirty="0"/>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7</a:t>
            </a:fld>
            <a:endParaRPr kumimoji="1" lang="ja-JP" altLang="en-US"/>
          </a:p>
        </p:txBody>
      </p:sp>
      <p:sp>
        <p:nvSpPr>
          <p:cNvPr id="3" name="円/楕円 2"/>
          <p:cNvSpPr/>
          <p:nvPr/>
        </p:nvSpPr>
        <p:spPr>
          <a:xfrm>
            <a:off x="4698124" y="4026457"/>
            <a:ext cx="472966" cy="554005"/>
          </a:xfrm>
          <a:prstGeom prst="ellipse">
            <a:avLst/>
          </a:prstGeom>
          <a:solidFill>
            <a:schemeClr val="bg1"/>
          </a:solidFill>
          <a:ln w="571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endParaRPr>
          </a:p>
        </p:txBody>
      </p:sp>
      <p:sp>
        <p:nvSpPr>
          <p:cNvPr id="7" name="テキスト ボックス 6"/>
          <p:cNvSpPr txBox="1"/>
          <p:nvPr/>
        </p:nvSpPr>
        <p:spPr>
          <a:xfrm>
            <a:off x="5601512" y="3992267"/>
            <a:ext cx="1680003" cy="4411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2200" b="1" i="0" u="none" strike="noStrike" cap="none" spc="0" normalizeH="0" baseline="0" dirty="0" smtClean="0">
                <a:ln>
                  <a:noFill/>
                </a:ln>
                <a:solidFill>
                  <a:schemeClr val="tx2">
                    <a:lumMod val="10000"/>
                  </a:schemeClr>
                </a:solidFill>
                <a:effectLst/>
                <a:uFillTx/>
                <a:latin typeface="+mn-lt"/>
                <a:ea typeface="+mn-ea"/>
                <a:cs typeface="+mn-cs"/>
                <a:sym typeface="Avenir Next"/>
              </a:rPr>
              <a:t>気圧センサ</a:t>
            </a:r>
            <a:endParaRPr kumimoji="0" lang="ja-JP" altLang="en-US" sz="2200" b="1" i="0" u="none" strike="noStrike" cap="none" spc="0" normalizeH="0" baseline="0" dirty="0">
              <a:ln>
                <a:noFill/>
              </a:ln>
              <a:solidFill>
                <a:schemeClr val="tx2">
                  <a:lumMod val="10000"/>
                </a:schemeClr>
              </a:solidFill>
              <a:effectLst/>
              <a:uFillTx/>
              <a:latin typeface="+mn-lt"/>
              <a:ea typeface="+mn-ea"/>
              <a:cs typeface="+mn-cs"/>
              <a:sym typeface="Avenir Next"/>
            </a:endParaRPr>
          </a:p>
        </p:txBody>
      </p:sp>
      <p:sp>
        <p:nvSpPr>
          <p:cNvPr id="6" name="テキスト プレースホルダー 5"/>
          <p:cNvSpPr>
            <a:spLocks noGrp="1"/>
          </p:cNvSpPr>
          <p:nvPr>
            <p:ph type="body" idx="1"/>
          </p:nvPr>
        </p:nvSpPr>
        <p:spPr>
          <a:xfrm>
            <a:off x="432083" y="1241045"/>
            <a:ext cx="8104616" cy="5200654"/>
          </a:xfrm>
        </p:spPr>
        <p:txBody>
          <a:bodyPr>
            <a:normAutofit lnSpcReduction="10000"/>
          </a:bodyPr>
          <a:lstStyle/>
          <a:p>
            <a:r>
              <a:rPr kumimoji="1" lang="ja-JP" altLang="en-US" sz="2800" dirty="0" smtClean="0"/>
              <a:t>イヤホンに気圧センサを埋め込み，</a:t>
            </a:r>
            <a:r>
              <a:rPr lang="en-US" altLang="ja-JP" sz="2800" dirty="0"/>
              <a:t/>
            </a:r>
            <a:br>
              <a:rPr lang="en-US" altLang="ja-JP" sz="2800" dirty="0"/>
            </a:br>
            <a:r>
              <a:rPr lang="ja-JP" altLang="en-US" sz="2800" dirty="0" smtClean="0"/>
              <a:t>外耳道内の気圧値を計測する</a:t>
            </a:r>
            <a:r>
              <a:rPr lang="en-US" altLang="ja-JP" sz="2800" dirty="0"/>
              <a:t/>
            </a:r>
            <a:br>
              <a:rPr lang="en-US" altLang="ja-JP" sz="2800" dirty="0"/>
            </a:br>
            <a:r>
              <a:rPr lang="en-US" altLang="ja-JP" sz="2800" dirty="0" smtClean="0"/>
              <a:t/>
            </a:r>
            <a:br>
              <a:rPr lang="en-US" altLang="ja-JP" sz="2800" dirty="0" smtClean="0"/>
            </a:br>
            <a:endParaRPr lang="en-US" altLang="ja-JP" sz="2800" dirty="0" smtClean="0"/>
          </a:p>
          <a:p>
            <a:endParaRPr lang="en-US" altLang="ja-JP" sz="2800" dirty="0" smtClean="0"/>
          </a:p>
          <a:p>
            <a:r>
              <a:rPr lang="ja-JP" altLang="en-US" sz="2800" dirty="0" smtClean="0"/>
              <a:t>下顎運動の</a:t>
            </a:r>
            <a:r>
              <a:rPr lang="en-US" altLang="ja-JP" sz="2800" dirty="0" smtClean="0"/>
              <a:t/>
            </a:r>
            <a:br>
              <a:rPr lang="en-US" altLang="ja-JP" sz="2800" dirty="0" smtClean="0"/>
            </a:br>
            <a:r>
              <a:rPr lang="ja-JP" altLang="en-US" sz="2800" dirty="0" smtClean="0"/>
              <a:t>種類に応じた</a:t>
            </a:r>
            <a:r>
              <a:rPr lang="en-US" altLang="ja-JP" sz="2800" dirty="0" smtClean="0"/>
              <a:t/>
            </a:r>
            <a:br>
              <a:rPr lang="en-US" altLang="ja-JP" sz="2800" dirty="0" smtClean="0"/>
            </a:br>
            <a:r>
              <a:rPr lang="ja-JP" altLang="en-US" sz="2800" dirty="0" smtClean="0"/>
              <a:t>特有の気圧変化が生じるため，</a:t>
            </a:r>
            <a:r>
              <a:rPr lang="en-US" altLang="ja-JP" sz="2800" dirty="0" smtClean="0"/>
              <a:t/>
            </a:r>
            <a:br>
              <a:rPr lang="en-US" altLang="ja-JP" sz="2800" dirty="0" smtClean="0"/>
            </a:br>
            <a:r>
              <a:rPr lang="ja-JP" altLang="en-US" sz="2800" dirty="0" smtClean="0"/>
              <a:t>下顎運動を認識することができる</a:t>
            </a:r>
            <a:endParaRPr kumimoji="1" lang="ja-JP" altLang="en-US" sz="2800" dirty="0"/>
          </a:p>
        </p:txBody>
      </p:sp>
      <p:cxnSp>
        <p:nvCxnSpPr>
          <p:cNvPr id="13" name="直線コネクタ 12"/>
          <p:cNvCxnSpPr/>
          <p:nvPr/>
        </p:nvCxnSpPr>
        <p:spPr>
          <a:xfrm>
            <a:off x="5539391" y="4433413"/>
            <a:ext cx="1608155" cy="0"/>
          </a:xfrm>
          <a:prstGeom prst="line">
            <a:avLst/>
          </a:prstGeom>
          <a:ln w="25400">
            <a:solidFill>
              <a:schemeClr val="tx2">
                <a:lumMod val="10000"/>
              </a:schemeClr>
            </a:solidFill>
            <a:tailEnd type="none"/>
          </a:ln>
          <a:effectLst>
            <a:outerShdw blurRad="50800" dist="50800" dir="5400000" sx="1000" sy="1000" algn="ctr" rotWithShape="0">
              <a:srgbClr val="000000">
                <a:alpha val="43137"/>
              </a:srgbClr>
            </a:outerShdw>
          </a:effectLst>
        </p:spPr>
        <p:style>
          <a:lnRef idx="1">
            <a:schemeClr val="dk1"/>
          </a:lnRef>
          <a:fillRef idx="0">
            <a:schemeClr val="dk1"/>
          </a:fillRef>
          <a:effectRef idx="0">
            <a:schemeClr val="dk1"/>
          </a:effectRef>
          <a:fontRef idx="minor">
            <a:schemeClr val="tx1"/>
          </a:fontRef>
        </p:style>
      </p:cxnSp>
      <p:cxnSp>
        <p:nvCxnSpPr>
          <p:cNvPr id="16" name="直線コネクタ 15"/>
          <p:cNvCxnSpPr/>
          <p:nvPr/>
        </p:nvCxnSpPr>
        <p:spPr>
          <a:xfrm flipV="1">
            <a:off x="7147546" y="3249332"/>
            <a:ext cx="364989" cy="1184081"/>
          </a:xfrm>
          <a:prstGeom prst="line">
            <a:avLst/>
          </a:prstGeom>
          <a:ln w="25400">
            <a:solidFill>
              <a:schemeClr val="tx2">
                <a:lumMod val="10000"/>
              </a:schemeClr>
            </a:solidFill>
            <a:tailEnd type="none"/>
          </a:ln>
          <a:effectLst>
            <a:outerShdw blurRad="50800" dist="50800" dir="5400000" sx="1000" sy="1000" algn="ctr" rotWithShape="0">
              <a:srgbClr val="000000">
                <a:alpha val="43137"/>
              </a:srgb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26240"/>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MimiSense</a:t>
            </a:r>
            <a:r>
              <a:rPr lang="ja-JP" altLang="en-US" dirty="0" smtClean="0"/>
              <a:t>：原理</a:t>
            </a:r>
            <a:endParaRPr kumimoji="1" lang="ja-JP" altLang="en-US" dirty="0"/>
          </a:p>
        </p:txBody>
      </p:sp>
      <p:sp>
        <p:nvSpPr>
          <p:cNvPr id="3" name="テキスト プレースホルダー 2"/>
          <p:cNvSpPr>
            <a:spLocks noGrp="1"/>
          </p:cNvSpPr>
          <p:nvPr>
            <p:ph type="body" idx="1"/>
          </p:nvPr>
        </p:nvSpPr>
        <p:spPr>
          <a:xfrm>
            <a:off x="580022" y="963300"/>
            <a:ext cx="8267939" cy="5200654"/>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2800" dirty="0" smtClean="0">
                <a:solidFill>
                  <a:schemeClr val="bg2"/>
                </a:solidFill>
              </a:rPr>
              <a:t>下顎運動時の下顎頭の動きは外耳道を変形させる</a:t>
            </a:r>
            <a:r>
              <a:rPr lang="en-US" altLang="ja-JP" sz="1800" dirty="0" smtClean="0">
                <a:solidFill>
                  <a:schemeClr val="bg2"/>
                </a:solidFill>
              </a:rPr>
              <a:t>[1]</a:t>
            </a:r>
            <a:endParaRPr kumimoji="1" lang="ja-JP" altLang="en-US" sz="1800" dirty="0">
              <a:solidFill>
                <a:schemeClr val="bg2"/>
              </a:solidFill>
            </a:endParaRPr>
          </a:p>
        </p:txBody>
      </p:sp>
      <p:sp>
        <p:nvSpPr>
          <p:cNvPr id="4" name="スライド番号プレースホルダー 3"/>
          <p:cNvSpPr>
            <a:spLocks noGrp="1"/>
          </p:cNvSpPr>
          <p:nvPr>
            <p:ph type="sldNum" sz="quarter" idx="2"/>
          </p:nvPr>
        </p:nvSpPr>
        <p:spPr/>
        <p:txBody>
          <a:bodyPr/>
          <a:lstStyle/>
          <a:p>
            <a:fld id="{279617C2-25BB-6F48-985E-44775B98358D}" type="slidenum">
              <a:rPr kumimoji="1" lang="ja-JP" altLang="en-US" smtClean="0"/>
              <a:t>8</a:t>
            </a:fld>
            <a:endParaRPr kumimoji="1" lang="ja-JP" altLang="en-US"/>
          </a:p>
        </p:txBody>
      </p:sp>
      <p:sp>
        <p:nvSpPr>
          <p:cNvPr id="8" name="テキスト ボックス 7"/>
          <p:cNvSpPr txBox="1"/>
          <p:nvPr/>
        </p:nvSpPr>
        <p:spPr>
          <a:xfrm>
            <a:off x="400661" y="5486743"/>
            <a:ext cx="855192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800" b="1" dirty="0" smtClean="0">
                <a:solidFill>
                  <a:schemeClr val="bg2"/>
                </a:solidFill>
                <a:sym typeface="Avenir Next"/>
              </a:rPr>
              <a:t>外耳道が密閉されている場合</a:t>
            </a:r>
            <a:r>
              <a:rPr kumimoji="0" lang="en-US" altLang="ja-JP" sz="2800" b="1" dirty="0" smtClean="0">
                <a:solidFill>
                  <a:schemeClr val="bg2"/>
                </a:solidFill>
                <a:sym typeface="Avenir Next"/>
              </a:rPr>
              <a:t/>
            </a:r>
            <a:br>
              <a:rPr kumimoji="0" lang="en-US" altLang="ja-JP" sz="2800" b="1" dirty="0" smtClean="0">
                <a:solidFill>
                  <a:schemeClr val="bg2"/>
                </a:solidFill>
                <a:sym typeface="Avenir Next"/>
              </a:rPr>
            </a:br>
            <a:r>
              <a:rPr kumimoji="0" lang="ja-JP" altLang="en-US" sz="2800" b="1" dirty="0" smtClean="0">
                <a:solidFill>
                  <a:schemeClr val="bg2"/>
                </a:solidFill>
                <a:sym typeface="Avenir Next"/>
              </a:rPr>
              <a:t>体積の変化により気圧が変化する</a:t>
            </a:r>
            <a:endParaRPr kumimoji="0" lang="en-US" altLang="ja-JP" sz="2800" b="1" dirty="0" smtClean="0">
              <a:solidFill>
                <a:schemeClr val="bg2"/>
              </a:solidFill>
              <a:sym typeface="Avenir Next"/>
            </a:endParaRPr>
          </a:p>
        </p:txBody>
      </p:sp>
      <p:sp>
        <p:nvSpPr>
          <p:cNvPr id="9" name="テキスト ボックス 8"/>
          <p:cNvSpPr txBox="1"/>
          <p:nvPr/>
        </p:nvSpPr>
        <p:spPr>
          <a:xfrm>
            <a:off x="231497" y="6539964"/>
            <a:ext cx="889025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ja-JP" sz="1400" dirty="0" smtClean="0">
                <a:solidFill>
                  <a:schemeClr val="bg2"/>
                </a:solidFill>
              </a:rPr>
              <a:t>[1]</a:t>
            </a:r>
            <a:r>
              <a:rPr lang="ja-JP" altLang="en-US" sz="1400" dirty="0">
                <a:solidFill>
                  <a:schemeClr val="bg2"/>
                </a:solidFill>
              </a:rPr>
              <a:t>祁 君</a:t>
            </a:r>
            <a:r>
              <a:rPr lang="ja-JP" altLang="en-US" sz="1400" dirty="0" smtClean="0">
                <a:solidFill>
                  <a:schemeClr val="bg2"/>
                </a:solidFill>
              </a:rPr>
              <a:t>容</a:t>
            </a:r>
            <a:r>
              <a:rPr lang="en-US" altLang="ja-JP" sz="1400" dirty="0">
                <a:solidFill>
                  <a:schemeClr val="bg2"/>
                </a:solidFill>
              </a:rPr>
              <a:t>.</a:t>
            </a:r>
            <a:r>
              <a:rPr lang="en-US" altLang="ja-JP" sz="1400" dirty="0" smtClean="0">
                <a:solidFill>
                  <a:schemeClr val="bg2"/>
                </a:solidFill>
              </a:rPr>
              <a:t> </a:t>
            </a:r>
            <a:r>
              <a:rPr lang="ja-JP" altLang="en-US" sz="1400" dirty="0" smtClean="0">
                <a:solidFill>
                  <a:schemeClr val="bg2"/>
                </a:solidFill>
              </a:rPr>
              <a:t>顎運動時に起こる外耳道のひずみと下顎頭運動の相関関係</a:t>
            </a:r>
            <a:r>
              <a:rPr lang="en-US" altLang="ja-JP" sz="1400" dirty="0" smtClean="0">
                <a:solidFill>
                  <a:schemeClr val="bg2"/>
                </a:solidFill>
              </a:rPr>
              <a:t>.  </a:t>
            </a:r>
            <a:r>
              <a:rPr lang="ja-JP" altLang="en-US" sz="1400" dirty="0" smtClean="0">
                <a:solidFill>
                  <a:schemeClr val="bg2"/>
                </a:solidFill>
              </a:rPr>
              <a:t>松本歯科大学大学院学位論文</a:t>
            </a:r>
            <a:r>
              <a:rPr lang="en-US" altLang="ja-JP" sz="1400" dirty="0" smtClean="0">
                <a:solidFill>
                  <a:schemeClr val="bg2"/>
                </a:solidFill>
              </a:rPr>
              <a:t>. 2016. </a:t>
            </a:r>
            <a:endParaRPr lang="ja-JP" altLang="en-US" sz="1400" dirty="0">
              <a:solidFill>
                <a:schemeClr val="bg2"/>
              </a:solidFill>
              <a:effectLst/>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712" y="1588679"/>
            <a:ext cx="7306575" cy="3949896"/>
          </a:xfrm>
          <a:prstGeom prst="rect">
            <a:avLst/>
          </a:prstGeom>
        </p:spPr>
      </p:pic>
      <p:pic>
        <p:nvPicPr>
          <p:cNvPr id="16" name="図 15"/>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10086" y="1597304"/>
            <a:ext cx="7306575" cy="3995401"/>
          </a:xfrm>
          <a:prstGeom prst="rect">
            <a:avLst/>
          </a:prstGeom>
        </p:spPr>
      </p:pic>
    </p:spTree>
    <p:extLst>
      <p:ext uri="{BB962C8B-B14F-4D97-AF65-F5344CB8AC3E}">
        <p14:creationId xmlns:p14="http://schemas.microsoft.com/office/powerpoint/2010/main" val="21242867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0" fill="hold" nodeType="clickEffect">
                                  <p:stCondLst>
                                    <p:cond delay="2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3000"/>
                            </p:stCondLst>
                            <p:childTnLst>
                              <p:par>
                                <p:cTn id="9" presetID="10" presetClass="exit" presetSubtype="0" fill="hold" nodeType="afterEffect">
                                  <p:stCondLst>
                                    <p:cond delay="2000"/>
                                  </p:stCondLst>
                                  <p:childTnLst>
                                    <p:animEffect transition="out" filter="fade">
                                      <p:cBhvr>
                                        <p:cTn id="10" dur="1000"/>
                                        <p:tgtEl>
                                          <p:spTgt spid="16"/>
                                        </p:tgtEl>
                                      </p:cBhvr>
                                    </p:animEffect>
                                    <p:set>
                                      <p:cBhvr>
                                        <p:cTn id="11" dur="1" fill="hold">
                                          <p:stCondLst>
                                            <p:cond delay="999"/>
                                          </p:stCondLst>
                                        </p:cTn>
                                        <p:tgtEl>
                                          <p:spTgt spid="16"/>
                                        </p:tgtEl>
                                        <p:attrNameLst>
                                          <p:attrName>style.visibility</p:attrName>
                                        </p:attrNameLst>
                                      </p:cBhvr>
                                      <p:to>
                                        <p:strVal val="hidden"/>
                                      </p:to>
                                    </p:set>
                                  </p:childTnLst>
                                </p:cTn>
                              </p:par>
                            </p:childTnLst>
                          </p:cTn>
                        </p:par>
                        <p:par>
                          <p:cTn id="12" fill="hold">
                            <p:stCondLst>
                              <p:cond delay="6000"/>
                            </p:stCondLst>
                            <p:childTnLst>
                              <p:par>
                                <p:cTn id="13" presetID="10" presetClass="entr" presetSubtype="0" fill="hold" nodeType="afterEffect">
                                  <p:stCondLst>
                                    <p:cond delay="2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y_theme">
  <a:themeElements>
    <a:clrScheme name="azusa-colors">
      <a:dk1>
        <a:srgbClr val="FFFFFF"/>
      </a:dk1>
      <a:lt1>
        <a:srgbClr val="FFF5E3"/>
      </a:lt1>
      <a:dk2>
        <a:srgbClr val="464E70"/>
      </a:dk2>
      <a:lt2>
        <a:srgbClr val="DCDEE0"/>
      </a:lt2>
      <a:accent1>
        <a:srgbClr val="02A8F3"/>
      </a:accent1>
      <a:accent2>
        <a:srgbClr val="33B490"/>
      </a:accent2>
      <a:accent3>
        <a:srgbClr val="00BBD3"/>
      </a:accent3>
      <a:accent4>
        <a:srgbClr val="FF9000"/>
      </a:accent4>
      <a:accent5>
        <a:srgbClr val="FF5151"/>
      </a:accent5>
      <a:accent6>
        <a:srgbClr val="B967C7"/>
      </a:accent6>
      <a:hlink>
        <a:srgbClr val="0000FF"/>
      </a:hlink>
      <a:folHlink>
        <a:srgbClr val="FF00FF"/>
      </a:folHlink>
    </a:clrScheme>
    <a:fontScheme name="ヒラギノ">
      <a:majorFont>
        <a:latin typeface="Hiragino Sans"/>
        <a:ea typeface="Hiragino Sans"/>
        <a:cs typeface=""/>
      </a:majorFont>
      <a:minorFont>
        <a:latin typeface="Hiragino Sans"/>
        <a:ea typeface="Hiragino Sans"/>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7150" cap="flat">
          <a:solidFill>
            <a:schemeClr val="accent5"/>
          </a:solid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defRPr>
        </a:defPPr>
      </a:lstStyle>
      <a:style>
        <a:lnRef idx="0">
          <a:scrgbClr r="0" g="0" b="0"/>
        </a:lnRef>
        <a:fillRef idx="0">
          <a:scrgbClr r="0" g="0" b="0"/>
        </a:fillRef>
        <a:effectRef idx="0">
          <a:scrgbClr r="0" g="0" b="0"/>
        </a:effectRef>
        <a:fontRef idx="none"/>
      </a:style>
    </a:spDef>
    <a:lnDef>
      <a:spPr>
        <a:noFill/>
        <a:ln w="76200" cap="flat">
          <a:solidFill>
            <a:srgbClr val="FF5151"/>
          </a:solidFill>
          <a:prstDash val="solid"/>
          <a:miter lim="400000"/>
          <a:tailEnd type="arrow"/>
        </a:ln>
        <a:effectLst/>
        <a:sp3d/>
      </a:spPr>
      <a:body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FFF5E3"/>
            </a:solidFill>
            <a:effectLst/>
            <a:uFillTx/>
            <a:latin typeface="+mn-lt"/>
            <a:ea typeface="+mn-ea"/>
            <a:cs typeface="+mn-cs"/>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my_theme" id="{90102434-AD7B-2F42-B9E3-1F8082FC3390}" vid="{C881A85E-6653-2E48-82BC-E17E94169F61}"/>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my_theme</Template>
  <TotalTime>31441</TotalTime>
  <Words>2051</Words>
  <Application>Microsoft Macintosh PowerPoint</Application>
  <PresentationFormat>画面に合わせる (4:3)</PresentationFormat>
  <Paragraphs>437</Paragraphs>
  <Slides>43</Slides>
  <Notes>37</Notes>
  <HiddenSlides>19</HiddenSlides>
  <MMClips>2</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43</vt:i4>
      </vt:variant>
    </vt:vector>
  </HeadingPairs>
  <TitlesOfParts>
    <vt:vector size="52" baseType="lpstr">
      <vt:lpstr>Avenir Next</vt:lpstr>
      <vt:lpstr>Avenir Next Medium</vt:lpstr>
      <vt:lpstr>Hiragino Kaku Gothic Pro W6</vt:lpstr>
      <vt:lpstr>Hiragino Sans</vt:lpstr>
      <vt:lpstr>Wingdings</vt:lpstr>
      <vt:lpstr>Yu Gothic</vt:lpstr>
      <vt:lpstr>ヒラギノ角ゴ ProN W3</vt:lpstr>
      <vt:lpstr>Arial</vt:lpstr>
      <vt:lpstr>my_theme</vt:lpstr>
      <vt:lpstr>下顎運動認識に基づく ハンズフリー操作手法 　</vt:lpstr>
      <vt:lpstr>背景</vt:lpstr>
      <vt:lpstr>背景</vt:lpstr>
      <vt:lpstr>研究方針</vt:lpstr>
      <vt:lpstr>開発システム</vt:lpstr>
      <vt:lpstr>MimiSense：デモ</vt:lpstr>
      <vt:lpstr>MimiSense：概要</vt:lpstr>
      <vt:lpstr>MimiSense：概要</vt:lpstr>
      <vt:lpstr>MimiSense：原理</vt:lpstr>
      <vt:lpstr>口を開ける時の気圧値の変化例</vt:lpstr>
      <vt:lpstr>下顎運動による気圧値の変化例</vt:lpstr>
      <vt:lpstr>認識手法</vt:lpstr>
      <vt:lpstr>認識手法</vt:lpstr>
      <vt:lpstr>実験：概要</vt:lpstr>
      <vt:lpstr>実験：設計</vt:lpstr>
      <vt:lpstr>結果：被験者ごとの交差検定</vt:lpstr>
      <vt:lpstr>アプリケーション：音楽プレイヤ</vt:lpstr>
      <vt:lpstr>関連研究：口周辺の動きを用いた入力手法</vt:lpstr>
      <vt:lpstr>関連研究：口周辺の動きを用いた入力手法</vt:lpstr>
      <vt:lpstr>関連研究：外耳装着型インタフェース</vt:lpstr>
      <vt:lpstr>関連研究：外耳装着型インタフェース</vt:lpstr>
      <vt:lpstr>今後の課題</vt:lpstr>
      <vt:lpstr>まとめ</vt:lpstr>
      <vt:lpstr>下顎運動認識に基づく ハンズフリー操作手法 　</vt:lpstr>
      <vt:lpstr>実験：条件</vt:lpstr>
      <vt:lpstr>認識手法</vt:lpstr>
      <vt:lpstr>MimiSense：センサ装着方法</vt:lpstr>
      <vt:lpstr>MimiSense：利点</vt:lpstr>
      <vt:lpstr>実験時の気圧</vt:lpstr>
      <vt:lpstr>結果：異なる被験者のデータを用いた交差検定</vt:lpstr>
      <vt:lpstr>実験：考察</vt:lpstr>
      <vt:lpstr>認識できる可能性のあるジェスチャ</vt:lpstr>
      <vt:lpstr>これからやること</vt:lpstr>
      <vt:lpstr>認識可能なジェスチャ（その他）</vt:lpstr>
      <vt:lpstr>認識手法</vt:lpstr>
      <vt:lpstr>それぞれの特徴量による認識率への影響</vt:lpstr>
      <vt:lpstr>MimiSense：システム構成</vt:lpstr>
      <vt:lpstr>関連研究：外耳装着型インタフェース(2/2)</vt:lpstr>
      <vt:lpstr>関連研究：外耳装着型インタフェース(2/2)</vt:lpstr>
      <vt:lpstr>実験：結果</vt:lpstr>
      <vt:lpstr>実験：結論</vt:lpstr>
      <vt:lpstr>下顎運動の組み合わせ</vt:lpstr>
      <vt:lpstr>MimiSense：原理</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安藤宗孝</dc:creator>
  <cp:lastModifiedBy>安藤宗孝</cp:lastModifiedBy>
  <cp:revision>562</cp:revision>
  <cp:lastPrinted>2017-02-05T08:35:36Z</cp:lastPrinted>
  <dcterms:created xsi:type="dcterms:W3CDTF">2016-07-06T06:33:13Z</dcterms:created>
  <dcterms:modified xsi:type="dcterms:W3CDTF">2017-02-05T09:18:44Z</dcterms:modified>
</cp:coreProperties>
</file>